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officeDocument/2006/relationships/extended-properties" Target="docProps/app.xml" /><Relationship Id="rId3" Type="http://schemas.openxmlformats.org/package/2006/relationships/metadata/core-properties" Target="docProps/core.xml" /><Relationship Id="rId4" Type="http://schemas.openxmlformats.org/package/2006/relationships/metadata/thumbnail" Target="docProps/thumbnail.jpeg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>
  <p:sldMasterIdLst>
    <p:sldMasterId r:id="rIdSm" id="2147483648"/>
    <p:sldMasterId r:id="rId10" id="2147483650"/>
  </p:sldMasterIdLst>
  <p:sldIdLst>
    <p:sldId r:id="rId1" id="2561"/>
    <p:sldId r:id="rId2" id="2562"/>
    <p:sldId r:id="rId3" id="2563"/>
    <p:sldId r:id="rId4" id="2564"/>
    <p:sldId r:id="rId5" id="2565"/>
    <p:sldId r:id="rId6" id="2566"/>
    <p:sldId r:id="rId7" id="2567"/>
    <p:sldId r:id="rId8" id="2568"/>
    <p:sldId r:id="rId9" id="2569"/>
    <p:sldId r:id="rId11" id="2570"/>
  </p:sldIdLst>
  <p:sldSz cx="10680700" cy="7556500"/>
  <p:notesSz cx="6858000" cy="9144000"/>
  <p:embeddedFontLst>
</p:embeddedFontLst>
  <p:custDataLst>
    <p:tags r:id="rId12"/>
  </p:custDataLst>
  <p:defaultTextStyle/>
</p:presentation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" Target="slides/slide1.xml" /><Relationship Id="rId10" Type="http://schemas.openxmlformats.org/officeDocument/2006/relationships/slideMaster" Target="slideMasters/slideMaster2.xml" /><Relationship Id="rId11" Type="http://schemas.openxmlformats.org/officeDocument/2006/relationships/slide" Target="slides/slide10.xml" /><Relationship Id="rId12" Type="http://schemas.openxmlformats.org/officeDocument/2006/relationships/tags" Target="tags/tag1.xml" /><Relationship Id="rId2" Type="http://schemas.openxmlformats.org/officeDocument/2006/relationships/slide" Target="slides/slide2.xml" /><Relationship Id="rId3" Type="http://schemas.openxmlformats.org/officeDocument/2006/relationships/slide" Target="slides/slide3.xml" /><Relationship Id="rId4" Type="http://schemas.openxmlformats.org/officeDocument/2006/relationships/slide" Target="slides/slide4.xml" /><Relationship Id="rId5" Type="http://schemas.openxmlformats.org/officeDocument/2006/relationships/slide" Target="slides/slide5.xml" /><Relationship Id="rId6" Type="http://schemas.openxmlformats.org/officeDocument/2006/relationships/slide" Target="slides/slide6.xml" /><Relationship Id="rId7" Type="http://schemas.openxmlformats.org/officeDocument/2006/relationships/slide" Target="slides/slide7.xml" /><Relationship Id="rId8" Type="http://schemas.openxmlformats.org/officeDocument/2006/relationships/slide" Target="slides/slide8.xml" /><Relationship Id="rId9" Type="http://schemas.openxmlformats.org/officeDocument/2006/relationships/slide" Target="slides/slide9.xml" /><Relationship Id="rIdSm" Type="http://schemas.openxmlformats.org/officeDocument/2006/relationships/slideMaster" Target="slideMasters/slideMaster1.xml" /><Relationship Id="rIdTh" Type="http://schemas.openxmlformats.org/officeDocument/2006/relationships/theme" Target="theme/them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Th" Type="http://schemas.openxmlformats.org/officeDocument/2006/relationships/theme" Target="../theme/theme2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Th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fast"/>
  <p:timing>
    <p:tnLst>
      <p:par>
        <p:cTn id="1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fast"/>
  <p:timing>
    <p:tnLst>
      <p:par>
        <p:cTn id="1" restart="never" nodeType="tmRoot"/>
      </p:par>
    </p:tnLst>
  </p:timing>
  <p:txStyles>
    <p:titleStyle/>
    <p:bodyStyle/>
    <p:otherStyle/>
  </p:txStyles>
</p:sldMaster>
</file>

<file path=ppt/slides/_rels/slide1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img_0_0_25.jpg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img_0_0_32.jpg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679875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29947219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346885565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5472278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132007673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98371496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2044797515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285390306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452432355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55618084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630086436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66632290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1239352771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331201878" name="Text"/>
          <p:cNvSpPr>
            <a:spLocks noGrp="1"/>
          </p:cNvSpPr>
          <p:nvPr/>
        </p:nvSpPr>
        <p:spPr>
          <a:xfrm>
            <a:off x="98679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</a:p>
        </p:txBody>
      </p:sp>
      <p:sp>
        <p:nvSpPr>
          <p:cNvPr id="416854754" name="Text"/>
          <p:cNvSpPr>
            <a:spLocks noGrp="1"/>
          </p:cNvSpPr>
          <p:nvPr/>
        </p:nvSpPr>
        <p:spPr>
          <a:xfrm>
            <a:off x="92329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01/12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</a:p>
        </p:txBody>
      </p:sp>
      <p:sp>
        <p:nvSpPr>
          <p:cNvPr id="1588932657" name="Text"/>
          <p:cNvSpPr>
            <a:spLocks noGrp="1"/>
          </p:cNvSpPr>
          <p:nvPr/>
        </p:nvSpPr>
        <p:spPr>
          <a:xfrm>
            <a:off x="6388100" y="1689100"/>
            <a:ext cx="28448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패스워드 설정 규칙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첨부파일 컨트롤러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[OSPM] PCS 계정 신청 및 결과 시스템 반영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PCS 계정 신청 및 결과 시스템 반영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(전자결재)
      </a:t>
            </a:r>
          </a:p>
        </p:txBody>
      </p:sp>
      <p:sp>
        <p:nvSpPr>
          <p:cNvPr id="1878382393" name="Text"/>
          <p:cNvSpPr>
            <a:spLocks noGrp="1"/>
          </p:cNvSpPr>
          <p:nvPr/>
        </p:nvSpPr>
        <p:spPr>
          <a:xfrm>
            <a:off x="57531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OSPM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/E-Approval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김구
      </a:t>
            </a:r>
          </a:p>
        </p:txBody>
      </p:sp>
      <p:sp>
        <p:nvSpPr>
          <p:cNvPr id="1687986086" name="Text"/>
          <p:cNvSpPr>
            <a:spLocks noGrp="1"/>
          </p:cNvSpPr>
          <p:nvPr/>
        </p:nvSpPr>
        <p:spPr>
          <a:xfrm>
            <a:off x="165100" y="1689100"/>
            <a:ext cx="7239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OSPM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/E-Approval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김구
      </a:t>
            </a:r>
          </a:p>
        </p:txBody>
      </p:sp>
      <p:sp>
        <p:nvSpPr>
          <p:cNvPr id="957247093" name="Text"/>
          <p:cNvSpPr>
            <a:spLocks noGrp="1"/>
          </p:cNvSpPr>
          <p:nvPr/>
        </p:nvSpPr>
        <p:spPr>
          <a:xfrm>
            <a:off x="889000" y="1689100"/>
            <a:ext cx="28829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[OSPM]단가표 업로드 로직 변경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[OSPM]정산 처리를 위한 Rev1 추가 생성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(W/O No.: 3827749-10, 3827799-10)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[OSPM]PCS 계정 신청 및 결과 시스템 반영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[OSPM]PCS 계정 신청 및 결과 시스템 반영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(전자결재)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[E-Approval][계약체결기안] 문서번호 DB3-23-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0002 '23년 고용노동부 도급승인을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위한 안전보건평가 용역 시행품의에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대해 첨부 1. 계약서 교체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[E-Approval]LMS 결재선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[E-Approval]전자결재 코스트센터명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[E-Approval]소액구매요구/승인서 - 코스트 센터 삭제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[E-Approval]계약체결기안 및 계약서 보관/관리 신청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서 삭제 요청건
      </a:t>
            </a:r>
          </a:p>
        </p:txBody>
      </p:sp>
      <p:sp>
        <p:nvSpPr>
          <p:cNvPr id="1322116573" name="Text"/>
          <p:cNvSpPr>
            <a:spLocks noGrp="1"/>
          </p:cNvSpPr>
          <p:nvPr/>
        </p:nvSpPr>
        <p:spPr>
          <a:xfrm>
            <a:off x="44069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264285986" name="Text"/>
          <p:cNvSpPr>
            <a:spLocks noGrp="1"/>
          </p:cNvSpPr>
          <p:nvPr/>
        </p:nvSpPr>
        <p:spPr>
          <a:xfrm>
            <a:off x="50419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</a:p>
        </p:txBody>
      </p:sp>
      <p:sp>
        <p:nvSpPr>
          <p:cNvPr id="262238419" name="Text"/>
          <p:cNvSpPr>
            <a:spLocks noGrp="1"/>
          </p:cNvSpPr>
          <p:nvPr/>
        </p:nvSpPr>
        <p:spPr>
          <a:xfrm>
            <a:off x="3771900" y="1689100"/>
            <a:ext cx="635000" cy="2578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1167514260" name="Text"/>
          <p:cNvSpPr>
            <a:spLocks noGrp="1"/>
          </p:cNvSpPr>
          <p:nvPr/>
        </p:nvSpPr>
        <p:spPr>
          <a:xfrm>
            <a:off x="98679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</a:p>
        </p:txBody>
      </p:sp>
      <p:sp>
        <p:nvSpPr>
          <p:cNvPr id="1691626742" name="Text"/>
          <p:cNvSpPr>
            <a:spLocks noGrp="1"/>
          </p:cNvSpPr>
          <p:nvPr/>
        </p:nvSpPr>
        <p:spPr>
          <a:xfrm>
            <a:off x="92329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12/02
      </a:t>
            </a:r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</a:p>
        </p:txBody>
      </p:sp>
      <p:sp>
        <p:nvSpPr>
          <p:cNvPr id="1860642545" name="Text"/>
          <p:cNvSpPr>
            <a:spLocks noGrp="1"/>
          </p:cNvSpPr>
          <p:nvPr/>
        </p:nvSpPr>
        <p:spPr>
          <a:xfrm>
            <a:off x="6388100" y="4305300"/>
            <a:ext cx="28448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 CRM Upgrade로 인한 모바일 상품권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관련 화면 수정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(일일판매보고 품의서, 모바일상품권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매현황)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 지류상품권 교환 회수 개발 검토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[WMS] 사이버보안 컴플라이언스 점검 결과에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따른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 적치확정에서 PO L/N 추가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 CRM Upgrade 로 인한 SAP DS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 판매품의서 판매현황보고 데이터 확인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</a:p>
        </p:txBody>
      </p:sp>
      <p:sp>
        <p:nvSpPr>
          <p:cNvPr id="1782903830" name="Text"/>
          <p:cNvSpPr>
            <a:spLocks noGrp="1"/>
          </p:cNvSpPr>
          <p:nvPr/>
        </p:nvSpPr>
        <p:spPr>
          <a:xfrm>
            <a:off x="57531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WMS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/EWS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/RPA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/GCMS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이병준
      </a:t>
            </a:r>
          </a:p>
        </p:txBody>
      </p:sp>
      <p:sp>
        <p:nvSpPr>
          <p:cNvPr id="427147696" name="Text"/>
          <p:cNvSpPr>
            <a:spLocks noGrp="1"/>
          </p:cNvSpPr>
          <p:nvPr/>
        </p:nvSpPr>
        <p:spPr>
          <a:xfrm>
            <a:off x="165100" y="4305300"/>
            <a:ext cx="7239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WMS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/EWS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/RPA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/GCMS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이병준
      </a:t>
            </a:r>
          </a:p>
        </p:txBody>
      </p:sp>
      <p:sp>
        <p:nvSpPr>
          <p:cNvPr id="1543761396" name="Text"/>
          <p:cNvSpPr>
            <a:spLocks noGrp="1"/>
          </p:cNvSpPr>
          <p:nvPr/>
        </p:nvSpPr>
        <p:spPr>
          <a:xfrm>
            <a:off x="889000" y="4305300"/>
            <a:ext cx="28829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[GCMS]CRM Upgrade로 인한 모바일 상품권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관련 화면 수정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(일일판매보고 품의서, 모바일상품권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매현황)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[GCMS]지류상품권 교환 회수 개발 검토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[WMS]사이버보안 컴플라이언스 점검 결과에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따른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[WMS]적치확정에서 PO L/N 추가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[GCMS]울산지사 기회수 처리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[GCMS]전북지사 상품권 PC 결제 프로그램 셋팅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[EWS] application Log 확인 요청 (보안관제)
      </a:t>
            </a:r>
          </a:p>
        </p:txBody>
      </p:sp>
      <p:sp>
        <p:nvSpPr>
          <p:cNvPr id="184846379" name="Text"/>
          <p:cNvSpPr>
            <a:spLocks noGrp="1"/>
          </p:cNvSpPr>
          <p:nvPr/>
        </p:nvSpPr>
        <p:spPr>
          <a:xfrm>
            <a:off x="44069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</a:p>
        </p:txBody>
      </p:sp>
      <p:sp>
        <p:nvSpPr>
          <p:cNvPr id="1185753369" name="Text"/>
          <p:cNvSpPr>
            <a:spLocks noGrp="1"/>
          </p:cNvSpPr>
          <p:nvPr/>
        </p:nvSpPr>
        <p:spPr>
          <a:xfrm>
            <a:off x="50419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70%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</a:p>
        </p:txBody>
      </p:sp>
      <p:sp>
        <p:nvSpPr>
          <p:cNvPr id="1902254141" name="Text"/>
          <p:cNvSpPr>
            <a:spLocks noGrp="1"/>
          </p:cNvSpPr>
          <p:nvPr/>
        </p:nvSpPr>
        <p:spPr>
          <a:xfrm>
            <a:off x="3771900" y="43053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12/02
      </a:t>
            </a:r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01/25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</a:p>
        </p:txBody>
      </p:sp>
      <p:sp>
        <p:nvSpPr>
          <p:cNvPr id="852305832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7
      </a:t>
            </a:r>
          </a:p>
        </p:txBody>
      </p:sp>
      <p:pic>
        <p:nvPicPr>
          <p:cNvPr id="1989912637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044797516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97923" name="Text"/>
          <p:cNvSpPr>
            <a:spLocks noGrp="1"/>
          </p:cNvSpPr>
          <p:nvPr/>
        </p:nvSpPr>
        <p:spPr>
          <a:xfrm>
            <a:off x="177800" y="800100"/>
            <a:ext cx="53848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485786468" name="Text"/>
          <p:cNvSpPr>
            <a:spLocks noGrp="1"/>
          </p:cNvSpPr>
          <p:nvPr/>
        </p:nvSpPr>
        <p:spPr>
          <a:xfrm>
            <a:off x="5676900" y="800100"/>
            <a:ext cx="48006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211799480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4321796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ERP)
      </a:t>
            </a:r>
          </a:p>
        </p:txBody>
      </p:sp>
      <p:sp>
        <p:nvSpPr>
          <p:cNvPr id="1506583327" name="Text"/>
          <p:cNvSpPr>
            <a:spLocks noGrp="1"/>
          </p:cNvSpPr>
          <p:nvPr/>
        </p:nvSpPr>
        <p:spPr>
          <a:xfrm>
            <a:off x="139700" y="1219200"/>
            <a:ext cx="6096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2064265519" name="Text"/>
          <p:cNvSpPr>
            <a:spLocks noGrp="1"/>
          </p:cNvSpPr>
          <p:nvPr/>
        </p:nvSpPr>
        <p:spPr>
          <a:xfrm>
            <a:off x="749300" y="1219200"/>
            <a:ext cx="33401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978919112" name="Text"/>
          <p:cNvSpPr>
            <a:spLocks noGrp="1"/>
          </p:cNvSpPr>
          <p:nvPr/>
        </p:nvSpPr>
        <p:spPr>
          <a:xfrm>
            <a:off x="4089400" y="1219200"/>
            <a:ext cx="5207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51149378" name="Text"/>
          <p:cNvSpPr>
            <a:spLocks noGrp="1"/>
          </p:cNvSpPr>
          <p:nvPr/>
        </p:nvSpPr>
        <p:spPr>
          <a:xfrm>
            <a:off x="4610100" y="1219200"/>
            <a:ext cx="4953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896189734" name="Text"/>
          <p:cNvSpPr>
            <a:spLocks noGrp="1"/>
          </p:cNvSpPr>
          <p:nvPr/>
        </p:nvSpPr>
        <p:spPr>
          <a:xfrm>
            <a:off x="5676900" y="1219200"/>
            <a:ext cx="6096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524487149" name="Text"/>
          <p:cNvSpPr>
            <a:spLocks noGrp="1"/>
          </p:cNvSpPr>
          <p:nvPr/>
        </p:nvSpPr>
        <p:spPr>
          <a:xfrm>
            <a:off x="6286500" y="1219200"/>
            <a:ext cx="32131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964771173" name="Text"/>
          <p:cNvSpPr>
            <a:spLocks noGrp="1"/>
          </p:cNvSpPr>
          <p:nvPr/>
        </p:nvSpPr>
        <p:spPr>
          <a:xfrm>
            <a:off x="9499600" y="1219200"/>
            <a:ext cx="4953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851759311" name="Text"/>
          <p:cNvSpPr>
            <a:spLocks noGrp="1"/>
          </p:cNvSpPr>
          <p:nvPr/>
        </p:nvSpPr>
        <p:spPr>
          <a:xfrm>
            <a:off x="5105400" y="1219200"/>
            <a:ext cx="469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226439639" name="Text"/>
          <p:cNvSpPr>
            <a:spLocks noGrp="1"/>
          </p:cNvSpPr>
          <p:nvPr/>
        </p:nvSpPr>
        <p:spPr>
          <a:xfrm>
            <a:off x="9994900" y="1219200"/>
            <a:ext cx="469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83782900" name="Text"/>
          <p:cNvSpPr>
            <a:spLocks noGrp="1"/>
          </p:cNvSpPr>
          <p:nvPr/>
        </p:nvSpPr>
        <p:spPr>
          <a:xfrm>
            <a:off x="9994900" y="1689100"/>
            <a:ext cx="4699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02/20
      </a:t>
            </a:r>
            <a:br/>
          </a:p>
        </p:txBody>
      </p:sp>
      <p:sp>
        <p:nvSpPr>
          <p:cNvPr id="524698848" name="Text"/>
          <p:cNvSpPr>
            <a:spLocks noGrp="1"/>
          </p:cNvSpPr>
          <p:nvPr/>
        </p:nvSpPr>
        <p:spPr>
          <a:xfrm>
            <a:off x="9499600" y="1689100"/>
            <a:ext cx="4953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</a:p>
        </p:txBody>
      </p:sp>
      <p:sp>
        <p:nvSpPr>
          <p:cNvPr id="232602661" name="Text"/>
          <p:cNvSpPr>
            <a:spLocks noGrp="1"/>
          </p:cNvSpPr>
          <p:nvPr/>
        </p:nvSpPr>
        <p:spPr>
          <a:xfrm>
            <a:off x="6375400" y="1689100"/>
            <a:ext cx="3111500" cy="24257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자격/면허등록 신청서 "신규항목" 추가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자격면허수당 관련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경조화환 장례지원서비스 신청 메뉴 개선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</a:p>
        </p:txBody>
      </p:sp>
      <p:sp>
        <p:nvSpPr>
          <p:cNvPr id="2035832256" name="Text"/>
          <p:cNvSpPr>
            <a:spLocks noGrp="1"/>
          </p:cNvSpPr>
          <p:nvPr/>
        </p:nvSpPr>
        <p:spPr>
          <a:xfrm>
            <a:off x="5676900" y="1689100"/>
            <a:ext cx="6096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HR/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HCM/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Fiori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김예린
      </a:t>
            </a:r>
          </a:p>
        </p:txBody>
      </p:sp>
      <p:sp>
        <p:nvSpPr>
          <p:cNvPr id="1365982450" name="Text"/>
          <p:cNvSpPr>
            <a:spLocks noGrp="1"/>
          </p:cNvSpPr>
          <p:nvPr/>
        </p:nvSpPr>
        <p:spPr>
          <a:xfrm>
            <a:off x="139700" y="1689100"/>
            <a:ext cx="6096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HR/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HCM/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Fiori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김예린
      </a:t>
            </a:r>
          </a:p>
        </p:txBody>
      </p:sp>
      <p:sp>
        <p:nvSpPr>
          <p:cNvPr id="2091324283" name="Text"/>
          <p:cNvSpPr>
            <a:spLocks noGrp="1"/>
          </p:cNvSpPr>
          <p:nvPr/>
        </p:nvSpPr>
        <p:spPr>
          <a:xfrm>
            <a:off x="825500" y="1689100"/>
            <a:ext cx="3251200" cy="24257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생산직 평가(평가조정) 화면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임금 유형 독신자 주거지원비 일부 내역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일괄 삭제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퇴직신청 진행상태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독신자 주거지원비 신청시 종료일 생성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 및 알림 메일 발송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경조화환 장례지원서비스 신청 메뉴 개선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[HCM] 대출기준관리 메뉴 개선 요청
      </a:t>
            </a:r>
          </a:p>
        </p:txBody>
      </p:sp>
      <p:sp>
        <p:nvSpPr>
          <p:cNvPr id="419374302" name="Text"/>
          <p:cNvSpPr>
            <a:spLocks noGrp="1"/>
          </p:cNvSpPr>
          <p:nvPr/>
        </p:nvSpPr>
        <p:spPr>
          <a:xfrm>
            <a:off x="4610100" y="1689100"/>
            <a:ext cx="4953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02/15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</a:p>
        </p:txBody>
      </p:sp>
      <p:sp>
        <p:nvSpPr>
          <p:cNvPr id="590517332" name="Text"/>
          <p:cNvSpPr>
            <a:spLocks noGrp="1"/>
          </p:cNvSpPr>
          <p:nvPr/>
        </p:nvSpPr>
        <p:spPr>
          <a:xfrm>
            <a:off x="5105400" y="1689100"/>
            <a:ext cx="4699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20230215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20230215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20230216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20230331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20230220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20230217
      </a:t>
            </a:r>
          </a:p>
        </p:txBody>
      </p:sp>
      <p:sp>
        <p:nvSpPr>
          <p:cNvPr id="733388908" name="Text"/>
          <p:cNvSpPr>
            <a:spLocks noGrp="1"/>
          </p:cNvSpPr>
          <p:nvPr/>
        </p:nvSpPr>
        <p:spPr>
          <a:xfrm>
            <a:off x="4089400" y="1689100"/>
            <a:ext cx="5207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02/14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</a:p>
        </p:txBody>
      </p:sp>
      <p:sp>
        <p:nvSpPr>
          <p:cNvPr id="1867399850" name="Text"/>
          <p:cNvSpPr>
            <a:spLocks noGrp="1"/>
          </p:cNvSpPr>
          <p:nvPr/>
        </p:nvSpPr>
        <p:spPr>
          <a:xfrm>
            <a:off x="749300" y="1689100"/>
            <a:ext cx="33401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dirty="1">
                <a:latin typeface="맑은 고딕"/>
                <a:ea typeface="맑은 고딕"/>
                <a:cs typeface="맑은 고딕"/>
              </a:rPr>
              <a:t>
      </a:t>
            </a:r>
          </a:p>
        </p:txBody>
      </p:sp>
      <p:sp>
        <p:nvSpPr>
          <p:cNvPr id="251019849" name="Text"/>
          <p:cNvSpPr>
            <a:spLocks noGrp="1"/>
          </p:cNvSpPr>
          <p:nvPr/>
        </p:nvSpPr>
        <p:spPr>
          <a:xfrm>
            <a:off x="6286500" y="1689100"/>
            <a:ext cx="3213100" cy="2425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dirty="1">
                <a:latin typeface="맑은 고딕"/>
                <a:ea typeface="맑은 고딕"/>
                <a:cs typeface="맑은 고딕"/>
              </a:rPr>
              <a:t>
      </a:t>
            </a:r>
          </a:p>
        </p:txBody>
      </p:sp>
      <p:sp>
        <p:nvSpPr>
          <p:cNvPr id="961669111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7
      </a:t>
            </a:r>
          </a:p>
        </p:txBody>
      </p:sp>
      <p:pic>
        <p:nvPicPr>
          <p:cNvPr id="809242710" name="Picture"/>
          <p:cNvPicPr>
            <a:picLocks noChangeAspect="1"/>
          </p:cNvPicPr>
          <p:nvPr/>
        </p:nvPicPr>
        <p:blipFill>
          <a:blip r:embed="img_0_0_25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117994808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636021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482751295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25701927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4483485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773776468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921648985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936614291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300261850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889878204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2052096691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373930347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840452604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199894880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976662452" name="Text"/>
          <p:cNvSpPr>
            <a:spLocks noGrp="1"/>
          </p:cNvSpPr>
          <p:nvPr/>
        </p:nvSpPr>
        <p:spPr>
          <a:xfrm>
            <a:off x="98679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06/30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</a:p>
        </p:txBody>
      </p:sp>
      <p:sp>
        <p:nvSpPr>
          <p:cNvPr id="5985214" name="Text"/>
          <p:cNvSpPr>
            <a:spLocks noGrp="1"/>
          </p:cNvSpPr>
          <p:nvPr/>
        </p:nvSpPr>
        <p:spPr>
          <a:xfrm>
            <a:off x="92329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01/30
      </a:t>
            </a:r>
            <a:br/>
          </a:p>
        </p:txBody>
      </p:sp>
      <p:sp>
        <p:nvSpPr>
          <p:cNvPr id="1963101370" name="Text"/>
          <p:cNvSpPr>
            <a:spLocks noGrp="1"/>
          </p:cNvSpPr>
          <p:nvPr/>
        </p:nvSpPr>
        <p:spPr>
          <a:xfrm>
            <a:off x="6388100" y="1689100"/>
            <a:ext cx="28448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[ERM] ERM 시스템 접속 권한 부여 신청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[ERM] 정기적 검토 메일 기능개선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(진행 현황 확인 및 적용 일정 확인)
      </a:t>
            </a:r>
          </a:p>
        </p:txBody>
      </p:sp>
      <p:sp>
        <p:nvSpPr>
          <p:cNvPr id="797537373" name="Text"/>
          <p:cNvSpPr>
            <a:spLocks noGrp="1"/>
          </p:cNvSpPr>
          <p:nvPr/>
        </p:nvSpPr>
        <p:spPr>
          <a:xfrm>
            <a:off x="57531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LMS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/ERS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/ERM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순현국
      </a:t>
            </a:r>
          </a:p>
        </p:txBody>
      </p:sp>
      <p:sp>
        <p:nvSpPr>
          <p:cNvPr id="1366013121" name="Text"/>
          <p:cNvSpPr>
            <a:spLocks noGrp="1"/>
          </p:cNvSpPr>
          <p:nvPr/>
        </p:nvSpPr>
        <p:spPr>
          <a:xfrm>
            <a:off x="165100" y="1689100"/>
            <a:ext cx="7239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LMS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/ERS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/ERM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순현국
      </a:t>
            </a:r>
          </a:p>
        </p:txBody>
      </p:sp>
      <p:sp>
        <p:nvSpPr>
          <p:cNvPr id="192400369" name="Text"/>
          <p:cNvSpPr>
            <a:spLocks noGrp="1"/>
          </p:cNvSpPr>
          <p:nvPr/>
        </p:nvSpPr>
        <p:spPr>
          <a:xfrm>
            <a:off x="889000" y="1689100"/>
            <a:ext cx="28829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[ERM]ERM 시스템 접속 권한 부여 신청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(BCM 신규 프로젝트 인원,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추후 BCM 관련 정보처리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해당 문서로  23/06/30까지 진행예정)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[ERM]ERM 시스템 소켓에러 관련 WEB서버 및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WAS 설정, 로직 설정 확인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[ERS]정기적 검토 메일 기능개선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(진행 현황 확인 및 적용 일정 확인)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[LMS]교육행정&gt;교육계획시행관리 - 2022년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등록자 확인 및 등록방법 확인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[ERS]정기적 검토 메일 기능개선시 기존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문서의 작성 부서와 현재 인사 데이터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상 변경된 부서의 매핑에 대한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로직 변경 협의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[LMS]교육훈련신청서 전자결재 전표생성 SAP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오류 확인 및 조치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[LMS]Rule Revalidation] 방화벽 정책 확인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중 service port 수정에 대한 LMS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서비스 확인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[LMS]2023년 회사필수 공통지식 강의 영상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업로드
      </a:t>
            </a:r>
          </a:p>
        </p:txBody>
      </p:sp>
      <p:sp>
        <p:nvSpPr>
          <p:cNvPr id="1785852281" name="Text"/>
          <p:cNvSpPr>
            <a:spLocks noGrp="1"/>
          </p:cNvSpPr>
          <p:nvPr/>
        </p:nvSpPr>
        <p:spPr>
          <a:xfrm>
            <a:off x="44069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06/30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238963702" name="Text"/>
          <p:cNvSpPr>
            <a:spLocks noGrp="1"/>
          </p:cNvSpPr>
          <p:nvPr/>
        </p:nvSpPr>
        <p:spPr>
          <a:xfrm>
            <a:off x="50419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30%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2023-02-07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2023-02-07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</a:p>
        </p:txBody>
      </p:sp>
      <p:sp>
        <p:nvSpPr>
          <p:cNvPr id="41892684" name="Text"/>
          <p:cNvSpPr>
            <a:spLocks noGrp="1"/>
          </p:cNvSpPr>
          <p:nvPr/>
        </p:nvSpPr>
        <p:spPr>
          <a:xfrm>
            <a:off x="3771900" y="1689100"/>
            <a:ext cx="635000" cy="3340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12/08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</a:p>
        </p:txBody>
      </p:sp>
      <p:sp>
        <p:nvSpPr>
          <p:cNvPr id="937574577" name="Text"/>
          <p:cNvSpPr>
            <a:spLocks noGrp="1"/>
          </p:cNvSpPr>
          <p:nvPr/>
        </p:nvSpPr>
        <p:spPr>
          <a:xfrm>
            <a:off x="98679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</a:p>
        </p:txBody>
      </p:sp>
      <p:sp>
        <p:nvSpPr>
          <p:cNvPr id="1392346381" name="Text"/>
          <p:cNvSpPr>
            <a:spLocks noGrp="1"/>
          </p:cNvSpPr>
          <p:nvPr/>
        </p:nvSpPr>
        <p:spPr>
          <a:xfrm>
            <a:off x="92329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06/13
      </a:t>
            </a:r>
          </a:p>
        </p:txBody>
      </p:sp>
      <p:sp>
        <p:nvSpPr>
          <p:cNvPr id="778044767" name="Text"/>
          <p:cNvSpPr>
            <a:spLocks noGrp="1"/>
          </p:cNvSpPr>
          <p:nvPr/>
        </p:nvSpPr>
        <p:spPr>
          <a:xfrm>
            <a:off x="6388100" y="5067300"/>
            <a:ext cx="28448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 고도화 프로젝트 관련 업무
      </a:t>
            </a:r>
          </a:p>
        </p:txBody>
      </p:sp>
      <p:sp>
        <p:nvSpPr>
          <p:cNvPr id="1438580356" name="Text"/>
          <p:cNvSpPr>
            <a:spLocks noGrp="1"/>
          </p:cNvSpPr>
          <p:nvPr/>
        </p:nvSpPr>
        <p:spPr>
          <a:xfrm>
            <a:off x="57531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/PPS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노승표
      </a:t>
            </a:r>
          </a:p>
        </p:txBody>
      </p:sp>
      <p:sp>
        <p:nvSpPr>
          <p:cNvPr id="1887230794" name="Text"/>
          <p:cNvSpPr>
            <a:spLocks noGrp="1"/>
          </p:cNvSpPr>
          <p:nvPr/>
        </p:nvSpPr>
        <p:spPr>
          <a:xfrm>
            <a:off x="165100" y="5067300"/>
            <a:ext cx="723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/PPS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노승표
      </a:t>
            </a:r>
          </a:p>
        </p:txBody>
      </p:sp>
      <p:sp>
        <p:nvSpPr>
          <p:cNvPr id="1318579621" name="Text"/>
          <p:cNvSpPr>
            <a:spLocks noGrp="1"/>
          </p:cNvSpPr>
          <p:nvPr/>
        </p:nvSpPr>
        <p:spPr>
          <a:xfrm>
            <a:off x="889000" y="5067300"/>
            <a:ext cx="2882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[e-Pro]데이터 변경 업무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[e-Pro]해외 벤더 로그인 문제 해결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[e-Pro]견적서 관련 OZ report 문제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(with 엠로 프로젝트팀)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[e-Pro]자체구매 로그인 오류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(with 엠로 프로젝트팀)
      </a:t>
            </a:r>
          </a:p>
        </p:txBody>
      </p:sp>
      <p:sp>
        <p:nvSpPr>
          <p:cNvPr id="1626559445" name="Text"/>
          <p:cNvSpPr>
            <a:spLocks noGrp="1"/>
          </p:cNvSpPr>
          <p:nvPr/>
        </p:nvSpPr>
        <p:spPr>
          <a:xfrm>
            <a:off x="44069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03/08
      </a:t>
            </a:r>
            <a:br/>
          </a:p>
        </p:txBody>
      </p:sp>
      <p:sp>
        <p:nvSpPr>
          <p:cNvPr id="1109117841" name="Text"/>
          <p:cNvSpPr>
            <a:spLocks noGrp="1"/>
          </p:cNvSpPr>
          <p:nvPr/>
        </p:nvSpPr>
        <p:spPr>
          <a:xfrm>
            <a:off x="50419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1412169235" name="Text"/>
          <p:cNvSpPr>
            <a:spLocks noGrp="1"/>
          </p:cNvSpPr>
          <p:nvPr/>
        </p:nvSpPr>
        <p:spPr>
          <a:xfrm>
            <a:off x="3771900" y="50673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</a:p>
        </p:txBody>
      </p:sp>
      <p:sp>
        <p:nvSpPr>
          <p:cNvPr id="622906358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8
      </a:t>
            </a:r>
          </a:p>
        </p:txBody>
      </p:sp>
      <p:pic>
        <p:nvPicPr>
          <p:cNvPr id="1605847420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05209669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557976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211954000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180990741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1246195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788983666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999345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82800160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796688007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924412261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309817472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77818417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180538019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980655948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701475512" name="Text"/>
          <p:cNvSpPr>
            <a:spLocks noGrp="1"/>
          </p:cNvSpPr>
          <p:nvPr/>
        </p:nvSpPr>
        <p:spPr>
          <a:xfrm>
            <a:off x="9867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</a:p>
        </p:txBody>
      </p:sp>
      <p:sp>
        <p:nvSpPr>
          <p:cNvPr id="636124135" name="Text"/>
          <p:cNvSpPr>
            <a:spLocks noGrp="1"/>
          </p:cNvSpPr>
          <p:nvPr/>
        </p:nvSpPr>
        <p:spPr>
          <a:xfrm>
            <a:off x="9232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</a:p>
        </p:txBody>
      </p:sp>
      <p:sp>
        <p:nvSpPr>
          <p:cNvPr id="255331189" name="Text"/>
          <p:cNvSpPr>
            <a:spLocks noGrp="1"/>
          </p:cNvSpPr>
          <p:nvPr/>
        </p:nvSpPr>
        <p:spPr>
          <a:xfrm>
            <a:off x="6388100" y="1689100"/>
            <a:ext cx="28448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CP 전자결재를 통한 Vendor Print 관리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체계 개선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사이버보안 컴플라이언스 점검 결과에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따른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외화지급처 송금계좌정보 신청서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변경/보완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 외화지급처 송금계좌정보 등록/추가/지급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보류 해제 신청서 개선 요청
      </a:t>
            </a:r>
          </a:p>
        </p:txBody>
      </p:sp>
      <p:sp>
        <p:nvSpPr>
          <p:cNvPr id="697793569" name="Text"/>
          <p:cNvSpPr>
            <a:spLocks noGrp="1"/>
          </p:cNvSpPr>
          <p:nvPr/>
        </p:nvSpPr>
        <p:spPr>
          <a:xfrm>
            <a:off x="57531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E-Approval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/TPMS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배영식
      </a:t>
            </a:r>
          </a:p>
        </p:txBody>
      </p:sp>
      <p:sp>
        <p:nvSpPr>
          <p:cNvPr id="527303199" name="Text"/>
          <p:cNvSpPr>
            <a:spLocks noGrp="1"/>
          </p:cNvSpPr>
          <p:nvPr/>
        </p:nvSpPr>
        <p:spPr>
          <a:xfrm>
            <a:off x="165100" y="1689100"/>
            <a:ext cx="723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E-Approval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/TPMS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배영식
      </a:t>
            </a:r>
          </a:p>
        </p:txBody>
      </p:sp>
      <p:sp>
        <p:nvSpPr>
          <p:cNvPr id="1764587350" name="Text"/>
          <p:cNvSpPr>
            <a:spLocks noGrp="1"/>
          </p:cNvSpPr>
          <p:nvPr/>
        </p:nvSpPr>
        <p:spPr>
          <a:xfrm>
            <a:off x="889000" y="1689100"/>
            <a:ext cx="2882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[E-Approval]CP 전자결재를 통한 Vendor Print 관리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체계 개선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[TPMS]사이버보안 컴플라이언스 점검 결과에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따른 개선 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[E-Approval]외화지급처 송금계좌정보 신청서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변경/보완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[E-Approval]외화지급처 송금계좌정보 등록/추가/지급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보류 해제 신청서 개선 요청
      </a:t>
            </a:r>
          </a:p>
        </p:txBody>
      </p:sp>
      <p:sp>
        <p:nvSpPr>
          <p:cNvPr id="646036133" name="Text"/>
          <p:cNvSpPr>
            <a:spLocks noGrp="1"/>
          </p:cNvSpPr>
          <p:nvPr/>
        </p:nvSpPr>
        <p:spPr>
          <a:xfrm>
            <a:off x="4406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</a:p>
        </p:txBody>
      </p:sp>
      <p:sp>
        <p:nvSpPr>
          <p:cNvPr id="879078432" name="Text"/>
          <p:cNvSpPr>
            <a:spLocks noGrp="1"/>
          </p:cNvSpPr>
          <p:nvPr/>
        </p:nvSpPr>
        <p:spPr>
          <a:xfrm>
            <a:off x="5041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70%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</a:p>
        </p:txBody>
      </p:sp>
      <p:sp>
        <p:nvSpPr>
          <p:cNvPr id="1534340681" name="Text"/>
          <p:cNvSpPr>
            <a:spLocks noGrp="1"/>
          </p:cNvSpPr>
          <p:nvPr/>
        </p:nvSpPr>
        <p:spPr>
          <a:xfrm>
            <a:off x="3771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01/02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1507947958" name="Text"/>
          <p:cNvSpPr>
            <a:spLocks noGrp="1"/>
          </p:cNvSpPr>
          <p:nvPr/>
        </p:nvSpPr>
        <p:spPr>
          <a:xfrm>
            <a:off x="9867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</a:p>
        </p:txBody>
      </p:sp>
      <p:sp>
        <p:nvSpPr>
          <p:cNvPr id="1914615997" name="Text"/>
          <p:cNvSpPr>
            <a:spLocks noGrp="1"/>
          </p:cNvSpPr>
          <p:nvPr/>
        </p:nvSpPr>
        <p:spPr>
          <a:xfrm>
            <a:off x="9232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10/07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</a:p>
        </p:txBody>
      </p:sp>
      <p:sp>
        <p:nvSpPr>
          <p:cNvPr id="1795362418" name="Text"/>
          <p:cNvSpPr>
            <a:spLocks noGrp="1"/>
          </p:cNvSpPr>
          <p:nvPr/>
        </p:nvSpPr>
        <p:spPr>
          <a:xfrm>
            <a:off x="6388100" y="3251200"/>
            <a:ext cx="28448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 퇴직임직원운영 직영주유소 벤치마킹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주유소 소비자 가격조사 등 자동화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 주유원복 지원 시스템 개선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 거래처 마스터 수정 요청
      </a:t>
            </a:r>
          </a:p>
        </p:txBody>
      </p:sp>
      <p:sp>
        <p:nvSpPr>
          <p:cNvPr id="301953853" name="Text"/>
          <p:cNvSpPr>
            <a:spLocks noGrp="1"/>
          </p:cNvSpPr>
          <p:nvPr/>
        </p:nvSpPr>
        <p:spPr>
          <a:xfrm>
            <a:off x="57531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PRM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/S-ERP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/BI-EDW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남대현
      </a:t>
            </a:r>
          </a:p>
        </p:txBody>
      </p:sp>
      <p:sp>
        <p:nvSpPr>
          <p:cNvPr id="1138882673" name="Text"/>
          <p:cNvSpPr>
            <a:spLocks noGrp="1"/>
          </p:cNvSpPr>
          <p:nvPr/>
        </p:nvSpPr>
        <p:spPr>
          <a:xfrm>
            <a:off x="165100" y="3251200"/>
            <a:ext cx="723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PRM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/S-ERP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/BI-EDW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남대현
      </a:t>
            </a:r>
          </a:p>
        </p:txBody>
      </p:sp>
      <p:sp>
        <p:nvSpPr>
          <p:cNvPr id="1144880096" name="Text"/>
          <p:cNvSpPr>
            <a:spLocks noGrp="1"/>
          </p:cNvSpPr>
          <p:nvPr/>
        </p:nvSpPr>
        <p:spPr>
          <a:xfrm>
            <a:off x="889000" y="3251200"/>
            <a:ext cx="2882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[PRM]퇴직임직원운영 직영주유소 벤치마킹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주유소 소비자 가격조사 등 자동화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[PRM]주유원복 지원 시스템 개선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[PRM]PR 작성시 SAP 에서 발주처 코드 필수값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입력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[PRM]거래처 마스터 수정 요청
      </a:t>
            </a:r>
          </a:p>
        </p:txBody>
      </p:sp>
      <p:sp>
        <p:nvSpPr>
          <p:cNvPr id="935239051" name="Text"/>
          <p:cNvSpPr>
            <a:spLocks noGrp="1"/>
          </p:cNvSpPr>
          <p:nvPr/>
        </p:nvSpPr>
        <p:spPr>
          <a:xfrm>
            <a:off x="4406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02/16
      </a:t>
            </a:r>
          </a:p>
        </p:txBody>
      </p:sp>
      <p:sp>
        <p:nvSpPr>
          <p:cNvPr id="1563588314" name="Text"/>
          <p:cNvSpPr>
            <a:spLocks noGrp="1"/>
          </p:cNvSpPr>
          <p:nvPr/>
        </p:nvSpPr>
        <p:spPr>
          <a:xfrm>
            <a:off x="5041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98%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100%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</a:p>
        </p:txBody>
      </p:sp>
      <p:sp>
        <p:nvSpPr>
          <p:cNvPr id="291254141" name="Text"/>
          <p:cNvSpPr>
            <a:spLocks noGrp="1"/>
          </p:cNvSpPr>
          <p:nvPr/>
        </p:nvSpPr>
        <p:spPr>
          <a:xfrm>
            <a:off x="3771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10/07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</a:p>
        </p:txBody>
      </p:sp>
      <p:sp>
        <p:nvSpPr>
          <p:cNvPr id="1041347789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9
      </a:t>
            </a:r>
          </a:p>
        </p:txBody>
      </p:sp>
      <p:pic>
        <p:nvPicPr>
          <p:cNvPr id="2097165377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097165378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90141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134423886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188072657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986898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864563366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139380115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2133689150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270654213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859017502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017714172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797857060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28592477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782271252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523742153" name="Text"/>
          <p:cNvSpPr>
            <a:spLocks noGrp="1"/>
          </p:cNvSpPr>
          <p:nvPr/>
        </p:nvSpPr>
        <p:spPr>
          <a:xfrm>
            <a:off x="98679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</a:p>
        </p:txBody>
      </p:sp>
      <p:sp>
        <p:nvSpPr>
          <p:cNvPr id="128462018" name="Text"/>
          <p:cNvSpPr>
            <a:spLocks noGrp="1"/>
          </p:cNvSpPr>
          <p:nvPr/>
        </p:nvSpPr>
        <p:spPr>
          <a:xfrm>
            <a:off x="92329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12/29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</a:p>
        </p:txBody>
      </p:sp>
      <p:sp>
        <p:nvSpPr>
          <p:cNvPr id="611677131" name="Text"/>
          <p:cNvSpPr>
            <a:spLocks noGrp="1"/>
          </p:cNvSpPr>
          <p:nvPr/>
        </p:nvSpPr>
        <p:spPr>
          <a:xfrm>
            <a:off x="6388100" y="1689100"/>
            <a:ext cx="28448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피드백)시스템 기능 추가 및 보완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 3. 조회 및 작성(데이터 개별화)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기능 문의 및 피드백 처리
      </a:t>
            </a:r>
          </a:p>
        </p:txBody>
      </p:sp>
      <p:sp>
        <p:nvSpPr>
          <p:cNvPr id="250080370" name="Text"/>
          <p:cNvSpPr>
            <a:spLocks noGrp="1"/>
          </p:cNvSpPr>
          <p:nvPr/>
        </p:nvSpPr>
        <p:spPr>
          <a:xfrm>
            <a:off x="57531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이지은
      </a:t>
            </a:r>
          </a:p>
        </p:txBody>
      </p:sp>
      <p:sp>
        <p:nvSpPr>
          <p:cNvPr id="1196600410" name="Text"/>
          <p:cNvSpPr>
            <a:spLocks noGrp="1"/>
          </p:cNvSpPr>
          <p:nvPr/>
        </p:nvSpPr>
        <p:spPr>
          <a:xfrm>
            <a:off x="165100" y="1689100"/>
            <a:ext cx="7239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이지은
      </a:t>
            </a:r>
          </a:p>
        </p:txBody>
      </p:sp>
      <p:sp>
        <p:nvSpPr>
          <p:cNvPr id="31082062" name="Text"/>
          <p:cNvSpPr>
            <a:spLocks noGrp="1"/>
          </p:cNvSpPr>
          <p:nvPr/>
        </p:nvSpPr>
        <p:spPr>
          <a:xfrm>
            <a:off x="889000" y="1689100"/>
            <a:ext cx="28829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1차 테스트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(피드백 수렴 / 에러 처리)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1. 기능 안정화, 2. 계승 기능 추가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피드백)시스템 기능 추가 및 보완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 3. 조회 및 작성(데이터 개별화)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오픈 작업 및 유지보수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          (기타 피드백 수렴)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1. 기능 안정화, 2. 계승 기능 추가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3. 유지보수를 위한 페이지 분리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(modal)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   4. 기존 기능 문제점 보완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[RMS] 기능 문의 및 피드백 처리
      </a:t>
            </a:r>
          </a:p>
        </p:txBody>
      </p:sp>
      <p:sp>
        <p:nvSpPr>
          <p:cNvPr id="247371413" name="Text"/>
          <p:cNvSpPr>
            <a:spLocks noGrp="1"/>
          </p:cNvSpPr>
          <p:nvPr/>
        </p:nvSpPr>
        <p:spPr>
          <a:xfrm>
            <a:off x="44069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</a:p>
        </p:txBody>
      </p:sp>
      <p:sp>
        <p:nvSpPr>
          <p:cNvPr id="1057713996" name="Text"/>
          <p:cNvSpPr>
            <a:spLocks noGrp="1"/>
          </p:cNvSpPr>
          <p:nvPr/>
        </p:nvSpPr>
        <p:spPr>
          <a:xfrm>
            <a:off x="50419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</a:p>
        </p:txBody>
      </p:sp>
      <p:sp>
        <p:nvSpPr>
          <p:cNvPr id="1835607179" name="Text"/>
          <p:cNvSpPr>
            <a:spLocks noGrp="1"/>
          </p:cNvSpPr>
          <p:nvPr/>
        </p:nvSpPr>
        <p:spPr>
          <a:xfrm>
            <a:off x="3771900" y="1689100"/>
            <a:ext cx="635000" cy="1968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12/29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12/29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</a:p>
        </p:txBody>
      </p:sp>
      <p:sp>
        <p:nvSpPr>
          <p:cNvPr id="1054013278" name="Text"/>
          <p:cNvSpPr>
            <a:spLocks noGrp="1"/>
          </p:cNvSpPr>
          <p:nvPr/>
        </p:nvSpPr>
        <p:spPr>
          <a:xfrm>
            <a:off x="98679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02/14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</a:p>
        </p:txBody>
      </p:sp>
      <p:sp>
        <p:nvSpPr>
          <p:cNvPr id="1143129135" name="Text"/>
          <p:cNvSpPr>
            <a:spLocks noGrp="1"/>
          </p:cNvSpPr>
          <p:nvPr/>
        </p:nvSpPr>
        <p:spPr>
          <a:xfrm>
            <a:off x="92329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540517096" name="Text"/>
          <p:cNvSpPr>
            <a:spLocks noGrp="1"/>
          </p:cNvSpPr>
          <p:nvPr/>
        </p:nvSpPr>
        <p:spPr>
          <a:xfrm>
            <a:off x="6388100" y="3695700"/>
            <a:ext cx="28448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 배치 재실행 했을 시 500error 발생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 송유관, 해상 이관오더 관리 점검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 ITSM-90802 수정 반영 업데이트 에러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해결 요청
      </a:t>
            </a:r>
          </a:p>
        </p:txBody>
      </p:sp>
      <p:sp>
        <p:nvSpPr>
          <p:cNvPr id="73303833" name="Text"/>
          <p:cNvSpPr>
            <a:spLocks noGrp="1"/>
          </p:cNvSpPr>
          <p:nvPr/>
        </p:nvSpPr>
        <p:spPr>
          <a:xfrm>
            <a:off x="57531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CCS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/LOPAS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/FLBIZ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권지수
      </a:t>
            </a:r>
          </a:p>
        </p:txBody>
      </p:sp>
      <p:sp>
        <p:nvSpPr>
          <p:cNvPr id="765458635" name="Text"/>
          <p:cNvSpPr>
            <a:spLocks noGrp="1"/>
          </p:cNvSpPr>
          <p:nvPr/>
        </p:nvSpPr>
        <p:spPr>
          <a:xfrm>
            <a:off x="165100" y="3695700"/>
            <a:ext cx="7239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CCS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/LOPAS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/FLBIZ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권지수
      </a:t>
            </a:r>
          </a:p>
        </p:txBody>
      </p:sp>
      <p:sp>
        <p:nvSpPr>
          <p:cNvPr id="2135835371" name="Text"/>
          <p:cNvSpPr>
            <a:spLocks noGrp="1"/>
          </p:cNvSpPr>
          <p:nvPr/>
        </p:nvSpPr>
        <p:spPr>
          <a:xfrm>
            <a:off x="889000" y="3695700"/>
            <a:ext cx="28829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[LOPAS]ITSM-90056 PDF파일 업로드 오류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[LOPAS]ITSM-90391 출하처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공사일정관리 에러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[LOPAS]배치 재실행 했을 시 500error 발생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[FLBIZ]ITSM-90474 윤활유 수출용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Proforma Invoice 상 계좌정보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[LOPAS]송유관, 해상 이관오더 관리 점검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[LOPAS]ITSM-90802 수정 반영 업데이트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에러 해결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[CCS]정산 내역 승인요청 후 전자결재에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전자증빙 첨부파일 오류
      </a:t>
            </a:r>
          </a:p>
        </p:txBody>
      </p:sp>
      <p:sp>
        <p:nvSpPr>
          <p:cNvPr id="1651744520" name="Text"/>
          <p:cNvSpPr>
            <a:spLocks noGrp="1"/>
          </p:cNvSpPr>
          <p:nvPr/>
        </p:nvSpPr>
        <p:spPr>
          <a:xfrm>
            <a:off x="44069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02/14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308652560" name="Text"/>
          <p:cNvSpPr>
            <a:spLocks noGrp="1"/>
          </p:cNvSpPr>
          <p:nvPr/>
        </p:nvSpPr>
        <p:spPr>
          <a:xfrm>
            <a:off x="50419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1089356087" name="Text"/>
          <p:cNvSpPr>
            <a:spLocks noGrp="1"/>
          </p:cNvSpPr>
          <p:nvPr/>
        </p:nvSpPr>
        <p:spPr>
          <a:xfrm>
            <a:off x="3771900" y="3695700"/>
            <a:ext cx="635000" cy="18161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01/27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</a:p>
        </p:txBody>
      </p:sp>
      <p:sp>
        <p:nvSpPr>
          <p:cNvPr id="1295649499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10
      </a:t>
            </a:r>
          </a:p>
        </p:txBody>
      </p:sp>
      <p:pic>
        <p:nvPicPr>
          <p:cNvPr id="869222315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13583537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68776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049645486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60200766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2672189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288577024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886323990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558309166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712119014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535065607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395709899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3368346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2157321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579695116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2002151193" name="Text"/>
          <p:cNvSpPr>
            <a:spLocks noGrp="1"/>
          </p:cNvSpPr>
          <p:nvPr/>
        </p:nvSpPr>
        <p:spPr>
          <a:xfrm>
            <a:off x="98679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03/03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02/15
      </a:t>
            </a:r>
          </a:p>
        </p:txBody>
      </p:sp>
      <p:sp>
        <p:nvSpPr>
          <p:cNvPr id="681737925" name="Text"/>
          <p:cNvSpPr>
            <a:spLocks noGrp="1"/>
          </p:cNvSpPr>
          <p:nvPr/>
        </p:nvSpPr>
        <p:spPr>
          <a:xfrm>
            <a:off x="92329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01/26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</a:p>
        </p:txBody>
      </p:sp>
      <p:sp>
        <p:nvSpPr>
          <p:cNvPr id="794665083" name="Text"/>
          <p:cNvSpPr>
            <a:spLocks noGrp="1"/>
          </p:cNvSpPr>
          <p:nvPr/>
        </p:nvSpPr>
        <p:spPr>
          <a:xfrm>
            <a:off x="6388100" y="1689100"/>
            <a:ext cx="28448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 JIRA 변경 관리 요청 업무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 차량별실행현황 지도 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[Mobile] 유가 정보 Crack Spread 변환 상수 수정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협의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IOS 링크 사용 다운로드 확인
      </a:t>
            </a:r>
          </a:p>
        </p:txBody>
      </p:sp>
      <p:sp>
        <p:nvSpPr>
          <p:cNvPr id="1720302222" name="Text"/>
          <p:cNvSpPr>
            <a:spLocks noGrp="1"/>
          </p:cNvSpPr>
          <p:nvPr/>
        </p:nvSpPr>
        <p:spPr>
          <a:xfrm>
            <a:off x="57531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ATSS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/ASM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/Mobile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/Admin관리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박민우
      </a:t>
            </a:r>
          </a:p>
        </p:txBody>
      </p:sp>
      <p:sp>
        <p:nvSpPr>
          <p:cNvPr id="581138409" name="Text"/>
          <p:cNvSpPr>
            <a:spLocks noGrp="1"/>
          </p:cNvSpPr>
          <p:nvPr/>
        </p:nvSpPr>
        <p:spPr>
          <a:xfrm>
            <a:off x="165100" y="1689100"/>
            <a:ext cx="7239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ATSS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/ASM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/Mobile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/Admin관리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박민우
      </a:t>
            </a:r>
          </a:p>
        </p:txBody>
      </p:sp>
      <p:sp>
        <p:nvSpPr>
          <p:cNvPr id="432828718" name="Text"/>
          <p:cNvSpPr>
            <a:spLocks noGrp="1"/>
          </p:cNvSpPr>
          <p:nvPr/>
        </p:nvSpPr>
        <p:spPr>
          <a:xfrm>
            <a:off x="889000" y="1689100"/>
            <a:ext cx="28829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[ASM]ITSM-90558 변경결과 작성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[ASM]ITSM-90072 상태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[ASM]ITSM-74247 SR 삭제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[ASM]ITSM-49506 SR 삭제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[ASM]ITSM-90072 변경결과 작성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[ASM]ITSM-83249 견적서 작업자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[ASM]ITSM-90072 자동배포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[ASM]ITSM-90227 재배포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[ASM]취약점 점검 작동 검사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[ASM]GCMS 자동 배포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[ATSS]미배차문자전송 장애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[ATSS]강원지사 설치 지원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[ATSS]울산지사 설치 지원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[ATSS]울산지사 설치 지원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[ATSS]포항지사 설치 지원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[ATSS]원주지사 설치 지원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[ATSS]차량별실행현황 지도 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[Mobile]유가 정보 Crack Spread 변환 상수 수정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협의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[Mobile]IOS 링크 사용 다운로드 확인
      </a:t>
            </a:r>
          </a:p>
        </p:txBody>
      </p:sp>
      <p:sp>
        <p:nvSpPr>
          <p:cNvPr id="1540379668" name="Text"/>
          <p:cNvSpPr>
            <a:spLocks noGrp="1"/>
          </p:cNvSpPr>
          <p:nvPr/>
        </p:nvSpPr>
        <p:spPr>
          <a:xfrm>
            <a:off x="44069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03/03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02/15
      </a:t>
            </a:r>
          </a:p>
        </p:txBody>
      </p:sp>
      <p:sp>
        <p:nvSpPr>
          <p:cNvPr id="1889978410" name="Text"/>
          <p:cNvSpPr>
            <a:spLocks noGrp="1"/>
          </p:cNvSpPr>
          <p:nvPr/>
        </p:nvSpPr>
        <p:spPr>
          <a:xfrm>
            <a:off x="50419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230209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15%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30%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10%
      </a:t>
            </a:r>
          </a:p>
        </p:txBody>
      </p:sp>
      <p:sp>
        <p:nvSpPr>
          <p:cNvPr id="1233380840" name="Text"/>
          <p:cNvSpPr>
            <a:spLocks noGrp="1"/>
          </p:cNvSpPr>
          <p:nvPr/>
        </p:nvSpPr>
        <p:spPr>
          <a:xfrm>
            <a:off x="3771900" y="1689100"/>
            <a:ext cx="635000" cy="31877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01/26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01/26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</a:p>
        </p:txBody>
      </p:sp>
      <p:sp>
        <p:nvSpPr>
          <p:cNvPr id="868002039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11
      </a:t>
            </a:r>
          </a:p>
        </p:txBody>
      </p:sp>
      <p:pic>
        <p:nvPicPr>
          <p:cNvPr id="1779772000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002151194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012560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2051953739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74472675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9007139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637416087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778127075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487528369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31392854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654650558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779574197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960795555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1086377321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1320053011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519397248" name="Text"/>
          <p:cNvSpPr>
            <a:spLocks noGrp="1"/>
          </p:cNvSpPr>
          <p:nvPr/>
        </p:nvSpPr>
        <p:spPr>
          <a:xfrm>
            <a:off x="98679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</a:p>
        </p:txBody>
      </p:sp>
      <p:sp>
        <p:nvSpPr>
          <p:cNvPr id="1205104890" name="Text"/>
          <p:cNvSpPr>
            <a:spLocks noGrp="1"/>
          </p:cNvSpPr>
          <p:nvPr/>
        </p:nvSpPr>
        <p:spPr>
          <a:xfrm>
            <a:off x="92329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</a:p>
        </p:txBody>
      </p:sp>
      <p:sp>
        <p:nvSpPr>
          <p:cNvPr id="28919532" name="Text"/>
          <p:cNvSpPr>
            <a:spLocks noGrp="1"/>
          </p:cNvSpPr>
          <p:nvPr/>
        </p:nvSpPr>
        <p:spPr>
          <a:xfrm>
            <a:off x="6388100" y="1689100"/>
            <a:ext cx="28448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 고객 문의/요청 (유선) 기본응대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 할당받은 SR 요청건 작업
      </a:t>
            </a:r>
          </a:p>
        </p:txBody>
      </p:sp>
      <p:sp>
        <p:nvSpPr>
          <p:cNvPr id="1021464889" name="Text"/>
          <p:cNvSpPr>
            <a:spLocks noGrp="1"/>
          </p:cNvSpPr>
          <p:nvPr/>
        </p:nvSpPr>
        <p:spPr>
          <a:xfrm>
            <a:off x="57531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/CES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/PPMS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전광호
      </a:t>
            </a:r>
          </a:p>
        </p:txBody>
      </p:sp>
      <p:sp>
        <p:nvSpPr>
          <p:cNvPr id="1743106828" name="Text"/>
          <p:cNvSpPr>
            <a:spLocks noGrp="1"/>
          </p:cNvSpPr>
          <p:nvPr/>
        </p:nvSpPr>
        <p:spPr>
          <a:xfrm>
            <a:off x="165100" y="1689100"/>
            <a:ext cx="7239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/CES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/PPMS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전광호
      </a:t>
            </a:r>
          </a:p>
        </p:txBody>
      </p:sp>
      <p:sp>
        <p:nvSpPr>
          <p:cNvPr id="64113834" name="Text"/>
          <p:cNvSpPr>
            <a:spLocks noGrp="1"/>
          </p:cNvSpPr>
          <p:nvPr/>
        </p:nvSpPr>
        <p:spPr>
          <a:xfrm>
            <a:off x="889000" y="1689100"/>
            <a:ext cx="28829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[e-Pro]고객 문의/요청 (유선) 기본응대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차세대 오픈 관련 고객문의 응대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[e-Pro]예가산정  - 액티비티 및 원가 자료       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일괄 갱신 관련 자료분석 및 작업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ITSM-83280  – 요청부서 : 연차보수팀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 요청자의 요청으로 보류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[e-Pro]ITSM-90454 발주번호 4501135077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서비스 항번 삭제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[CES]예가산정 액티비티 수량 조정 작업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(요청자 최병원 책임님)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[e-Pro]ITSM-90550 품의번호 CO221000404 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에 대한 공장코드 변경작업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[e-Pro]ITSM-90576 해당 구매요구서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계정지정범주코드 변경작업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[e-Pro]ITSM-90606 해당 발주에 대하여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구매요청자변경 작업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[e-Pro]ITSM-90763 견적의뢰건 첨부 파일 삭제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처리 작업
      </a:t>
            </a:r>
          </a:p>
        </p:txBody>
      </p:sp>
      <p:sp>
        <p:nvSpPr>
          <p:cNvPr id="1217913882" name="Text"/>
          <p:cNvSpPr>
            <a:spLocks noGrp="1"/>
          </p:cNvSpPr>
          <p:nvPr/>
        </p:nvSpPr>
        <p:spPr>
          <a:xfrm>
            <a:off x="44069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03/10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1716653992" name="Text"/>
          <p:cNvSpPr>
            <a:spLocks noGrp="1"/>
          </p:cNvSpPr>
          <p:nvPr/>
        </p:nvSpPr>
        <p:spPr>
          <a:xfrm>
            <a:off x="50419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70%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744861117" name="Text"/>
          <p:cNvSpPr>
            <a:spLocks noGrp="1"/>
          </p:cNvSpPr>
          <p:nvPr/>
        </p:nvSpPr>
        <p:spPr>
          <a:xfrm>
            <a:off x="3771900" y="1689100"/>
            <a:ext cx="635000" cy="28829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09/15
      </a:t>
            </a:r>
            <a:br/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1027801991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12
      </a:t>
            </a:r>
          </a:p>
        </p:txBody>
      </p:sp>
      <p:pic>
        <p:nvPicPr>
          <p:cNvPr id="1250137857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051953740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79923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313108056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62914776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515393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393831335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052721453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467230026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822790749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124184270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33380010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443961107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833513902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2145859733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639390884" name="Text"/>
          <p:cNvSpPr>
            <a:spLocks noGrp="1"/>
          </p:cNvSpPr>
          <p:nvPr/>
        </p:nvSpPr>
        <p:spPr>
          <a:xfrm>
            <a:off x="98679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02/24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02/24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</a:p>
        </p:txBody>
      </p:sp>
      <p:sp>
        <p:nvSpPr>
          <p:cNvPr id="1068517888" name="Text"/>
          <p:cNvSpPr>
            <a:spLocks noGrp="1"/>
          </p:cNvSpPr>
          <p:nvPr/>
        </p:nvSpPr>
        <p:spPr>
          <a:xfrm>
            <a:off x="92329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11/16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01/05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</a:p>
        </p:txBody>
      </p:sp>
      <p:sp>
        <p:nvSpPr>
          <p:cNvPr id="2106697537" name="Text"/>
          <p:cNvSpPr>
            <a:spLocks noGrp="1"/>
          </p:cNvSpPr>
          <p:nvPr/>
        </p:nvSpPr>
        <p:spPr>
          <a:xfrm>
            <a:off x="6388100" y="1689100"/>
            <a:ext cx="28448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[EIS] 2022.12월 결산의 EIS,Yellow Book 반영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PRM 퇴직임직원 인근S/S 가격조사 ERP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및 CP 연동요청 신규개발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ERP회계 자동승인 대상 회계전표 구분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 연계 인터페이스 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ERP와 New OAS간 Data Interface 기능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[EIS] Monthly Accountability Report 생성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알림톡_서버이전에 따른 EAI서버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설정변경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HCM-지방사업장 중식비, 조식비, 교통비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신청서 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CRM&lt;-&gt;EAI 삼성유류대금 카드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결재내역 연계 신규개발 반영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 ERP 연동을 위한 ERPUSER계정 운영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DB 패스워드 변경
      </a:t>
            </a:r>
          </a:p>
        </p:txBody>
      </p:sp>
      <p:sp>
        <p:nvSpPr>
          <p:cNvPr id="1005853686" name="Text"/>
          <p:cNvSpPr>
            <a:spLocks noGrp="1"/>
          </p:cNvSpPr>
          <p:nvPr/>
        </p:nvSpPr>
        <p:spPr>
          <a:xfrm>
            <a:off x="57531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EIS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/EAI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황보람
      </a:t>
            </a:r>
          </a:p>
        </p:txBody>
      </p:sp>
      <p:sp>
        <p:nvSpPr>
          <p:cNvPr id="1651466258" name="Text"/>
          <p:cNvSpPr>
            <a:spLocks noGrp="1"/>
          </p:cNvSpPr>
          <p:nvPr/>
        </p:nvSpPr>
        <p:spPr>
          <a:xfrm>
            <a:off x="165100" y="1689100"/>
            <a:ext cx="7239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EIS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/EAI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황보람
      </a:t>
            </a:r>
          </a:p>
        </p:txBody>
      </p:sp>
      <p:sp>
        <p:nvSpPr>
          <p:cNvPr id="1605555733" name="Text"/>
          <p:cNvSpPr>
            <a:spLocks noGrp="1"/>
          </p:cNvSpPr>
          <p:nvPr/>
        </p:nvSpPr>
        <p:spPr>
          <a:xfrm>
            <a:off x="889000" y="1689100"/>
            <a:ext cx="28829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[EIS]2022.12월 결산의 EIS,Yellow Book 반영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[EAI]PRM 퇴직임직원 인근S/S 가격조사 ERP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및 CP 연동요청 신규개발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[EAI]ERP회계 자동승인 대상 회계전표 구분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e-Pro 연계 인터페이스 개발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[EAI]ERP와 New OAS간 Data Interface 기능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[EAI]CP전자결재를 통한 Vendor Print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관리체계개선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[EIS]Monthly Accountability Report 생성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[EAI]EAI &lt;-&gt; SABIC Public Certificate 443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PORT VPN접속확인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[EAI]윤활유이비즈 프로젝트 &lt;-&gt; EAI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인터페이스 연계 개발 및 수정관련 CCB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[EAI]유가/환율 정보의 CP 연계를 위한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 EAI의 큐브리드(v8.4.4)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지원가능여부 확인
      </a:t>
            </a:r>
          </a:p>
        </p:txBody>
      </p:sp>
      <p:sp>
        <p:nvSpPr>
          <p:cNvPr id="803850509" name="Text"/>
          <p:cNvSpPr>
            <a:spLocks noGrp="1"/>
          </p:cNvSpPr>
          <p:nvPr/>
        </p:nvSpPr>
        <p:spPr>
          <a:xfrm>
            <a:off x="44069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02/24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</a:p>
        </p:txBody>
      </p:sp>
      <p:sp>
        <p:nvSpPr>
          <p:cNvPr id="878267565" name="Text"/>
          <p:cNvSpPr>
            <a:spLocks noGrp="1"/>
          </p:cNvSpPr>
          <p:nvPr/>
        </p:nvSpPr>
        <p:spPr>
          <a:xfrm>
            <a:off x="50419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90%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90%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30%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80%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</a:p>
        </p:txBody>
      </p:sp>
      <p:sp>
        <p:nvSpPr>
          <p:cNvPr id="766494148" name="Text"/>
          <p:cNvSpPr>
            <a:spLocks noGrp="1"/>
          </p:cNvSpPr>
          <p:nvPr/>
        </p:nvSpPr>
        <p:spPr>
          <a:xfrm>
            <a:off x="3771900" y="1689100"/>
            <a:ext cx="635000" cy="27305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11/16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01/05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12/01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01/19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</a:p>
        </p:txBody>
      </p:sp>
      <p:sp>
        <p:nvSpPr>
          <p:cNvPr id="1692711962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13
      </a:t>
            </a:r>
          </a:p>
        </p:txBody>
      </p:sp>
      <p:pic>
        <p:nvPicPr>
          <p:cNvPr id="86290474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145859734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325255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682935114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177744644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2398046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19298407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154952797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834486702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66343629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724314805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213019324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555357695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5855531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1365997257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309868498" name="Text"/>
          <p:cNvSpPr>
            <a:spLocks noGrp="1"/>
          </p:cNvSpPr>
          <p:nvPr/>
        </p:nvSpPr>
        <p:spPr>
          <a:xfrm>
            <a:off x="98679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[보류]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</a:p>
        </p:txBody>
      </p:sp>
      <p:sp>
        <p:nvSpPr>
          <p:cNvPr id="1071075330" name="Text"/>
          <p:cNvSpPr>
            <a:spLocks noGrp="1"/>
          </p:cNvSpPr>
          <p:nvPr/>
        </p:nvSpPr>
        <p:spPr>
          <a:xfrm>
            <a:off x="92329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02/13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06/02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</a:p>
        </p:txBody>
      </p:sp>
      <p:sp>
        <p:nvSpPr>
          <p:cNvPr id="1963837138" name="Text"/>
          <p:cNvSpPr>
            <a:spLocks noGrp="1"/>
          </p:cNvSpPr>
          <p:nvPr/>
        </p:nvSpPr>
        <p:spPr>
          <a:xfrm>
            <a:off x="6388100" y="1689100"/>
            <a:ext cx="28448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 이상 관리 및 재수행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 회계전표 증빙 대사 로직 일부 수정 요청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 11 #2 외화 지급 병합 테스트
      </a:t>
            </a:r>
          </a:p>
        </p:txBody>
      </p:sp>
      <p:sp>
        <p:nvSpPr>
          <p:cNvPr id="2136615812" name="Text"/>
          <p:cNvSpPr>
            <a:spLocks noGrp="1"/>
          </p:cNvSpPr>
          <p:nvPr/>
        </p:nvSpPr>
        <p:spPr>
          <a:xfrm>
            <a:off x="57531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RPA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/전자계약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/GCMS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박선미
      </a:t>
            </a:r>
          </a:p>
        </p:txBody>
      </p:sp>
      <p:sp>
        <p:nvSpPr>
          <p:cNvPr id="697415724" name="Text"/>
          <p:cNvSpPr>
            <a:spLocks noGrp="1"/>
          </p:cNvSpPr>
          <p:nvPr/>
        </p:nvSpPr>
        <p:spPr>
          <a:xfrm>
            <a:off x="165100" y="1689100"/>
            <a:ext cx="7239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RPA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/전자계약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/GCMS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박선미
      </a:t>
            </a:r>
          </a:p>
        </p:txBody>
      </p:sp>
      <p:sp>
        <p:nvSpPr>
          <p:cNvPr id="742632028" name="Text"/>
          <p:cNvSpPr>
            <a:spLocks noGrp="1"/>
          </p:cNvSpPr>
          <p:nvPr/>
        </p:nvSpPr>
        <p:spPr>
          <a:xfrm>
            <a:off x="889000" y="1689100"/>
            <a:ext cx="28829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Daily Report 작업 운영 모니터링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및 확인 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#4 외화송금 운영 모니터링 및 확인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#2 외화지급 SAP 신규/추가등록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구분작업 확인 및 테스트 모니터링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나프타 수신자 변경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#4 외화송금 파일첨부 발송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[GCMS]Query 보완 및 테스트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[ERP 계정관리] 담당자 휴가로 인한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백업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Daily Report 작업 운영 모니터링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[GCMS]Query 생성 및 테스트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[ERP 계정관리] 담당자 휴가로 인한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백업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Daily Report 작업 운영 모니터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링 및 재수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행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#4 외화송금 대사X 사유 확인 (정상)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#2 외화지급 전자결제 형식 변경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논의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#4 외화송금 계좌, Invoice 미등록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판별 사유 확인 (SAP)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Daily Report 작업 운영 모니터링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및 재수행, 수정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나프타 작업오류 확인 및 수정요청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#4 외화송금 작업 스케줄 원복 (작업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정상확인 완료)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#2 외화지급 Script -&gt; RPA코드로 변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경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[GCMS]Query 활용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#1 회계지급전표 OCR미등록 사유 
      </a:t>
            </a:r>
            <a:br/>
          </a:p>
        </p:txBody>
      </p:sp>
      <p:sp>
        <p:nvSpPr>
          <p:cNvPr id="929288784" name="Text"/>
          <p:cNvSpPr>
            <a:spLocks noGrp="1"/>
          </p:cNvSpPr>
          <p:nvPr/>
        </p:nvSpPr>
        <p:spPr>
          <a:xfrm>
            <a:off x="44069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424397107" name="Text"/>
          <p:cNvSpPr>
            <a:spLocks noGrp="1"/>
          </p:cNvSpPr>
          <p:nvPr/>
        </p:nvSpPr>
        <p:spPr>
          <a:xfrm>
            <a:off x="50419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2023-02-09
      </a:t>
            </a:r>
            <a:br/>
          </a:p>
        </p:txBody>
      </p:sp>
      <p:sp>
        <p:nvSpPr>
          <p:cNvPr id="1035948782" name="Text"/>
          <p:cNvSpPr>
            <a:spLocks noGrp="1"/>
          </p:cNvSpPr>
          <p:nvPr/>
        </p:nvSpPr>
        <p:spPr>
          <a:xfrm>
            <a:off x="3771900" y="1689100"/>
            <a:ext cx="635000" cy="50673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02/06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02/07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02/08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</a:p>
        </p:txBody>
      </p:sp>
      <p:sp>
        <p:nvSpPr>
          <p:cNvPr id="203361871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14
      </a:t>
            </a:r>
          </a:p>
        </p:txBody>
      </p:sp>
      <p:pic>
        <p:nvPicPr>
          <p:cNvPr id="625458382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136615813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614540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금주 업무 실적
      </a:t>
            </a:r>
          </a:p>
        </p:txBody>
      </p:sp>
      <p:sp>
        <p:nvSpPr>
          <p:cNvPr id="1238205728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/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 dirty="1">
                <a:latin typeface="맑은 고딕"/>
                <a:ea typeface="맑은 고딕"/>
                <a:cs typeface="맑은 고딕"/>
              </a:rPr>
              <a:t>
차주 업무 계획
      </a:t>
            </a:r>
          </a:p>
        </p:txBody>
      </p:sp>
      <p:sp>
        <p:nvSpPr>
          <p:cNvPr id="102148450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/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2412527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/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 dirty="1">
                <a:latin typeface="맑은 고딕"/>
                <a:ea typeface="맑은 고딕"/>
                <a:cs typeface="맑은 고딕"/>
              </a:rPr>
              <a:t>
3. 주간업무 실적 및 계획(①Baynex - WEB)
      </a:t>
            </a:r>
          </a:p>
        </p:txBody>
      </p:sp>
      <p:sp>
        <p:nvSpPr>
          <p:cNvPr id="12308132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628797206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23268819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855591768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827630413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구분/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담당자
      </a:t>
            </a:r>
          </a:p>
        </p:txBody>
      </p:sp>
      <p:sp>
        <p:nvSpPr>
          <p:cNvPr id="471690713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업무 내용
      </a:t>
            </a:r>
          </a:p>
        </p:txBody>
      </p:sp>
      <p:sp>
        <p:nvSpPr>
          <p:cNvPr id="1709734018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접수일
      </a:t>
            </a:r>
          </a:p>
        </p:txBody>
      </p:sp>
      <p:sp>
        <p:nvSpPr>
          <p:cNvPr id="763714284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진행율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완료일
      </a:t>
            </a:r>
          </a:p>
        </p:txBody>
      </p:sp>
      <p:sp>
        <p:nvSpPr>
          <p:cNvPr id="983027476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/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 dirty="1">
                <a:latin typeface="맑은 고딕"/>
                <a:ea typeface="맑은 고딕"/>
                <a:cs typeface="맑은 고딕"/>
              </a:rPr>
              <a:t>
완료
      </a:t>
            </a:r>
            <a:br/>
            <a:r>
              <a:rPr lang="ko" sz="900" b="1" dirty="1">
                <a:latin typeface="맑은 고딕"/>
                <a:ea typeface="맑은 고딕"/>
                <a:cs typeface="맑은 고딕"/>
              </a:rPr>
              <a:t>
목표일
      </a:t>
            </a:r>
          </a:p>
        </p:txBody>
      </p:sp>
      <p:sp>
        <p:nvSpPr>
          <p:cNvPr id="1293098554" name="Text"/>
          <p:cNvSpPr>
            <a:spLocks noGrp="1"/>
          </p:cNvSpPr>
          <p:nvPr/>
        </p:nvSpPr>
        <p:spPr>
          <a:xfrm>
            <a:off x="889000" y="1689100"/>
            <a:ext cx="2882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dirty="1">
                <a:latin typeface="맑은 고딕"/>
                <a:ea typeface="맑은 고딕"/>
                <a:cs typeface="맑은 고딕"/>
              </a:rPr>
              <a:t>
확인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#1 회계지급전표 전날 재수행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[RPA]A360 Daily Report 작업 운영 모니터링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#2 외화지급 결제문서 형식 변경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반영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[RPA]A11 #2 외화지급 SAP Script 작동 불가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확인
      </a:t>
            </a:r>
          </a:p>
        </p:txBody>
      </p:sp>
      <p:sp>
        <p:nvSpPr>
          <p:cNvPr id="1796817778" name="Text"/>
          <p:cNvSpPr>
            <a:spLocks noGrp="1"/>
          </p:cNvSpPr>
          <p:nvPr/>
        </p:nvSpPr>
        <p:spPr>
          <a:xfrm>
            <a:off x="4406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1825322695" name="Text"/>
          <p:cNvSpPr>
            <a:spLocks noGrp="1"/>
          </p:cNvSpPr>
          <p:nvPr/>
        </p:nvSpPr>
        <p:spPr>
          <a:xfrm>
            <a:off x="5041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2023-02-10
      </a:t>
            </a:r>
            <a:br/>
          </a:p>
        </p:txBody>
      </p:sp>
      <p:sp>
        <p:nvSpPr>
          <p:cNvPr id="1755822885" name="Text"/>
          <p:cNvSpPr>
            <a:spLocks noGrp="1"/>
          </p:cNvSpPr>
          <p:nvPr/>
        </p:nvSpPr>
        <p:spPr>
          <a:xfrm>
            <a:off x="3771900" y="16891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1024494277" name="Text"/>
          <p:cNvSpPr>
            <a:spLocks noGrp="1"/>
          </p:cNvSpPr>
          <p:nvPr/>
        </p:nvSpPr>
        <p:spPr>
          <a:xfrm>
            <a:off x="9867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02/17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02/24
      </a:t>
            </a:r>
          </a:p>
        </p:txBody>
      </p:sp>
      <p:sp>
        <p:nvSpPr>
          <p:cNvPr id="473124038" name="Text"/>
          <p:cNvSpPr>
            <a:spLocks noGrp="1"/>
          </p:cNvSpPr>
          <p:nvPr/>
        </p:nvSpPr>
        <p:spPr>
          <a:xfrm>
            <a:off x="9232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  <a:br/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02/09
      </a:t>
            </a:r>
          </a:p>
        </p:txBody>
      </p:sp>
      <p:sp>
        <p:nvSpPr>
          <p:cNvPr id="289680265" name="Text"/>
          <p:cNvSpPr>
            <a:spLocks noGrp="1"/>
          </p:cNvSpPr>
          <p:nvPr/>
        </p:nvSpPr>
        <p:spPr>
          <a:xfrm>
            <a:off x="6388100" y="3251200"/>
            <a:ext cx="28448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 개발 지원 및 인수인계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  (Web) 공정블럭 유량기록 현황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(기능개선)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 (Web) 제품 출하 현황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(기능개선)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 (Web) 제품출하(혼합출하) 페이지 개발
      </a:t>
            </a:r>
          </a:p>
        </p:txBody>
      </p:sp>
      <p:sp>
        <p:nvSpPr>
          <p:cNvPr id="1156568087" name="Text"/>
          <p:cNvSpPr>
            <a:spLocks noGrp="1"/>
          </p:cNvSpPr>
          <p:nvPr/>
        </p:nvSpPr>
        <p:spPr>
          <a:xfrm>
            <a:off x="57531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OAS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/ePSMS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김상훈
      </a:t>
            </a:r>
          </a:p>
        </p:txBody>
      </p:sp>
      <p:sp>
        <p:nvSpPr>
          <p:cNvPr id="2106603757" name="Text"/>
          <p:cNvSpPr>
            <a:spLocks noGrp="1"/>
          </p:cNvSpPr>
          <p:nvPr/>
        </p:nvSpPr>
        <p:spPr>
          <a:xfrm>
            <a:off x="165100" y="3251200"/>
            <a:ext cx="723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OAS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/ePSMS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김상훈
      </a:t>
            </a:r>
          </a:p>
        </p:txBody>
      </p:sp>
      <p:sp>
        <p:nvSpPr>
          <p:cNvPr id="2076384997" name="Text"/>
          <p:cNvSpPr>
            <a:spLocks noGrp="1"/>
          </p:cNvSpPr>
          <p:nvPr/>
        </p:nvSpPr>
        <p:spPr>
          <a:xfrm>
            <a:off x="889000" y="3251200"/>
            <a:ext cx="28829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[OAS]CS 시스템 로직 분석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[OAS]속보용재고(ERP)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[OAS]주간수급상황기록부(ERP)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[OAS]SSO 연동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- [RTS Dashboard] RTS Status. Excel 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다운로드 (오류 수정)
      </a:t>
            </a:r>
          </a:p>
        </p:txBody>
      </p:sp>
      <p:sp>
        <p:nvSpPr>
          <p:cNvPr id="1265330807" name="Text"/>
          <p:cNvSpPr>
            <a:spLocks noGrp="1"/>
          </p:cNvSpPr>
          <p:nvPr/>
        </p:nvSpPr>
        <p:spPr>
          <a:xfrm>
            <a:off x="4406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12/31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1897812065" name="Text"/>
          <p:cNvSpPr>
            <a:spLocks noGrp="1"/>
          </p:cNvSpPr>
          <p:nvPr/>
        </p:nvSpPr>
        <p:spPr>
          <a:xfrm>
            <a:off x="5041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50%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229984767" name="Text"/>
          <p:cNvSpPr>
            <a:spLocks noGrp="1"/>
          </p:cNvSpPr>
          <p:nvPr/>
        </p:nvSpPr>
        <p:spPr>
          <a:xfrm>
            <a:off x="3771900" y="3251200"/>
            <a:ext cx="635000" cy="152400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08/15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11/28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11/28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01/09
      </a:t>
            </a:r>
            <a:br/>
            <a:r>
              <a:rPr lang="ko" sz="900" dirty="1">
                <a:latin typeface="맑은 고딕"/>
                <a:ea typeface="맑은 고딕"/>
                <a:cs typeface="맑은 고딕"/>
              </a:rPr>
              <a:t>
02/10
      </a:t>
            </a:r>
            <a:br/>
          </a:p>
        </p:txBody>
      </p:sp>
      <p:sp>
        <p:nvSpPr>
          <p:cNvPr id="1860323994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/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 dirty="1">
                <a:latin typeface="SansSerif"/>
                <a:ea typeface="SansSerif"/>
                <a:cs typeface="SansSerif"/>
              </a:rPr>
              <a:t>
15
      </a:t>
            </a:r>
          </a:p>
        </p:txBody>
      </p:sp>
      <p:pic>
        <p:nvPicPr>
          <p:cNvPr id="2118823395" name="Picture"/>
          <p:cNvPicPr>
            <a:picLocks noChangeAspect="1"/>
          </p:cNvPicPr>
          <p:nvPr/>
        </p:nvPicPr>
        <p:blipFill>
          <a:blip r:embed="img_0_0_32.jpg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/>
        </p:spPr>
      </p:pic>
      <p:sp>
        <p:nvSpPr>
          <p:cNvPr id="2118823396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BF0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Khmr" typeface="MoolBoran"/>
        <a4:font xmlns:a4="http://schemas.openxmlformats.org/drawingml/2006/main" script="Knda" typeface="Tunga"/>
        <a4:font xmlns:a4="http://schemas.openxmlformats.org/drawingml/2006/main" script="Telu" typeface="Gautami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Hans" typeface="宋体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ebr" typeface="Times New Roman"/>
        <a4:font xmlns:a4="http://schemas.openxmlformats.org/drawingml/2006/main" script="Arab" typeface="Times New Roman"/>
        <a4:font xmlns:a4="http://schemas.openxmlformats.org/drawingml/2006/main" script="Uigh" typeface="Microsoft Uighur"/>
        <a4:font xmlns:a4="http://schemas.openxmlformats.org/drawingml/2006/main" script="Ethi" typeface="Nyala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Sinh" typeface="Iskoola Pota"/>
        <a4:font xmlns:a4="http://schemas.openxmlformats.org/drawingml/2006/main" script="Hang" typeface="맑은 고딕"/>
        <a4:font xmlns:a4="http://schemas.openxmlformats.org/drawingml/2006/main" script="Guru" typeface="Raavi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Beng" typeface="Vrinda"/>
        <a4:font xmlns:a4="http://schemas.openxmlformats.org/drawingml/2006/main" script="Thaa" typeface="MV Boli"/>
        <a4:font xmlns:a4="http://schemas.openxmlformats.org/drawingml/2006/main" script="Orya" typeface="Kalinga"/>
        <a4:font xmlns:a4="http://schemas.openxmlformats.org/drawingml/2006/main" script="Taml" typeface="Latha"/>
        <a4:font xmlns:a4="http://schemas.openxmlformats.org/drawingml/2006/main" script="Syrc" typeface="Estrangelo Edess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Khmr" typeface="DaunPenh"/>
        <a4:font xmlns:a4="http://schemas.openxmlformats.org/drawingml/2006/main" script="Knda" typeface="Tunga"/>
        <a4:font xmlns:a4="http://schemas.openxmlformats.org/drawingml/2006/main" script="Telu" typeface="Gautami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Hans" typeface="宋体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ebr" typeface="Arial"/>
        <a4:font xmlns:a4="http://schemas.openxmlformats.org/drawingml/2006/main" script="Arab" typeface="Arial"/>
        <a4:font xmlns:a4="http://schemas.openxmlformats.org/drawingml/2006/main" script="Uigh" typeface="Microsoft Uighur"/>
        <a4:font xmlns:a4="http://schemas.openxmlformats.org/drawingml/2006/main" script="Ethi" typeface="Nyala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Sinh" typeface="Iskoola Pota"/>
        <a4:font xmlns:a4="http://schemas.openxmlformats.org/drawingml/2006/main" script="Hang" typeface="맑은 고딕"/>
        <a4:font xmlns:a4="http://schemas.openxmlformats.org/drawingml/2006/main" script="Guru" typeface="Raavi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Beng" typeface="Vrinda"/>
        <a4:font xmlns:a4="http://schemas.openxmlformats.org/drawingml/2006/main" script="Thaa" typeface="MV Boli"/>
        <a4:font xmlns:a4="http://schemas.openxmlformats.org/drawingml/2006/main" script="Orya" typeface="Kalinga"/>
        <a4:font xmlns:a4="http://schemas.openxmlformats.org/drawingml/2006/main" script="Taml" typeface="Latha"/>
        <a4:font xmlns:a4="http://schemas.openxmlformats.org/drawingml/2006/main" script="Syrc" typeface="Estrangelo Edess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BF0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  <SharedDoc>false</SharedDoc>
  <TotalTime>0</TotalTime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modified xsi:type="dcterms:W3CDTF">2023-02-21T00:17:39.0340000Z</dcterms:modified>
  <xns:revision xmlns:xns="http://schemas.openxmlformats.org/package/2006/metadata/core-properties">0</xns:revision>
</coreProperties>
</file>