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3"/>
    <p:sldId id="260" r:id="rId14"/>
    <p:sldId id="261" r:id="rId16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2"/>
    <p:sldId id="276" r:id="rId34"/>
  </p:sldIdLst>
  <p:sldSz cx="104140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notesSlides/notesSlide3.xml" Type="http://schemas.openxmlformats.org/officeDocument/2006/relationships/notesSlide"/><Relationship Id="rId16" Target="slides/slide6.xml" Type="http://schemas.openxmlformats.org/officeDocument/2006/relationships/slide"/><Relationship Id="rId17" Target="notesSlides/notesSlide4.xml" Type="http://schemas.openxmlformats.org/officeDocument/2006/relationships/notes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notesSlides/notesSlide6.xml" Type="http://schemas.openxmlformats.org/officeDocument/2006/relationships/notesSlide"/><Relationship Id="rId34" Target="slides/slide21.xml" Type="http://schemas.openxmlformats.org/officeDocument/2006/relationships/slide"/><Relationship Id="rId35" Target="notesSlides/notesSlide7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fld id="{AF56D908-C2A0-4594-8043-7B2A2764A612}" type="datetime1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2023-02-21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r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fld id="{65D332B1-6798-497D-875F-C7FAE08D878A}" type="slidenum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1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D84C695-8EF3-43C8-A1F5-D90292C8F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BBFCD9F-BE8B-4870-B4F3-282D78D2A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2054393" y="2265519"/>
            <a:ext cx="5763041" cy="51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charset="-127" panose="02030600000101010101" pitchFamily="18" typeface="HY견고딕"/>
              <a:ea charset="-127" panose="02030600000101010101" pitchFamily="18"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759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b="true" lang="en-US" sz="1960">
                <a:latin typeface="맑은 고딕"/>
              </a:rPr>
              <a:t>[년도/월/일 ~ 년도/월/일]</a:t>
            </a:r>
            <a:endParaRPr b="true" lang="en-US" sz="1960">
              <a:latin typeface="맑은 고딕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 bwMode="auto">
          <a:xfrm>
            <a:off x="4171651" y="3559484"/>
            <a:ext cx="1544012" cy="45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m월 w주차</a:t>
            </a:r>
            <a:endParaRPr b="true" lang="en-US" sz="1960">
              <a:latin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952978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1097813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33997784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6634314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7174563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93125642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45233281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9894837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5339351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95397903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0085199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92209385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1073421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46641047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48476167" name="Text">
    </p:cNvPr>
          <p:cNvSpPr>
            <a:spLocks noGrp="1"/>
          </p:cNvSpPr>
          <p:nvPr/>
        </p:nvSpPr>
        <p:spPr>
          <a:xfrm rot="0">
            <a:off x="9893300" y="1765300"/>
            <a:ext cx="4699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806194391" name="Text">
    </p:cNvPr>
          <p:cNvSpPr>
            <a:spLocks noGrp="1"/>
          </p:cNvSpPr>
          <p:nvPr/>
        </p:nvSpPr>
        <p:spPr>
          <a:xfrm rot="0">
            <a:off x="9398000" y="1765300"/>
            <a:ext cx="4953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331710650" name="Text">
    </p:cNvPr>
          <p:cNvSpPr>
            <a:spLocks noGrp="1"/>
          </p:cNvSpPr>
          <p:nvPr/>
        </p:nvSpPr>
        <p:spPr>
          <a:xfrm rot="0">
            <a:off x="6273800" y="1765300"/>
            <a:ext cx="3111500" cy="2362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644842829" name="Text">
    </p:cNvPr>
          <p:cNvSpPr>
            <a:spLocks noGrp="1"/>
          </p:cNvSpPr>
          <p:nvPr/>
        </p:nvSpPr>
        <p:spPr>
          <a:xfrm rot="0">
            <a:off x="5575300" y="1765300"/>
            <a:ext cx="6096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411871212" name="Text">
    </p:cNvPr>
          <p:cNvSpPr>
            <a:spLocks noGrp="1"/>
          </p:cNvSpPr>
          <p:nvPr/>
        </p:nvSpPr>
        <p:spPr>
          <a:xfrm rot="0">
            <a:off x="38100" y="1765300"/>
            <a:ext cx="6096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53170206" name="Text">
    </p:cNvPr>
          <p:cNvSpPr>
            <a:spLocks noGrp="1"/>
          </p:cNvSpPr>
          <p:nvPr/>
        </p:nvSpPr>
        <p:spPr>
          <a:xfrm rot="0">
            <a:off x="723900" y="1765300"/>
            <a:ext cx="3251200" cy="2362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기존 배치잡 재설정 및 삭제작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업(ZTR_자동전표생성당좌22시 외 10건)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 QA테스트와 DMS운영 임시 연결작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GUI 사용자 엑셀통합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문제건 원격 업무지원(강남지사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 1건)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＇23년 1월 마감관련 재무재표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Overflow 에러 발생건 Notes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재설정작업</a:t>
            </a:r>
          </a:p>
        </p:txBody>
      </p:sp>
      <p:sp>
        <p:nvSpPr>
          <p:cNvPr id="2068079459" name="Text">
    </p:cNvPr>
          <p:cNvSpPr>
            <a:spLocks noGrp="1"/>
          </p:cNvSpPr>
          <p:nvPr/>
        </p:nvSpPr>
        <p:spPr>
          <a:xfrm rot="0">
            <a:off x="4508500" y="1765300"/>
            <a:ext cx="4953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568050859" name="Text">
    </p:cNvPr>
          <p:cNvSpPr>
            <a:spLocks noGrp="1"/>
          </p:cNvSpPr>
          <p:nvPr/>
        </p:nvSpPr>
        <p:spPr>
          <a:xfrm rot="0">
            <a:off x="5003800" y="1765300"/>
            <a:ext cx="4699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544922299" name="Text">
    </p:cNvPr>
          <p:cNvSpPr>
            <a:spLocks noGrp="1"/>
          </p:cNvSpPr>
          <p:nvPr/>
        </p:nvSpPr>
        <p:spPr>
          <a:xfrm rot="0">
            <a:off x="3987800" y="1765300"/>
            <a:ext cx="5207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206769452" name="Text">
    </p:cNvPr>
          <p:cNvSpPr>
            <a:spLocks noGrp="1"/>
          </p:cNvSpPr>
          <p:nvPr/>
        </p:nvSpPr>
        <p:spPr>
          <a:xfrm rot="0">
            <a:off x="647700" y="1765300"/>
            <a:ext cx="33401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5493577" name="Text">
    </p:cNvPr>
          <p:cNvSpPr>
            <a:spLocks noGrp="1"/>
          </p:cNvSpPr>
          <p:nvPr/>
        </p:nvSpPr>
        <p:spPr>
          <a:xfrm rot="0">
            <a:off x="6184900" y="1765300"/>
            <a:ext cx="32131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664515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8021193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45240951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81914119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8637657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86116941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534939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7190300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54070003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4344281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23080004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8364266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78843639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31172210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96415230" name="Text">
    </p:cNvPr>
          <p:cNvSpPr>
            <a:spLocks noGrp="1"/>
          </p:cNvSpPr>
          <p:nvPr/>
        </p:nvSpPr>
        <p:spPr>
          <a:xfrm rot="0">
            <a:off x="9893300" y="1765300"/>
            <a:ext cx="4699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538242547" name="Text">
    </p:cNvPr>
          <p:cNvSpPr>
            <a:spLocks noGrp="1"/>
          </p:cNvSpPr>
          <p:nvPr/>
        </p:nvSpPr>
        <p:spPr>
          <a:xfrm rot="0">
            <a:off x="9398000" y="1765300"/>
            <a:ext cx="495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544875812" name="Text">
    </p:cNvPr>
          <p:cNvSpPr>
            <a:spLocks noGrp="1"/>
          </p:cNvSpPr>
          <p:nvPr/>
        </p:nvSpPr>
        <p:spPr>
          <a:xfrm rot="0">
            <a:off x="6273800" y="1765300"/>
            <a:ext cx="3111500" cy="3035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추가 </a:t>
            </a:r>
          </a:p>
        </p:txBody>
      </p:sp>
      <p:sp>
        <p:nvSpPr>
          <p:cNvPr id="2002737346" name="Text">
    </p:cNvPr>
          <p:cNvSpPr>
            <a:spLocks noGrp="1"/>
          </p:cNvSpPr>
          <p:nvPr/>
        </p:nvSpPr>
        <p:spPr>
          <a:xfrm rot="0">
            <a:off x="5575300" y="1765300"/>
            <a:ext cx="6096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627258204" name="Text">
    </p:cNvPr>
          <p:cNvSpPr>
            <a:spLocks noGrp="1"/>
          </p:cNvSpPr>
          <p:nvPr/>
        </p:nvSpPr>
        <p:spPr>
          <a:xfrm rot="0">
            <a:off x="38100" y="1765300"/>
            <a:ext cx="6096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80856182" name="Text">
    </p:cNvPr>
          <p:cNvSpPr>
            <a:spLocks noGrp="1"/>
          </p:cNvSpPr>
          <p:nvPr/>
        </p:nvSpPr>
        <p:spPr>
          <a:xfrm rot="0">
            <a:off x="723900" y="1765300"/>
            <a:ext cx="3251200" cy="3035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추가 </a:t>
            </a:r>
          </a:p>
        </p:txBody>
      </p:sp>
      <p:sp>
        <p:nvSpPr>
          <p:cNvPr id="1404926724" name="Text">
    </p:cNvPr>
          <p:cNvSpPr>
            <a:spLocks noGrp="1"/>
          </p:cNvSpPr>
          <p:nvPr/>
        </p:nvSpPr>
        <p:spPr>
          <a:xfrm rot="0">
            <a:off x="4508500" y="1765300"/>
            <a:ext cx="495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588175097" name="Text">
    </p:cNvPr>
          <p:cNvSpPr>
            <a:spLocks noGrp="1"/>
          </p:cNvSpPr>
          <p:nvPr/>
        </p:nvSpPr>
        <p:spPr>
          <a:xfrm rot="0">
            <a:off x="5003800" y="1765300"/>
            <a:ext cx="4699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</a:p>
        </p:txBody>
      </p:sp>
      <p:sp>
        <p:nvSpPr>
          <p:cNvPr id="1659670947" name="Text">
    </p:cNvPr>
          <p:cNvSpPr>
            <a:spLocks noGrp="1"/>
          </p:cNvSpPr>
          <p:nvPr/>
        </p:nvSpPr>
        <p:spPr>
          <a:xfrm rot="0">
            <a:off x="3987800" y="1765300"/>
            <a:ext cx="5207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971231249" name="Text">
    </p:cNvPr>
          <p:cNvSpPr>
            <a:spLocks noGrp="1"/>
          </p:cNvSpPr>
          <p:nvPr/>
        </p:nvSpPr>
        <p:spPr>
          <a:xfrm rot="0">
            <a:off x="647700" y="1765300"/>
            <a:ext cx="33401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04306" name="Text">
    </p:cNvPr>
          <p:cNvSpPr>
            <a:spLocks noGrp="1"/>
          </p:cNvSpPr>
          <p:nvPr/>
        </p:nvSpPr>
        <p:spPr>
          <a:xfrm rot="0">
            <a:off x="6184900" y="1765300"/>
            <a:ext cx="32131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2202820" name="Text">
    </p:cNvPr>
          <p:cNvSpPr>
            <a:spLocks noGrp="1"/>
          </p:cNvSpPr>
          <p:nvPr/>
        </p:nvSpPr>
        <p:spPr>
          <a:xfrm rot="0">
            <a:off x="9893300" y="48768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342148526" name="Text">
    </p:cNvPr>
          <p:cNvSpPr>
            <a:spLocks noGrp="1"/>
          </p:cNvSpPr>
          <p:nvPr/>
        </p:nvSpPr>
        <p:spPr>
          <a:xfrm rot="0">
            <a:off x="9398000" y="48768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</a:p>
        </p:txBody>
      </p:sp>
      <p:sp>
        <p:nvSpPr>
          <p:cNvPr id="866184299" name="Text">
    </p:cNvPr>
          <p:cNvSpPr>
            <a:spLocks noGrp="1"/>
          </p:cNvSpPr>
          <p:nvPr/>
        </p:nvSpPr>
        <p:spPr>
          <a:xfrm rot="0">
            <a:off x="6273800" y="48768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</a:p>
        </p:txBody>
      </p:sp>
      <p:sp>
        <p:nvSpPr>
          <p:cNvPr id="1168340484" name="Text">
    </p:cNvPr>
          <p:cNvSpPr>
            <a:spLocks noGrp="1"/>
          </p:cNvSpPr>
          <p:nvPr/>
        </p:nvSpPr>
        <p:spPr>
          <a:xfrm rot="0">
            <a:off x="5575300" y="48768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322617963" name="Text">
    </p:cNvPr>
          <p:cNvSpPr>
            <a:spLocks noGrp="1"/>
          </p:cNvSpPr>
          <p:nvPr/>
        </p:nvSpPr>
        <p:spPr>
          <a:xfrm rot="0">
            <a:off x="38100" y="48768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2083420586" name="Text">
    </p:cNvPr>
          <p:cNvSpPr>
            <a:spLocks noGrp="1"/>
          </p:cNvSpPr>
          <p:nvPr/>
        </p:nvSpPr>
        <p:spPr>
          <a:xfrm rot="0">
            <a:off x="723900" y="48768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[e-Biz]PRM 운영인 상태와 EBIZ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[e-Biz]사후적립 시 null 값 적립 방지 처리</a:t>
            </a:r>
          </a:p>
        </p:txBody>
      </p:sp>
      <p:sp>
        <p:nvSpPr>
          <p:cNvPr id="1222185456" name="Text">
    </p:cNvPr>
          <p:cNvSpPr>
            <a:spLocks noGrp="1"/>
          </p:cNvSpPr>
          <p:nvPr/>
        </p:nvSpPr>
        <p:spPr>
          <a:xfrm rot="0">
            <a:off x="4508500" y="48768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370429369" name="Text">
    </p:cNvPr>
          <p:cNvSpPr>
            <a:spLocks noGrp="1"/>
          </p:cNvSpPr>
          <p:nvPr/>
        </p:nvSpPr>
        <p:spPr>
          <a:xfrm rot="0">
            <a:off x="5003800" y="48768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950363076" name="Text">
    </p:cNvPr>
          <p:cNvSpPr>
            <a:spLocks noGrp="1"/>
          </p:cNvSpPr>
          <p:nvPr/>
        </p:nvSpPr>
        <p:spPr>
          <a:xfrm rot="0">
            <a:off x="3987800" y="48768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2066545103" name="Text">
    </p:cNvPr>
          <p:cNvSpPr>
            <a:spLocks noGrp="1"/>
          </p:cNvSpPr>
          <p:nvPr/>
        </p:nvSpPr>
        <p:spPr>
          <a:xfrm rot="0">
            <a:off x="647700" y="48768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1605707" name="Text">
    </p:cNvPr>
          <p:cNvSpPr>
            <a:spLocks noGrp="1"/>
          </p:cNvSpPr>
          <p:nvPr/>
        </p:nvSpPr>
        <p:spPr>
          <a:xfrm rot="0">
            <a:off x="6184900" y="48768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206917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00709514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83711913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69047280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6238658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75039665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21523407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84411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68876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06122875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2635270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8785484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9566031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73720182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4128626" name="Text">
    </p:cNvPr>
          <p:cNvSpPr>
            <a:spLocks noGrp="1"/>
          </p:cNvSpPr>
          <p:nvPr/>
        </p:nvSpPr>
        <p:spPr>
          <a:xfrm rot="0">
            <a:off x="98933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2131572014" name="Text">
    </p:cNvPr>
          <p:cNvSpPr>
            <a:spLocks noGrp="1"/>
          </p:cNvSpPr>
          <p:nvPr/>
        </p:nvSpPr>
        <p:spPr>
          <a:xfrm rot="0">
            <a:off x="93980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275815529" name="Text">
    </p:cNvPr>
          <p:cNvSpPr>
            <a:spLocks noGrp="1"/>
          </p:cNvSpPr>
          <p:nvPr/>
        </p:nvSpPr>
        <p:spPr>
          <a:xfrm rot="0">
            <a:off x="62738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</a:p>
        </p:txBody>
      </p:sp>
      <p:sp>
        <p:nvSpPr>
          <p:cNvPr id="1545282115" name="Text">
    </p:cNvPr>
          <p:cNvSpPr>
            <a:spLocks noGrp="1"/>
          </p:cNvSpPr>
          <p:nvPr/>
        </p:nvSpPr>
        <p:spPr>
          <a:xfrm rot="0">
            <a:off x="55753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696050411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070470831" name="Text">
    </p:cNvPr>
          <p:cNvSpPr>
            <a:spLocks noGrp="1"/>
          </p:cNvSpPr>
          <p:nvPr/>
        </p:nvSpPr>
        <p:spPr>
          <a:xfrm rot="0">
            <a:off x="7239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[LOPAS]ITSM-90391 출하처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공사일정관리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[LOPAS]ITSM-90802 수정 반영 업데이트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에러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</a:p>
        </p:txBody>
      </p:sp>
      <p:sp>
        <p:nvSpPr>
          <p:cNvPr id="677451537" name="Text">
    </p:cNvPr>
          <p:cNvSpPr>
            <a:spLocks noGrp="1"/>
          </p:cNvSpPr>
          <p:nvPr/>
        </p:nvSpPr>
        <p:spPr>
          <a:xfrm rot="0">
            <a:off x="4508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770515300" name="Text">
    </p:cNvPr>
          <p:cNvSpPr>
            <a:spLocks noGrp="1"/>
          </p:cNvSpPr>
          <p:nvPr/>
        </p:nvSpPr>
        <p:spPr>
          <a:xfrm rot="0">
            <a:off x="5003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674110344" name="Text">
    </p:cNvPr>
          <p:cNvSpPr>
            <a:spLocks noGrp="1"/>
          </p:cNvSpPr>
          <p:nvPr/>
        </p:nvSpPr>
        <p:spPr>
          <a:xfrm rot="0">
            <a:off x="39878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746384432" name="Text">
    </p:cNvPr>
          <p:cNvSpPr>
            <a:spLocks noGrp="1"/>
          </p:cNvSpPr>
          <p:nvPr/>
        </p:nvSpPr>
        <p:spPr>
          <a:xfrm rot="0">
            <a:off x="6477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087729" name="Text">
    </p:cNvPr>
          <p:cNvSpPr>
            <a:spLocks noGrp="1"/>
          </p:cNvSpPr>
          <p:nvPr/>
        </p:nvSpPr>
        <p:spPr>
          <a:xfrm rot="0">
            <a:off x="61849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8922948" name="Text">
    </p:cNvPr>
          <p:cNvSpPr>
            <a:spLocks noGrp="1"/>
          </p:cNvSpPr>
          <p:nvPr/>
        </p:nvSpPr>
        <p:spPr>
          <a:xfrm rot="0">
            <a:off x="9893300" y="33655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827082749" name="Text">
    </p:cNvPr>
          <p:cNvSpPr>
            <a:spLocks noGrp="1"/>
          </p:cNvSpPr>
          <p:nvPr/>
        </p:nvSpPr>
        <p:spPr>
          <a:xfrm rot="0">
            <a:off x="9398000" y="33655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657550653" name="Text">
    </p:cNvPr>
          <p:cNvSpPr>
            <a:spLocks noGrp="1"/>
          </p:cNvSpPr>
          <p:nvPr/>
        </p:nvSpPr>
        <p:spPr>
          <a:xfrm rot="0">
            <a:off x="6273800" y="3365500"/>
            <a:ext cx="31115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</a:p>
        </p:txBody>
      </p:sp>
      <p:sp>
        <p:nvSpPr>
          <p:cNvPr id="116171469" name="Text">
    </p:cNvPr>
          <p:cNvSpPr>
            <a:spLocks noGrp="1"/>
          </p:cNvSpPr>
          <p:nvPr/>
        </p:nvSpPr>
        <p:spPr>
          <a:xfrm rot="0">
            <a:off x="5575300" y="33655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962357437" name="Text">
    </p:cNvPr>
          <p:cNvSpPr>
            <a:spLocks noGrp="1"/>
          </p:cNvSpPr>
          <p:nvPr/>
        </p:nvSpPr>
        <p:spPr>
          <a:xfrm rot="0">
            <a:off x="38100" y="33655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550219047" name="Text">
    </p:cNvPr>
          <p:cNvSpPr>
            <a:spLocks noGrp="1"/>
          </p:cNvSpPr>
          <p:nvPr/>
        </p:nvSpPr>
        <p:spPr>
          <a:xfrm rot="0">
            <a:off x="723900" y="3365500"/>
            <a:ext cx="32512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[OSPM]WO.3864119 OSPM 결재 회수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[E-Approval]계약체결기안, 계약서보관/관리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[E-Approval]구매요구서 기안지 첨부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[E-Approval]구매품의서 CO230200653,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CO230200654, CO230200655 첨부결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재문서 변경 요청</a:t>
            </a:r>
          </a:p>
        </p:txBody>
      </p:sp>
      <p:sp>
        <p:nvSpPr>
          <p:cNvPr id="213873798" name="Text">
    </p:cNvPr>
          <p:cNvSpPr>
            <a:spLocks noGrp="1"/>
          </p:cNvSpPr>
          <p:nvPr/>
        </p:nvSpPr>
        <p:spPr>
          <a:xfrm rot="0">
            <a:off x="4508500" y="33655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1873167638" name="Text">
    </p:cNvPr>
          <p:cNvSpPr>
            <a:spLocks noGrp="1"/>
          </p:cNvSpPr>
          <p:nvPr/>
        </p:nvSpPr>
        <p:spPr>
          <a:xfrm rot="0">
            <a:off x="5003800" y="33655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571072645" name="Text">
    </p:cNvPr>
          <p:cNvSpPr>
            <a:spLocks noGrp="1"/>
          </p:cNvSpPr>
          <p:nvPr/>
        </p:nvSpPr>
        <p:spPr>
          <a:xfrm rot="0">
            <a:off x="3987800" y="3365500"/>
            <a:ext cx="5207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1607914358" name="Text">
    </p:cNvPr>
          <p:cNvSpPr>
            <a:spLocks noGrp="1"/>
          </p:cNvSpPr>
          <p:nvPr/>
        </p:nvSpPr>
        <p:spPr>
          <a:xfrm rot="0">
            <a:off x="647700" y="3365500"/>
            <a:ext cx="3340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74924366" name="Text">
    </p:cNvPr>
          <p:cNvSpPr>
            <a:spLocks noGrp="1"/>
          </p:cNvSpPr>
          <p:nvPr/>
        </p:nvSpPr>
        <p:spPr>
          <a:xfrm rot="0">
            <a:off x="6184900" y="3365500"/>
            <a:ext cx="3213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875370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03251786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07167070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31859922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3634009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19997882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44018891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0215702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30381818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0693930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1288171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69505885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2740445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77662671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91615654" name="Text">
    </p:cNvPr>
          <p:cNvSpPr>
            <a:spLocks noGrp="1"/>
          </p:cNvSpPr>
          <p:nvPr/>
        </p:nvSpPr>
        <p:spPr>
          <a:xfrm rot="0">
            <a:off x="9893300" y="1765300"/>
            <a:ext cx="4699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1993692918" name="Text">
    </p:cNvPr>
          <p:cNvSpPr>
            <a:spLocks noGrp="1"/>
          </p:cNvSpPr>
          <p:nvPr/>
        </p:nvSpPr>
        <p:spPr>
          <a:xfrm rot="0">
            <a:off x="9398000" y="1765300"/>
            <a:ext cx="4953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</a:p>
        </p:txBody>
      </p:sp>
      <p:sp>
        <p:nvSpPr>
          <p:cNvPr id="212631252" name="Text">
    </p:cNvPr>
          <p:cNvSpPr>
            <a:spLocks noGrp="1"/>
          </p:cNvSpPr>
          <p:nvPr/>
        </p:nvSpPr>
        <p:spPr>
          <a:xfrm rot="0">
            <a:off x="6273800" y="1765300"/>
            <a:ext cx="3111500" cy="1689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04616633" name="Text">
    </p:cNvPr>
          <p:cNvSpPr>
            <a:spLocks noGrp="1"/>
          </p:cNvSpPr>
          <p:nvPr/>
        </p:nvSpPr>
        <p:spPr>
          <a:xfrm rot="0">
            <a:off x="5575300" y="1765300"/>
            <a:ext cx="6096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67441648" name="Text">
    </p:cNvPr>
          <p:cNvSpPr>
            <a:spLocks noGrp="1"/>
          </p:cNvSpPr>
          <p:nvPr/>
        </p:nvSpPr>
        <p:spPr>
          <a:xfrm rot="0">
            <a:off x="38100" y="1765300"/>
            <a:ext cx="6096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22240464" name="Text">
    </p:cNvPr>
          <p:cNvSpPr>
            <a:spLocks noGrp="1"/>
          </p:cNvSpPr>
          <p:nvPr/>
        </p:nvSpPr>
        <p:spPr>
          <a:xfrm rot="0">
            <a:off x="723900" y="1765300"/>
            <a:ext cx="3251200" cy="1689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 출하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제품출하(혼합출하) 페이지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공정블럭 유량기록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[OAS](cs, web) Logging 개발</a:t>
            </a:r>
          </a:p>
        </p:txBody>
      </p:sp>
      <p:sp>
        <p:nvSpPr>
          <p:cNvPr id="1644862333" name="Text">
    </p:cNvPr>
          <p:cNvSpPr>
            <a:spLocks noGrp="1"/>
          </p:cNvSpPr>
          <p:nvPr/>
        </p:nvSpPr>
        <p:spPr>
          <a:xfrm rot="0">
            <a:off x="4508500" y="1765300"/>
            <a:ext cx="4953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13746975" name="Text">
    </p:cNvPr>
          <p:cNvSpPr>
            <a:spLocks noGrp="1"/>
          </p:cNvSpPr>
          <p:nvPr/>
        </p:nvSpPr>
        <p:spPr>
          <a:xfrm rot="0">
            <a:off x="5003800" y="1765300"/>
            <a:ext cx="4699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10%</a:t>
            </a:r>
          </a:p>
        </p:txBody>
      </p:sp>
      <p:sp>
        <p:nvSpPr>
          <p:cNvPr id="1536959031" name="Text">
    </p:cNvPr>
          <p:cNvSpPr>
            <a:spLocks noGrp="1"/>
          </p:cNvSpPr>
          <p:nvPr/>
        </p:nvSpPr>
        <p:spPr>
          <a:xfrm rot="0">
            <a:off x="3987800" y="1765300"/>
            <a:ext cx="5207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782265866" name="Text">
    </p:cNvPr>
          <p:cNvSpPr>
            <a:spLocks noGrp="1"/>
          </p:cNvSpPr>
          <p:nvPr/>
        </p:nvSpPr>
        <p:spPr>
          <a:xfrm rot="0">
            <a:off x="647700" y="1765300"/>
            <a:ext cx="33401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7357904" name="Text">
    </p:cNvPr>
          <p:cNvSpPr>
            <a:spLocks noGrp="1"/>
          </p:cNvSpPr>
          <p:nvPr/>
        </p:nvSpPr>
        <p:spPr>
          <a:xfrm rot="0">
            <a:off x="6184900" y="1765300"/>
            <a:ext cx="3213100" cy="1689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7389723" name="Text">
    </p:cNvPr>
          <p:cNvSpPr>
            <a:spLocks noGrp="1"/>
          </p:cNvSpPr>
          <p:nvPr/>
        </p:nvSpPr>
        <p:spPr>
          <a:xfrm rot="0">
            <a:off x="9893300" y="3530600"/>
            <a:ext cx="4699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422339141" name="Text">
    </p:cNvPr>
          <p:cNvSpPr>
            <a:spLocks noGrp="1"/>
          </p:cNvSpPr>
          <p:nvPr/>
        </p:nvSpPr>
        <p:spPr>
          <a:xfrm rot="0">
            <a:off x="9398000" y="3530600"/>
            <a:ext cx="4953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886148948" name="Text">
    </p:cNvPr>
          <p:cNvSpPr>
            <a:spLocks noGrp="1"/>
          </p:cNvSpPr>
          <p:nvPr/>
        </p:nvSpPr>
        <p:spPr>
          <a:xfrm rot="0">
            <a:off x="6273800" y="3530600"/>
            <a:ext cx="3111500" cy="1854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마스터 수정 요청</a:t>
            </a:r>
          </a:p>
        </p:txBody>
      </p:sp>
      <p:sp>
        <p:nvSpPr>
          <p:cNvPr id="318687575" name="Text">
    </p:cNvPr>
          <p:cNvSpPr>
            <a:spLocks noGrp="1"/>
          </p:cNvSpPr>
          <p:nvPr/>
        </p:nvSpPr>
        <p:spPr>
          <a:xfrm rot="0">
            <a:off x="5575300" y="3530600"/>
            <a:ext cx="6096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779529018" name="Text">
    </p:cNvPr>
          <p:cNvSpPr>
            <a:spLocks noGrp="1"/>
          </p:cNvSpPr>
          <p:nvPr/>
        </p:nvSpPr>
        <p:spPr>
          <a:xfrm rot="0">
            <a:off x="38100" y="3530600"/>
            <a:ext cx="6096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74013303" name="Text">
    </p:cNvPr>
          <p:cNvSpPr>
            <a:spLocks noGrp="1"/>
          </p:cNvSpPr>
          <p:nvPr/>
        </p:nvSpPr>
        <p:spPr>
          <a:xfrm rot="0">
            <a:off x="723900" y="3530600"/>
            <a:ext cx="3251200" cy="1854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[PRM]거래처 마스터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[PRM]가상계좌 수기 문자발송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[PRM]PRM 시스템자동메일 처리방식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[PRM]혼유재처리 전표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[PRM]CI시설물 오더번호 삭제요청</a:t>
            </a:r>
          </a:p>
        </p:txBody>
      </p:sp>
      <p:sp>
        <p:nvSpPr>
          <p:cNvPr id="675711494" name="Text">
    </p:cNvPr>
          <p:cNvSpPr>
            <a:spLocks noGrp="1"/>
          </p:cNvSpPr>
          <p:nvPr/>
        </p:nvSpPr>
        <p:spPr>
          <a:xfrm rot="0">
            <a:off x="4508500" y="3530600"/>
            <a:ext cx="4953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276529192" name="Text">
    </p:cNvPr>
          <p:cNvSpPr>
            <a:spLocks noGrp="1"/>
          </p:cNvSpPr>
          <p:nvPr/>
        </p:nvSpPr>
        <p:spPr>
          <a:xfrm rot="0">
            <a:off x="5003800" y="3530600"/>
            <a:ext cx="4699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768560693" name="Text">
    </p:cNvPr>
          <p:cNvSpPr>
            <a:spLocks noGrp="1"/>
          </p:cNvSpPr>
          <p:nvPr/>
        </p:nvSpPr>
        <p:spPr>
          <a:xfrm rot="0">
            <a:off x="3987800" y="3530600"/>
            <a:ext cx="5207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356600159" name="Text">
    </p:cNvPr>
          <p:cNvSpPr>
            <a:spLocks noGrp="1"/>
          </p:cNvSpPr>
          <p:nvPr/>
        </p:nvSpPr>
        <p:spPr>
          <a:xfrm rot="0">
            <a:off x="647700" y="3530600"/>
            <a:ext cx="33401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973451" name="Text">
    </p:cNvPr>
          <p:cNvSpPr>
            <a:spLocks noGrp="1"/>
          </p:cNvSpPr>
          <p:nvPr/>
        </p:nvSpPr>
        <p:spPr>
          <a:xfrm rot="0">
            <a:off x="6184900" y="3530600"/>
            <a:ext cx="3213100" cy="1854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4003648" name="Text">
    </p:cNvPr>
          <p:cNvSpPr>
            <a:spLocks noGrp="1"/>
          </p:cNvSpPr>
          <p:nvPr/>
        </p:nvSpPr>
        <p:spPr>
          <a:xfrm rot="0">
            <a:off x="9893300" y="54610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538701181" name="Text">
    </p:cNvPr>
          <p:cNvSpPr>
            <a:spLocks noGrp="1"/>
          </p:cNvSpPr>
          <p:nvPr/>
        </p:nvSpPr>
        <p:spPr>
          <a:xfrm rot="0">
            <a:off x="9398000" y="54610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1066357648" name="Text">
    </p:cNvPr>
          <p:cNvSpPr>
            <a:spLocks noGrp="1"/>
          </p:cNvSpPr>
          <p:nvPr/>
        </p:nvSpPr>
        <p:spPr>
          <a:xfrm rot="0">
            <a:off x="6273800" y="54610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1772624517" name="Text">
    </p:cNvPr>
          <p:cNvSpPr>
            <a:spLocks noGrp="1"/>
          </p:cNvSpPr>
          <p:nvPr/>
        </p:nvSpPr>
        <p:spPr>
          <a:xfrm rot="0">
            <a:off x="5575300" y="546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9398491" name="Text">
    </p:cNvPr>
          <p:cNvSpPr>
            <a:spLocks noGrp="1"/>
          </p:cNvSpPr>
          <p:nvPr/>
        </p:nvSpPr>
        <p:spPr>
          <a:xfrm rot="0">
            <a:off x="38100" y="546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53357919" name="Text">
    </p:cNvPr>
          <p:cNvSpPr>
            <a:spLocks noGrp="1"/>
          </p:cNvSpPr>
          <p:nvPr/>
        </p:nvSpPr>
        <p:spPr>
          <a:xfrm rot="0">
            <a:off x="723900" y="54610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[e-Pro]PO .4501105894 전송오류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[e-Pro]자체구매 견적요청 메일 오류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[e-Pro]스키마 그룹 관련 작업</a:t>
            </a:r>
          </a:p>
        </p:txBody>
      </p:sp>
      <p:sp>
        <p:nvSpPr>
          <p:cNvPr id="834354833" name="Text">
    </p:cNvPr>
          <p:cNvSpPr>
            <a:spLocks noGrp="1"/>
          </p:cNvSpPr>
          <p:nvPr/>
        </p:nvSpPr>
        <p:spPr>
          <a:xfrm rot="0">
            <a:off x="4508500" y="54610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418280977" name="Text">
    </p:cNvPr>
          <p:cNvSpPr>
            <a:spLocks noGrp="1"/>
          </p:cNvSpPr>
          <p:nvPr/>
        </p:nvSpPr>
        <p:spPr>
          <a:xfrm rot="0">
            <a:off x="5003800" y="54610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29071387" name="Text">
    </p:cNvPr>
          <p:cNvSpPr>
            <a:spLocks noGrp="1"/>
          </p:cNvSpPr>
          <p:nvPr/>
        </p:nvSpPr>
        <p:spPr>
          <a:xfrm rot="0">
            <a:off x="3987800" y="54610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474287786" name="Text">
    </p:cNvPr>
          <p:cNvSpPr>
            <a:spLocks noGrp="1"/>
          </p:cNvSpPr>
          <p:nvPr/>
        </p:nvSpPr>
        <p:spPr>
          <a:xfrm rot="0">
            <a:off x="647700" y="54610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1026565" name="Text">
    </p:cNvPr>
          <p:cNvSpPr>
            <a:spLocks noGrp="1"/>
          </p:cNvSpPr>
          <p:nvPr/>
        </p:nvSpPr>
        <p:spPr>
          <a:xfrm rot="0">
            <a:off x="6184900" y="54610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202998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1032502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65251238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41368731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2991759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1193334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3415966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7612512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2030828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1197554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71079388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61195694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63562119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36418646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2201537" name="Text">
    </p:cNvPr>
          <p:cNvSpPr>
            <a:spLocks noGrp="1"/>
          </p:cNvSpPr>
          <p:nvPr/>
        </p:nvSpPr>
        <p:spPr>
          <a:xfrm rot="0">
            <a:off x="9893300" y="1765300"/>
            <a:ext cx="4699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464609491" name="Text">
    </p:cNvPr>
          <p:cNvSpPr>
            <a:spLocks noGrp="1"/>
          </p:cNvSpPr>
          <p:nvPr/>
        </p:nvSpPr>
        <p:spPr>
          <a:xfrm rot="0">
            <a:off x="9398000" y="1765300"/>
            <a:ext cx="4953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406448207" name="Text">
    </p:cNvPr>
          <p:cNvSpPr>
            <a:spLocks noGrp="1"/>
          </p:cNvSpPr>
          <p:nvPr/>
        </p:nvSpPr>
        <p:spPr>
          <a:xfrm rot="0">
            <a:off x="6273800" y="1765300"/>
            <a:ext cx="3111500" cy="2870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링크 사용 다운로드 확인</a:t>
            </a:r>
          </a:p>
        </p:txBody>
      </p:sp>
      <p:sp>
        <p:nvSpPr>
          <p:cNvPr id="361414261" name="Text">
    </p:cNvPr>
          <p:cNvSpPr>
            <a:spLocks noGrp="1"/>
          </p:cNvSpPr>
          <p:nvPr/>
        </p:nvSpPr>
        <p:spPr>
          <a:xfrm rot="0">
            <a:off x="5575300" y="1765300"/>
            <a:ext cx="6096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98181218" name="Text">
    </p:cNvPr>
          <p:cNvSpPr>
            <a:spLocks noGrp="1"/>
          </p:cNvSpPr>
          <p:nvPr/>
        </p:nvSpPr>
        <p:spPr>
          <a:xfrm rot="0">
            <a:off x="38100" y="1765300"/>
            <a:ext cx="6096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560458342" name="Text">
    </p:cNvPr>
          <p:cNvSpPr>
            <a:spLocks noGrp="1"/>
          </p:cNvSpPr>
          <p:nvPr/>
        </p:nvSpPr>
        <p:spPr>
          <a:xfrm rot="0">
            <a:off x="723900" y="1765300"/>
            <a:ext cx="3251200" cy="2870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[ATSS]IOS 링크 사용 다운로드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[ATSS]광주지사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[ATSS]부산지사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[ATSS]전북지사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[ASM]ITSM-90869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[Mobile]중부영업팀 dashboard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[ATSS]광주지사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[ATSS]안동지사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[ASM]ITSM-90657 서브시스템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[ASM]ITSM-91041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[ASM]ITSM-38938 서비스요청서 반려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[ASM]ITSM-38955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[ASM]ITSM-85602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 문서 박태준 과장 -&gt; 김원기 과장으로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</a:p>
        </p:txBody>
      </p:sp>
      <p:sp>
        <p:nvSpPr>
          <p:cNvPr id="179196953" name="Text">
    </p:cNvPr>
          <p:cNvSpPr>
            <a:spLocks noGrp="1"/>
          </p:cNvSpPr>
          <p:nvPr/>
        </p:nvSpPr>
        <p:spPr>
          <a:xfrm rot="0">
            <a:off x="4508500" y="1765300"/>
            <a:ext cx="4953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243032111" name="Text">
    </p:cNvPr>
          <p:cNvSpPr>
            <a:spLocks noGrp="1"/>
          </p:cNvSpPr>
          <p:nvPr/>
        </p:nvSpPr>
        <p:spPr>
          <a:xfrm rot="0">
            <a:off x="5003800" y="1765300"/>
            <a:ext cx="4699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370064654" name="Text">
    </p:cNvPr>
          <p:cNvSpPr>
            <a:spLocks noGrp="1"/>
          </p:cNvSpPr>
          <p:nvPr/>
        </p:nvSpPr>
        <p:spPr>
          <a:xfrm rot="0">
            <a:off x="3987800" y="1765300"/>
            <a:ext cx="5207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423667929" name="Text">
    </p:cNvPr>
          <p:cNvSpPr>
            <a:spLocks noGrp="1"/>
          </p:cNvSpPr>
          <p:nvPr/>
        </p:nvSpPr>
        <p:spPr>
          <a:xfrm rot="0">
            <a:off x="647700" y="1765300"/>
            <a:ext cx="33401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9332212" name="Text">
    </p:cNvPr>
          <p:cNvSpPr>
            <a:spLocks noGrp="1"/>
          </p:cNvSpPr>
          <p:nvPr/>
        </p:nvSpPr>
        <p:spPr>
          <a:xfrm rot="0">
            <a:off x="6184900" y="1765300"/>
            <a:ext cx="3213100" cy="2870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99103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1051782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8544974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36186449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1173601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30737972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503637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8387938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1324900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68611041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5626110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88829330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27647632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52727922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5508234" name="Text">
    </p:cNvPr>
          <p:cNvSpPr>
            <a:spLocks noGrp="1"/>
          </p:cNvSpPr>
          <p:nvPr/>
        </p:nvSpPr>
        <p:spPr>
          <a:xfrm rot="0">
            <a:off x="9893300" y="1765300"/>
            <a:ext cx="4699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297865338" name="Text">
    </p:cNvPr>
          <p:cNvSpPr>
            <a:spLocks noGrp="1"/>
          </p:cNvSpPr>
          <p:nvPr/>
        </p:nvSpPr>
        <p:spPr>
          <a:xfrm rot="0">
            <a:off x="9398000" y="1765300"/>
            <a:ext cx="4953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1545705585" name="Text">
    </p:cNvPr>
          <p:cNvSpPr>
            <a:spLocks noGrp="1"/>
          </p:cNvSpPr>
          <p:nvPr/>
        </p:nvSpPr>
        <p:spPr>
          <a:xfrm rot="0">
            <a:off x="6273800" y="1765300"/>
            <a:ext cx="3111500" cy="2362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2014887204" name="Text">
    </p:cNvPr>
          <p:cNvSpPr>
            <a:spLocks noGrp="1"/>
          </p:cNvSpPr>
          <p:nvPr/>
        </p:nvSpPr>
        <p:spPr>
          <a:xfrm rot="0">
            <a:off x="5575300" y="1765300"/>
            <a:ext cx="6096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935638971" name="Text">
    </p:cNvPr>
          <p:cNvSpPr>
            <a:spLocks noGrp="1"/>
          </p:cNvSpPr>
          <p:nvPr/>
        </p:nvSpPr>
        <p:spPr>
          <a:xfrm rot="0">
            <a:off x="38100" y="1765300"/>
            <a:ext cx="6096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610214707" name="Text">
    </p:cNvPr>
          <p:cNvSpPr>
            <a:spLocks noGrp="1"/>
          </p:cNvSpPr>
          <p:nvPr/>
        </p:nvSpPr>
        <p:spPr>
          <a:xfrm rot="0">
            <a:off x="723900" y="1765300"/>
            <a:ext cx="3251200" cy="2362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[E-Approval]특근명령서 및 특근확인서 전자증빙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1953351129" name="Text">
    </p:cNvPr>
          <p:cNvSpPr>
            <a:spLocks noGrp="1"/>
          </p:cNvSpPr>
          <p:nvPr/>
        </p:nvSpPr>
        <p:spPr>
          <a:xfrm rot="0">
            <a:off x="4508500" y="1765300"/>
            <a:ext cx="4953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226942445" name="Text">
    </p:cNvPr>
          <p:cNvSpPr>
            <a:spLocks noGrp="1"/>
          </p:cNvSpPr>
          <p:nvPr/>
        </p:nvSpPr>
        <p:spPr>
          <a:xfrm rot="0">
            <a:off x="5003800" y="1765300"/>
            <a:ext cx="4699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540007965" name="Text">
    </p:cNvPr>
          <p:cNvSpPr>
            <a:spLocks noGrp="1"/>
          </p:cNvSpPr>
          <p:nvPr/>
        </p:nvSpPr>
        <p:spPr>
          <a:xfrm rot="0">
            <a:off x="3987800" y="1765300"/>
            <a:ext cx="5207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114384620" name="Text">
    </p:cNvPr>
          <p:cNvSpPr>
            <a:spLocks noGrp="1"/>
          </p:cNvSpPr>
          <p:nvPr/>
        </p:nvSpPr>
        <p:spPr>
          <a:xfrm rot="0">
            <a:off x="647700" y="1765300"/>
            <a:ext cx="33401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8679266" name="Text">
    </p:cNvPr>
          <p:cNvSpPr>
            <a:spLocks noGrp="1"/>
          </p:cNvSpPr>
          <p:nvPr/>
        </p:nvSpPr>
        <p:spPr>
          <a:xfrm rot="0">
            <a:off x="6184900" y="1765300"/>
            <a:ext cx="32131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818705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6870150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18080270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3749027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1013030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72373340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40257778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0670548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06823689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35303050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0105969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27682935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4051795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3367847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3975021" name="Text">
    </p:cNvPr>
          <p:cNvSpPr>
            <a:spLocks noGrp="1"/>
          </p:cNvSpPr>
          <p:nvPr/>
        </p:nvSpPr>
        <p:spPr>
          <a:xfrm rot="0">
            <a:off x="9893300" y="1765300"/>
            <a:ext cx="4699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438831147" name="Text">
    </p:cNvPr>
          <p:cNvSpPr>
            <a:spLocks noGrp="1"/>
          </p:cNvSpPr>
          <p:nvPr/>
        </p:nvSpPr>
        <p:spPr>
          <a:xfrm rot="0">
            <a:off x="9398000" y="1765300"/>
            <a:ext cx="4953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1842173051" name="Text">
    </p:cNvPr>
          <p:cNvSpPr>
            <a:spLocks noGrp="1"/>
          </p:cNvSpPr>
          <p:nvPr/>
        </p:nvSpPr>
        <p:spPr>
          <a:xfrm rot="0">
            <a:off x="6273800" y="1765300"/>
            <a:ext cx="3111500" cy="37084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</a:p>
        </p:txBody>
      </p:sp>
      <p:sp>
        <p:nvSpPr>
          <p:cNvPr id="1117435104" name="Text">
    </p:cNvPr>
          <p:cNvSpPr>
            <a:spLocks noGrp="1"/>
          </p:cNvSpPr>
          <p:nvPr/>
        </p:nvSpPr>
        <p:spPr>
          <a:xfrm rot="0">
            <a:off x="5575300" y="1765300"/>
            <a:ext cx="6096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276259673" name="Text">
    </p:cNvPr>
          <p:cNvSpPr>
            <a:spLocks noGrp="1"/>
          </p:cNvSpPr>
          <p:nvPr/>
        </p:nvSpPr>
        <p:spPr>
          <a:xfrm rot="0">
            <a:off x="38100" y="1765300"/>
            <a:ext cx="6096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51850106" name="Text">
    </p:cNvPr>
          <p:cNvSpPr>
            <a:spLocks noGrp="1"/>
          </p:cNvSpPr>
          <p:nvPr/>
        </p:nvSpPr>
        <p:spPr>
          <a:xfrm rot="0">
            <a:off x="723900" y="1765300"/>
            <a:ext cx="3251200" cy="37084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[ERM]인사정보반영시 LOG_USER 테이블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LOG 적용되도록 프로시저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[ERS]모바일 ERS 개선 용역 주간 회의 참석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[ERS]Hydrocracker팀 HYC 2023년 1월 문서정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기적검토본 원본 파일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[LMS]교육결과보고서작성시 임시저장 오류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 및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[LMS]LMS내 시행교육과정 강사탭 구성관련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문의 개발가능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[LMS]교육훈련신청서(해양오염방지관리인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교육(해양시설 및 해양환경관리업))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근태전송 오류 확인 및 조치 요청</a:t>
            </a:r>
          </a:p>
        </p:txBody>
      </p:sp>
      <p:sp>
        <p:nvSpPr>
          <p:cNvPr id="149626477" name="Text">
    </p:cNvPr>
          <p:cNvSpPr>
            <a:spLocks noGrp="1"/>
          </p:cNvSpPr>
          <p:nvPr/>
        </p:nvSpPr>
        <p:spPr>
          <a:xfrm rot="0">
            <a:off x="4508500" y="1765300"/>
            <a:ext cx="4953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532780580" name="Text">
    </p:cNvPr>
          <p:cNvSpPr>
            <a:spLocks noGrp="1"/>
          </p:cNvSpPr>
          <p:nvPr/>
        </p:nvSpPr>
        <p:spPr>
          <a:xfrm rot="0">
            <a:off x="5003800" y="1765300"/>
            <a:ext cx="4699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1122240608" name="Text">
    </p:cNvPr>
          <p:cNvSpPr>
            <a:spLocks noGrp="1"/>
          </p:cNvSpPr>
          <p:nvPr/>
        </p:nvSpPr>
        <p:spPr>
          <a:xfrm rot="0">
            <a:off x="3987800" y="1765300"/>
            <a:ext cx="5207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1511347323" name="Text">
    </p:cNvPr>
          <p:cNvSpPr>
            <a:spLocks noGrp="1"/>
          </p:cNvSpPr>
          <p:nvPr/>
        </p:nvSpPr>
        <p:spPr>
          <a:xfrm rot="0">
            <a:off x="647700" y="1765300"/>
            <a:ext cx="33401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875490" name="Text">
    </p:cNvPr>
          <p:cNvSpPr>
            <a:spLocks noGrp="1"/>
          </p:cNvSpPr>
          <p:nvPr/>
        </p:nvSpPr>
        <p:spPr>
          <a:xfrm rot="0">
            <a:off x="6184900" y="1765300"/>
            <a:ext cx="3213100" cy="3708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56859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0066228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8575548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45492808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6236700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60796703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5780672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33768635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37909379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10190101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88116468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1990521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9403518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55245326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295615" name="Text">
    </p:cNvPr>
          <p:cNvSpPr>
            <a:spLocks noGrp="1"/>
          </p:cNvSpPr>
          <p:nvPr/>
        </p:nvSpPr>
        <p:spPr>
          <a:xfrm rot="0">
            <a:off x="9893300" y="1765300"/>
            <a:ext cx="4699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2022580187" name="Text">
    </p:cNvPr>
          <p:cNvSpPr>
            <a:spLocks noGrp="1"/>
          </p:cNvSpPr>
          <p:nvPr/>
        </p:nvSpPr>
        <p:spPr>
          <a:xfrm rot="0">
            <a:off x="9398000" y="1765300"/>
            <a:ext cx="4953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456868384" name="Text">
    </p:cNvPr>
          <p:cNvSpPr>
            <a:spLocks noGrp="1"/>
          </p:cNvSpPr>
          <p:nvPr/>
        </p:nvSpPr>
        <p:spPr>
          <a:xfrm rot="0">
            <a:off x="6273800" y="1765300"/>
            <a:ext cx="3111500" cy="201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DS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 application Log 작업(보안관제)</a:t>
            </a:r>
          </a:p>
        </p:txBody>
      </p:sp>
      <p:sp>
        <p:nvSpPr>
          <p:cNvPr id="191770877" name="Text">
    </p:cNvPr>
          <p:cNvSpPr>
            <a:spLocks noGrp="1"/>
          </p:cNvSpPr>
          <p:nvPr/>
        </p:nvSpPr>
        <p:spPr>
          <a:xfrm rot="0">
            <a:off x="5575300" y="1765300"/>
            <a:ext cx="6096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529680622" name="Text">
    </p:cNvPr>
          <p:cNvSpPr>
            <a:spLocks noGrp="1"/>
          </p:cNvSpPr>
          <p:nvPr/>
        </p:nvSpPr>
        <p:spPr>
          <a:xfrm rot="0">
            <a:off x="38100" y="1765300"/>
            <a:ext cx="6096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392887296" name="Text">
    </p:cNvPr>
          <p:cNvSpPr>
            <a:spLocks noGrp="1"/>
          </p:cNvSpPr>
          <p:nvPr/>
        </p:nvSpPr>
        <p:spPr>
          <a:xfrm rot="0">
            <a:off x="723900" y="1765300"/>
            <a:ext cx="3251200" cy="201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작업(보안관제)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 Upgrade SAP_DS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[GCMS]자동배포기능 개발 확인 요청</a:t>
            </a:r>
          </a:p>
        </p:txBody>
      </p:sp>
      <p:sp>
        <p:nvSpPr>
          <p:cNvPr id="1451329167" name="Text">
    </p:cNvPr>
          <p:cNvSpPr>
            <a:spLocks noGrp="1"/>
          </p:cNvSpPr>
          <p:nvPr/>
        </p:nvSpPr>
        <p:spPr>
          <a:xfrm rot="0">
            <a:off x="4508500" y="1765300"/>
            <a:ext cx="4953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747814266" name="Text">
    </p:cNvPr>
          <p:cNvSpPr>
            <a:spLocks noGrp="1"/>
          </p:cNvSpPr>
          <p:nvPr/>
        </p:nvSpPr>
        <p:spPr>
          <a:xfrm rot="0">
            <a:off x="5003800" y="1765300"/>
            <a:ext cx="4699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566904126" name="Text">
    </p:cNvPr>
          <p:cNvSpPr>
            <a:spLocks noGrp="1"/>
          </p:cNvSpPr>
          <p:nvPr/>
        </p:nvSpPr>
        <p:spPr>
          <a:xfrm rot="0">
            <a:off x="3987800" y="1765300"/>
            <a:ext cx="5207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</a:p>
        </p:txBody>
      </p:sp>
      <p:sp>
        <p:nvSpPr>
          <p:cNvPr id="1635792891" name="Text">
    </p:cNvPr>
          <p:cNvSpPr>
            <a:spLocks noGrp="1"/>
          </p:cNvSpPr>
          <p:nvPr/>
        </p:nvSpPr>
        <p:spPr>
          <a:xfrm rot="0">
            <a:off x="647700" y="1765300"/>
            <a:ext cx="33401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7155002" name="Text">
    </p:cNvPr>
          <p:cNvSpPr>
            <a:spLocks noGrp="1"/>
          </p:cNvSpPr>
          <p:nvPr/>
        </p:nvSpPr>
        <p:spPr>
          <a:xfrm rot="0">
            <a:off x="6184900" y="1765300"/>
            <a:ext cx="32131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660160" name="Text">
    </p:cNvPr>
          <p:cNvSpPr>
            <a:spLocks noGrp="1"/>
          </p:cNvSpPr>
          <p:nvPr/>
        </p:nvSpPr>
        <p:spPr>
          <a:xfrm rot="0">
            <a:off x="9893300" y="38608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908352270" name="Text">
    </p:cNvPr>
          <p:cNvSpPr>
            <a:spLocks noGrp="1"/>
          </p:cNvSpPr>
          <p:nvPr/>
        </p:nvSpPr>
        <p:spPr>
          <a:xfrm rot="0">
            <a:off x="9398000" y="38608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291564333" name="Text">
    </p:cNvPr>
          <p:cNvSpPr>
            <a:spLocks noGrp="1"/>
          </p:cNvSpPr>
          <p:nvPr/>
        </p:nvSpPr>
        <p:spPr>
          <a:xfrm rot="0">
            <a:off x="6273800" y="38608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주간보고서 세부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시스템 수정 및 개선 작업</a:t>
            </a:r>
          </a:p>
        </p:txBody>
      </p:sp>
      <p:sp>
        <p:nvSpPr>
          <p:cNvPr id="1372205835" name="Text">
    </p:cNvPr>
          <p:cNvSpPr>
            <a:spLocks noGrp="1"/>
          </p:cNvSpPr>
          <p:nvPr/>
        </p:nvSpPr>
        <p:spPr>
          <a:xfrm rot="0">
            <a:off x="5575300" y="38608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71251345" name="Text">
    </p:cNvPr>
          <p:cNvSpPr>
            <a:spLocks noGrp="1"/>
          </p:cNvSpPr>
          <p:nvPr/>
        </p:nvSpPr>
        <p:spPr>
          <a:xfrm rot="0">
            <a:off x="38100" y="38608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47208394" name="Text">
    </p:cNvPr>
          <p:cNvSpPr>
            <a:spLocks noGrp="1"/>
          </p:cNvSpPr>
          <p:nvPr/>
        </p:nvSpPr>
        <p:spPr>
          <a:xfrm rot="0">
            <a:off x="723900" y="38608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- PL 및 Summary 관련 보완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계승 기능 강화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summary 작업 관련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(노승표 부장님)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주간보고서 세부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시스템 수정 및 개선 작업</a:t>
            </a:r>
          </a:p>
        </p:txBody>
      </p:sp>
      <p:sp>
        <p:nvSpPr>
          <p:cNvPr id="917635703" name="Text">
    </p:cNvPr>
          <p:cNvSpPr>
            <a:spLocks noGrp="1"/>
          </p:cNvSpPr>
          <p:nvPr/>
        </p:nvSpPr>
        <p:spPr>
          <a:xfrm rot="0">
            <a:off x="4508500" y="38608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912276929" name="Text">
    </p:cNvPr>
          <p:cNvSpPr>
            <a:spLocks noGrp="1"/>
          </p:cNvSpPr>
          <p:nvPr/>
        </p:nvSpPr>
        <p:spPr>
          <a:xfrm rot="0">
            <a:off x="5003800" y="38608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226821743" name="Text">
    </p:cNvPr>
          <p:cNvSpPr>
            <a:spLocks noGrp="1"/>
          </p:cNvSpPr>
          <p:nvPr/>
        </p:nvSpPr>
        <p:spPr>
          <a:xfrm rot="0">
            <a:off x="3987800" y="38608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077117177" name="Text">
    </p:cNvPr>
          <p:cNvSpPr>
            <a:spLocks noGrp="1"/>
          </p:cNvSpPr>
          <p:nvPr/>
        </p:nvSpPr>
        <p:spPr>
          <a:xfrm rot="0">
            <a:off x="647700" y="38608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14721586" name="Text">
    </p:cNvPr>
          <p:cNvSpPr>
            <a:spLocks noGrp="1"/>
          </p:cNvSpPr>
          <p:nvPr/>
        </p:nvSpPr>
        <p:spPr>
          <a:xfrm rot="0">
            <a:off x="6184900" y="38608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9819776" name="Text">
    </p:cNvPr>
          <p:cNvSpPr>
            <a:spLocks noGrp="1"/>
          </p:cNvSpPr>
          <p:nvPr/>
        </p:nvSpPr>
        <p:spPr>
          <a:xfrm rot="0">
            <a:off x="9893300" y="54610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948186160" name="Text">
    </p:cNvPr>
          <p:cNvSpPr>
            <a:spLocks noGrp="1"/>
          </p:cNvSpPr>
          <p:nvPr/>
        </p:nvSpPr>
        <p:spPr>
          <a:xfrm rot="0">
            <a:off x="9398000" y="54610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687248386" name="Text">
    </p:cNvPr>
          <p:cNvSpPr>
            <a:spLocks noGrp="1"/>
          </p:cNvSpPr>
          <p:nvPr/>
        </p:nvSpPr>
        <p:spPr>
          <a:xfrm rot="0">
            <a:off x="6273800" y="54610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780039469" name="Text">
    </p:cNvPr>
          <p:cNvSpPr>
            <a:spLocks noGrp="1"/>
          </p:cNvSpPr>
          <p:nvPr/>
        </p:nvSpPr>
        <p:spPr>
          <a:xfrm rot="0">
            <a:off x="5575300" y="546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384950618" name="Text">
    </p:cNvPr>
          <p:cNvSpPr>
            <a:spLocks noGrp="1"/>
          </p:cNvSpPr>
          <p:nvPr/>
        </p:nvSpPr>
        <p:spPr>
          <a:xfrm rot="0">
            <a:off x="38100" y="546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361082445" name="Text">
    </p:cNvPr>
          <p:cNvSpPr>
            <a:spLocks noGrp="1"/>
          </p:cNvSpPr>
          <p:nvPr/>
        </p:nvSpPr>
        <p:spPr>
          <a:xfrm rot="0">
            <a:off x="723900" y="54610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</a:p>
        </p:txBody>
      </p:sp>
      <p:sp>
        <p:nvSpPr>
          <p:cNvPr id="1307222255" name="Text">
    </p:cNvPr>
          <p:cNvSpPr>
            <a:spLocks noGrp="1"/>
          </p:cNvSpPr>
          <p:nvPr/>
        </p:nvSpPr>
        <p:spPr>
          <a:xfrm rot="0">
            <a:off x="4508500" y="54610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856572968" name="Text">
    </p:cNvPr>
          <p:cNvSpPr>
            <a:spLocks noGrp="1"/>
          </p:cNvSpPr>
          <p:nvPr/>
        </p:nvSpPr>
        <p:spPr>
          <a:xfrm rot="0">
            <a:off x="5003800" y="54610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02/03</a:t>
            </a:r>
            <a:br/>
          </a:p>
        </p:txBody>
      </p:sp>
      <p:sp>
        <p:nvSpPr>
          <p:cNvPr id="1497935580" name="Text">
    </p:cNvPr>
          <p:cNvSpPr>
            <a:spLocks noGrp="1"/>
          </p:cNvSpPr>
          <p:nvPr/>
        </p:nvSpPr>
        <p:spPr>
          <a:xfrm rot="0">
            <a:off x="3987800" y="54610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200824744" name="Text">
    </p:cNvPr>
          <p:cNvSpPr>
            <a:spLocks noGrp="1"/>
          </p:cNvSpPr>
          <p:nvPr/>
        </p:nvSpPr>
        <p:spPr>
          <a:xfrm rot="0">
            <a:off x="647700" y="54610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28033248" name="Text">
    </p:cNvPr>
          <p:cNvSpPr>
            <a:spLocks noGrp="1"/>
          </p:cNvSpPr>
          <p:nvPr/>
        </p:nvSpPr>
        <p:spPr>
          <a:xfrm rot="0">
            <a:off x="6184900" y="54610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788471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93207499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5146974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14661574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5257304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9712644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2693421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8044121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126026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33858215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1310643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2864962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26883546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59681420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95262269" name="Text">
    </p:cNvPr>
          <p:cNvSpPr>
            <a:spLocks noGrp="1"/>
          </p:cNvSpPr>
          <p:nvPr/>
        </p:nvSpPr>
        <p:spPr>
          <a:xfrm rot="0">
            <a:off x="9893300" y="1765300"/>
            <a:ext cx="4699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</a:p>
        </p:txBody>
      </p:sp>
      <p:sp>
        <p:nvSpPr>
          <p:cNvPr id="223615019" name="Text">
    </p:cNvPr>
          <p:cNvSpPr>
            <a:spLocks noGrp="1"/>
          </p:cNvSpPr>
          <p:nvPr/>
        </p:nvSpPr>
        <p:spPr>
          <a:xfrm rot="0">
            <a:off x="9398000" y="1765300"/>
            <a:ext cx="4953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1112673941" name="Text">
    </p:cNvPr>
          <p:cNvSpPr>
            <a:spLocks noGrp="1"/>
          </p:cNvSpPr>
          <p:nvPr/>
        </p:nvSpPr>
        <p:spPr>
          <a:xfrm rot="0">
            <a:off x="6273800" y="1765300"/>
            <a:ext cx="3111500" cy="4889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</a:p>
        </p:txBody>
      </p:sp>
      <p:sp>
        <p:nvSpPr>
          <p:cNvPr id="1789871043" name="Text">
    </p:cNvPr>
          <p:cNvSpPr>
            <a:spLocks noGrp="1"/>
          </p:cNvSpPr>
          <p:nvPr/>
        </p:nvSpPr>
        <p:spPr>
          <a:xfrm rot="0">
            <a:off x="5575300" y="1765300"/>
            <a:ext cx="6096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72066368" name="Text">
    </p:cNvPr>
          <p:cNvSpPr>
            <a:spLocks noGrp="1"/>
          </p:cNvSpPr>
          <p:nvPr/>
        </p:nvSpPr>
        <p:spPr>
          <a:xfrm rot="0">
            <a:off x="38100" y="1765300"/>
            <a:ext cx="6096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143426584" name="Text">
    </p:cNvPr>
          <p:cNvSpPr>
            <a:spLocks noGrp="1"/>
          </p:cNvSpPr>
          <p:nvPr/>
        </p:nvSpPr>
        <p:spPr>
          <a:xfrm rot="0">
            <a:off x="723900" y="1765300"/>
            <a:ext cx="3251200" cy="4889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[EAI]알림톡_서버이전에 따른 EAI서버설정변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 시스템 삼성유류대금카드 매입액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수수료 I/F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 연동을 위한 ERPUSER계정 운영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DB 패스워드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[EAI]SAP PM에서 작업계획서 정보를 SHE로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전송시 FIREWORK값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[EAI]SAP ERP 업그레이드시 송유관공사, tas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인터페이스중지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[EAI]CRM 일일판매현황전송 인터페이스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[EAI]TAS 연동 오류 확인을 위한 LOG추가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온산공장 미사용 Procedure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VOC 시스템 연동을 위한 DB 및 계정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</a:p>
        </p:txBody>
      </p:sp>
      <p:sp>
        <p:nvSpPr>
          <p:cNvPr id="382977711" name="Text">
    </p:cNvPr>
          <p:cNvSpPr>
            <a:spLocks noGrp="1"/>
          </p:cNvSpPr>
          <p:nvPr/>
        </p:nvSpPr>
        <p:spPr>
          <a:xfrm rot="0">
            <a:off x="4508500" y="1765300"/>
            <a:ext cx="4953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08150509" name="Text">
    </p:cNvPr>
          <p:cNvSpPr>
            <a:spLocks noGrp="1"/>
          </p:cNvSpPr>
          <p:nvPr/>
        </p:nvSpPr>
        <p:spPr>
          <a:xfrm rot="0">
            <a:off x="5003800" y="1765300"/>
            <a:ext cx="4699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332043765" name="Text">
    </p:cNvPr>
          <p:cNvSpPr>
            <a:spLocks noGrp="1"/>
          </p:cNvSpPr>
          <p:nvPr/>
        </p:nvSpPr>
        <p:spPr>
          <a:xfrm rot="0">
            <a:off x="3987800" y="1765300"/>
            <a:ext cx="5207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843613210" name="Text">
    </p:cNvPr>
          <p:cNvSpPr>
            <a:spLocks noGrp="1"/>
          </p:cNvSpPr>
          <p:nvPr/>
        </p:nvSpPr>
        <p:spPr>
          <a:xfrm rot="0">
            <a:off x="647700" y="1765300"/>
            <a:ext cx="33401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5357879" name="Text">
    </p:cNvPr>
          <p:cNvSpPr>
            <a:spLocks noGrp="1"/>
          </p:cNvSpPr>
          <p:nvPr/>
        </p:nvSpPr>
        <p:spPr>
          <a:xfrm rot="0">
            <a:off x="6184900" y="1765300"/>
            <a:ext cx="3213100" cy="4889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6" cy="3543328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7" cy="3874453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dirty="0" kumimoji="1" lang="en-US" sz="1566">
                <a:solidFill>
                  <a:schemeClr val="tx1"/>
                </a:solidFill>
              </a:rPr>
              <a:t>1 . Business </a:t>
            </a:r>
            <a:r>
              <a:rPr altLang="ko-KR" kumimoji="1" lang="en-US" sz="1566">
                <a:solidFill>
                  <a:schemeClr val="tx1"/>
                </a:solidFill>
              </a:rPr>
              <a:t>Calendar (01</a:t>
            </a:r>
            <a:r>
              <a:rPr altLang="en-US" kumimoji="1" lang="ko-KR" sz="1566">
                <a:solidFill>
                  <a:schemeClr val="tx1"/>
                </a:solidFill>
              </a:rPr>
              <a:t>월</a:t>
            </a:r>
            <a:r>
              <a:rPr altLang="ko-KR" dirty="0" kumimoji="1" lang="en-US" sz="1566">
                <a:solidFill>
                  <a:schemeClr val="tx1"/>
                </a:solidFill>
              </a:rPr>
              <a:t>)</a:t>
            </a:r>
            <a:endParaRPr altLang="en-US" dirty="0" kumimoji="1" lang="ko-KR" sz="1566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50625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Tahoma"/>
                        </a:rPr>
                        <a:t>1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Tahoma"/>
                        </a:rPr>
                        <a:t>새해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> ● 박선미</a:t>
                      </a: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> ●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(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대체 휴일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)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29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30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31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27664"/>
              </p:ext>
            </p:extLst>
          </p:nvPr>
        </p:nvGraphicFramePr>
        <p:xfrm>
          <a:off x="373635" y="1192132"/>
          <a:ext cx="9121450" cy="5001177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Tahoma"/>
                        </a:rPr>
                        <a:t>1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Tahoma"/>
                        </a:rPr>
                        <a:t>새해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김예린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이여진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배영식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박선미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김예린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권지수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남대현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김도신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노승표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이지은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김도신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전광호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박남신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이병준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황보람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(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대체 휴일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)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김구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박민우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박태준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순현국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29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30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31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617325" y="723011"/>
            <a:ext cx="659156" cy="357021"/>
          </a:xfrm>
          <a:prstGeom prst="rect">
            <a:avLst/>
          </a:prstGeom>
          <a:noFill/>
          <a:ln algn="ctr" w="9525">
            <a:noFill/>
            <a:miter lim="800000"/>
            <a:headEnd/>
            <a:tailEnd/>
          </a:ln>
          <a:effectLst>
            <a:prstShdw dir="2700000" dist="17961" prst="shdw17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defTabSz="762000" indent="-187325" marL="187325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1pPr>
            <a:lvl2pPr defTabSz="762000" indent="-285750" marL="74295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9pPr>
          </a:lstStyle>
          <a:p>
            <a:pPr algn="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charset="-127" pitchFamily="50" typeface="맑은 고딕"/>
              <a:buChar char="◑"/>
              <a:defRPr/>
            </a:pPr>
            <a:r>
              <a:rPr altLang="en-US" b="0" dirty="0" kumimoji="1" lang="ko-KR" sz="930">
                <a:solidFill>
                  <a:srgbClr val="3333CC"/>
                </a:solidFill>
              </a:rPr>
              <a:t>반 차</a:t>
            </a:r>
          </a:p>
          <a:p>
            <a:pPr algn="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50000"/>
              <a:buFont charset="2" pitchFamily="2" typeface="Wingdings"/>
              <a:buChar char="l"/>
              <a:defRPr/>
            </a:pPr>
            <a:r>
              <a:rPr altLang="ko-KR" b="0" dirty="0" kumimoji="1" lang="en-US" sz="881">
                <a:solidFill>
                  <a:srgbClr val="3333CC"/>
                </a:solidFill>
              </a:rPr>
              <a:t> 1day</a:t>
            </a:r>
            <a:endParaRPr altLang="en-US" dirty="0" lang="ko-KR" sz="881">
              <a:solidFill>
                <a:srgbClr val="3333CC"/>
              </a:solidFill>
            </a:endParaRPr>
          </a:p>
        </p:txBody>
      </p:sp>
      <p:sp>
        <p:nvSpPr>
          <p:cNvPr id="8253" name="Rectangle 2"/>
          <p:cNvSpPr>
            <a:spLocks noChangeArrowheads="1"/>
          </p:cNvSpPr>
          <p:nvPr/>
        </p:nvSpPr>
        <p:spPr bwMode="auto">
          <a:xfrm>
            <a:off x="330140" y="269913"/>
            <a:ext cx="8865143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별첨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-2. 2023. 01</a:t>
            </a:r>
            <a:r>
              <a:rPr altLang="en-US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월 휴가계획서</a:t>
            </a:r>
          </a:p>
        </p:txBody>
      </p:sp>
      <p:sp>
        <p:nvSpPr>
          <p:cNvPr id="8254" name="Text Box 2"/>
          <p:cNvSpPr txBox="1">
            <a:spLocks noChangeArrowheads="1"/>
          </p:cNvSpPr>
          <p:nvPr/>
        </p:nvSpPr>
        <p:spPr bwMode="auto">
          <a:xfrm>
            <a:off x="6742494" y="727672"/>
            <a:ext cx="1416683" cy="349839"/>
          </a:xfrm>
          <a:prstGeom prst="rect">
            <a:avLst/>
          </a:prstGeom>
          <a:noFill/>
          <a:ln>
            <a:noFill/>
          </a:ln>
          <a:effectLst>
            <a:prstShdw dir="2700000" dist="17961" prst="shdw17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indent="-187325" marL="187325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charset="2" panose="05000000000000000000" pitchFamily="2" typeface="Wingdings"/>
              <a:buChar char="Ø"/>
            </a:pPr>
            <a:r>
              <a:rPr altLang="en-US" b="0" kumimoji="1" lang="ko-KR" sz="881">
                <a:solidFill>
                  <a:schemeClr val="accent2"/>
                </a:solidFill>
              </a:rPr>
              <a:t>예비군</a:t>
            </a:r>
            <a:r>
              <a:rPr altLang="ko-KR" b="0" kumimoji="1" lang="en-US" sz="881">
                <a:solidFill>
                  <a:schemeClr val="accent2"/>
                </a:solidFill>
              </a:rPr>
              <a:t>/</a:t>
            </a:r>
            <a:r>
              <a:rPr altLang="en-US" b="0" kumimoji="1" lang="ko-KR" sz="881">
                <a:solidFill>
                  <a:schemeClr val="accent2"/>
                </a:solidFill>
              </a:rPr>
              <a:t>민방위 훈련</a:t>
            </a:r>
            <a:r>
              <a:rPr altLang="ko-KR" b="0" kumimoji="1" lang="en-US" sz="881">
                <a:solidFill>
                  <a:schemeClr val="accent2"/>
                </a:solidFill>
              </a:rPr>
              <a:t> </a:t>
            </a:r>
          </a:p>
          <a:p>
            <a:pPr algn="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altLang="en-US" b="0" lang="ko-KR" sz="881">
                <a:solidFill>
                  <a:schemeClr val="accent2"/>
                </a:solidFill>
              </a:rPr>
              <a:t>교육</a:t>
            </a:r>
            <a:r>
              <a:rPr altLang="ko-KR" b="0" lang="en-US" sz="881">
                <a:solidFill>
                  <a:schemeClr val="accent2"/>
                </a:solidFill>
              </a:rPr>
              <a:t>, </a:t>
            </a:r>
            <a:r>
              <a:rPr altLang="en-US" b="0" lang="ko-KR" sz="881">
                <a:solidFill>
                  <a:schemeClr val="accent2"/>
                </a:solidFill>
              </a:rPr>
              <a:t>내부회의 </a:t>
            </a:r>
          </a:p>
        </p:txBody>
      </p:sp>
      <p:sp>
        <p:nvSpPr>
          <p:cNvPr id="8255" name="Text Box 2"/>
          <p:cNvSpPr txBox="1">
            <a:spLocks noChangeArrowheads="1"/>
          </p:cNvSpPr>
          <p:nvPr/>
        </p:nvSpPr>
        <p:spPr bwMode="auto">
          <a:xfrm>
            <a:off x="7795686" y="723011"/>
            <a:ext cx="1640370" cy="349839"/>
          </a:xfrm>
          <a:prstGeom prst="rect">
            <a:avLst/>
          </a:prstGeom>
          <a:noFill/>
          <a:ln>
            <a:noFill/>
          </a:ln>
          <a:effectLst>
            <a:prstShdw dir="2700000" dist="17961" prst="shdw17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indent="-187325" marL="187325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charset="2" panose="05000000000000000000" pitchFamily="2" typeface="Wingdings"/>
              <a:buChar char="v"/>
            </a:pPr>
            <a:r>
              <a:rPr altLang="en-US" b="0" kumimoji="1" lang="ko-KR" sz="881">
                <a:solidFill>
                  <a:schemeClr val="accent2"/>
                </a:solidFill>
              </a:rPr>
              <a:t>경조휴가</a:t>
            </a:r>
            <a:endParaRPr altLang="ko-KR" b="0" kumimoji="1" lang="en-US" sz="881">
              <a:solidFill>
                <a:schemeClr val="accent2"/>
              </a:solidFill>
            </a:endParaRPr>
          </a:p>
          <a:p>
            <a:pPr algn="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charset="-127" panose="020B0503020000020004" pitchFamily="50" typeface="맑은 고딕"/>
              <a:buChar char="◇"/>
            </a:pPr>
            <a:r>
              <a:rPr altLang="en-US" b="0" kumimoji="1" lang="ko-KR" sz="881">
                <a:solidFill>
                  <a:schemeClr val="accent2"/>
                </a:solidFill>
              </a:rPr>
              <a:t>건강검진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09379" y="6340559"/>
            <a:ext cx="3025187" cy="221086"/>
          </a:xfrm>
          <a:prstGeom prst="rect">
            <a:avLst/>
          </a:prstGeom>
          <a:noFill/>
          <a:ln algn="ctr" w="9525">
            <a:noFill/>
            <a:miter lim="800000"/>
            <a:headEnd/>
            <a:tailEnd/>
          </a:ln>
          <a:effectLst>
            <a:prstShdw dir="2700000" dist="17961" prst="shdw17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 wrap="none">
            <a:spAutoFit/>
          </a:bodyPr>
          <a:lstStyle>
            <a:lvl1pPr defTabSz="762000" indent="-187325" marL="187325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1pPr>
            <a:lvl2pPr defTabSz="762000" indent="-285750" marL="74295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9pPr>
          </a:lstStyle>
          <a:p>
            <a:pPr algn="r" indent="0" mar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50000"/>
              <a:defRPr/>
            </a:pPr>
            <a:r>
              <a:rPr altLang="ko-KR" b="0" dirty="0" lang="en-US" sz="881">
                <a:solidFill>
                  <a:schemeClr val="tx1"/>
                </a:solidFill>
              </a:rPr>
              <a:t>(H) IT</a:t>
            </a:r>
            <a:r>
              <a:rPr altLang="en-US" b="0" dirty="0" err="1" lang="ko-KR" sz="881">
                <a:solidFill>
                  <a:schemeClr val="tx1"/>
                </a:solidFill>
              </a:rPr>
              <a:t>운영팀</a:t>
            </a:r>
            <a:r>
              <a:rPr altLang="en-US" b="0" dirty="0" lang="ko-KR" sz="881">
                <a:solidFill>
                  <a:schemeClr val="tx1"/>
                </a:solidFill>
              </a:rPr>
              <a:t>  </a:t>
            </a:r>
            <a:r>
              <a:rPr altLang="ko-KR" b="0" dirty="0" lang="en-US" sz="881">
                <a:solidFill>
                  <a:schemeClr val="tx1"/>
                </a:solidFill>
              </a:rPr>
              <a:t>(R) </a:t>
            </a:r>
            <a:r>
              <a:rPr altLang="en-US" b="0" dirty="0" lang="ko-KR" sz="881">
                <a:solidFill>
                  <a:schemeClr val="tx1"/>
                </a:solidFill>
              </a:rPr>
              <a:t>생산</a:t>
            </a:r>
            <a:r>
              <a:rPr altLang="ko-KR" b="0" dirty="0" lang="en-US" sz="881">
                <a:solidFill>
                  <a:schemeClr val="tx1"/>
                </a:solidFill>
              </a:rPr>
              <a:t>IT</a:t>
            </a:r>
            <a:r>
              <a:rPr altLang="en-US" b="0" dirty="0" err="1" lang="ko-KR" sz="881">
                <a:solidFill>
                  <a:schemeClr val="tx1"/>
                </a:solidFill>
              </a:rPr>
              <a:t>지원팀</a:t>
            </a:r>
            <a:r>
              <a:rPr altLang="en-US" b="0" dirty="0" lang="ko-KR" sz="881">
                <a:solidFill>
                  <a:schemeClr val="tx1"/>
                </a:solidFill>
              </a:rPr>
              <a:t>  </a:t>
            </a:r>
            <a:r>
              <a:rPr altLang="ko-KR" b="0" dirty="0" lang="en-US" sz="881">
                <a:solidFill>
                  <a:schemeClr val="tx1"/>
                </a:solidFill>
              </a:rPr>
              <a:t>(B) </a:t>
            </a:r>
            <a:r>
              <a:rPr altLang="ko-KR" b="0" dirty="0" err="1" lang="en-US" sz="881">
                <a:solidFill>
                  <a:schemeClr val="tx1"/>
                </a:solidFill>
              </a:rPr>
              <a:t>Baynex</a:t>
            </a:r>
            <a:r>
              <a:rPr altLang="ko-KR" b="0" dirty="0" lang="en-US" sz="881">
                <a:solidFill>
                  <a:schemeClr val="tx1"/>
                </a:solidFill>
              </a:rPr>
              <a:t>   (Q) Quintet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110832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937408432" name="Text">
    </p:cNvPr>
          <p:cNvSpPr>
            <a:spLocks noGrp="1"/>
          </p:cNvSpPr>
          <p:nvPr/>
        </p:nvSpPr>
        <p:spPr>
          <a:xfrm rot="0">
            <a:off x="9017000" y="292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553952330" name="Rectangle"/>
          <p:cNvSpPr>
            <a:spLocks noGrp="1"/>
          </p:cNvSpPr>
          <p:nvPr/>
        </p:nvSpPr>
        <p:spPr>
          <a:xfrm>
            <a:off x="8636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066413818" name="Rectangle"/>
          <p:cNvSpPr>
            <a:spLocks noGrp="1"/>
          </p:cNvSpPr>
          <p:nvPr/>
        </p:nvSpPr>
        <p:spPr>
          <a:xfrm>
            <a:off x="8636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71349488" name="Rectangle"/>
          <p:cNvSpPr>
            <a:spLocks noGrp="1"/>
          </p:cNvSpPr>
          <p:nvPr/>
        </p:nvSpPr>
        <p:spPr>
          <a:xfrm>
            <a:off x="8636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691440900" name="Text">
    </p:cNvPr>
          <p:cNvSpPr>
            <a:spLocks noGrp="1"/>
          </p:cNvSpPr>
          <p:nvPr/>
        </p:nvSpPr>
        <p:spPr>
          <a:xfrm rot="0">
            <a:off x="190500" y="32131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6308636" name="Text">
    </p:cNvPr>
          <p:cNvSpPr>
            <a:spLocks noGrp="1"/>
          </p:cNvSpPr>
          <p:nvPr/>
        </p:nvSpPr>
        <p:spPr>
          <a:xfrm rot="0">
            <a:off x="190500" y="863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776044" name="Text">
    </p:cNvPr>
          <p:cNvSpPr>
            <a:spLocks noGrp="1"/>
          </p:cNvSpPr>
          <p:nvPr/>
        </p:nvSpPr>
        <p:spPr>
          <a:xfrm rot="0">
            <a:off x="6489700" y="3860800"/>
            <a:ext cx="3505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43500642" name="Text">
    </p:cNvPr>
          <p:cNvSpPr>
            <a:spLocks noGrp="1"/>
          </p:cNvSpPr>
          <p:nvPr/>
        </p:nvSpPr>
        <p:spPr>
          <a:xfrm rot="0">
            <a:off x="5549900" y="3860800"/>
            <a:ext cx="8001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63223108" name="Text">
    </p:cNvPr>
          <p:cNvSpPr>
            <a:spLocks noGrp="1"/>
          </p:cNvSpPr>
          <p:nvPr/>
        </p:nvSpPr>
        <p:spPr>
          <a:xfrm rot="0">
            <a:off x="1028700" y="3860800"/>
            <a:ext cx="45212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ME51N에서 예약 생성 없이 PR 발행 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로직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장기 미거래 거래처 자동 오더보류시 연결 가상계좌 자동삭제 요청 ( ZSDR1091 )</a:t>
            </a:r>
          </a:p>
        </p:txBody>
      </p:sp>
      <p:sp>
        <p:nvSpPr>
          <p:cNvPr id="116784469" name="Text">
    </p:cNvPr>
          <p:cNvSpPr>
            <a:spLocks noGrp="1"/>
          </p:cNvSpPr>
          <p:nvPr/>
        </p:nvSpPr>
        <p:spPr>
          <a:xfrm rot="0">
            <a:off x="165100" y="37719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27319965" name="Text">
    </p:cNvPr>
          <p:cNvSpPr>
            <a:spLocks noGrp="1"/>
          </p:cNvSpPr>
          <p:nvPr/>
        </p:nvSpPr>
        <p:spPr>
          <a:xfrm rot="0">
            <a:off x="165100" y="8382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959208419" name="Text">
    </p:cNvPr>
          <p:cNvSpPr>
            <a:spLocks noGrp="1"/>
          </p:cNvSpPr>
          <p:nvPr/>
        </p:nvSpPr>
        <p:spPr>
          <a:xfrm rot="0">
            <a:off x="177800" y="31750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697472393" name="Text">
    </p:cNvPr>
          <p:cNvSpPr>
            <a:spLocks noGrp="1"/>
          </p:cNvSpPr>
          <p:nvPr/>
        </p:nvSpPr>
        <p:spPr>
          <a:xfrm rot="0">
            <a:off x="152400" y="1092200"/>
            <a:ext cx="749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415291" name="Text">
    </p:cNvPr>
          <p:cNvSpPr>
            <a:spLocks noGrp="1"/>
          </p:cNvSpPr>
          <p:nvPr/>
        </p:nvSpPr>
        <p:spPr>
          <a:xfrm rot="0">
            <a:off x="901700" y="10922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6305487" name="Text">
    </p:cNvPr>
          <p:cNvSpPr>
            <a:spLocks noGrp="1"/>
          </p:cNvSpPr>
          <p:nvPr/>
        </p:nvSpPr>
        <p:spPr>
          <a:xfrm rot="0">
            <a:off x="6324600" y="10922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915184500" name="Text">
    </p:cNvPr>
          <p:cNvSpPr>
            <a:spLocks noGrp="1"/>
          </p:cNvSpPr>
          <p:nvPr/>
        </p:nvSpPr>
        <p:spPr>
          <a:xfrm rot="0">
            <a:off x="7086600" y="10922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85560817" name="Text">
    </p:cNvPr>
          <p:cNvSpPr>
            <a:spLocks noGrp="1"/>
          </p:cNvSpPr>
          <p:nvPr/>
        </p:nvSpPr>
        <p:spPr>
          <a:xfrm rot="0">
            <a:off x="165100" y="34290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760781865" name="Text">
    </p:cNvPr>
          <p:cNvSpPr>
            <a:spLocks noGrp="1"/>
          </p:cNvSpPr>
          <p:nvPr/>
        </p:nvSpPr>
        <p:spPr>
          <a:xfrm rot="0">
            <a:off x="901700" y="34290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74875748" name="Text">
    </p:cNvPr>
          <p:cNvSpPr>
            <a:spLocks noGrp="1"/>
          </p:cNvSpPr>
          <p:nvPr/>
        </p:nvSpPr>
        <p:spPr>
          <a:xfrm rot="0">
            <a:off x="5549900" y="3429000"/>
            <a:ext cx="80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321953442" name="Text">
    </p:cNvPr>
          <p:cNvSpPr>
            <a:spLocks noGrp="1"/>
          </p:cNvSpPr>
          <p:nvPr/>
        </p:nvSpPr>
        <p:spPr>
          <a:xfrm rot="0">
            <a:off x="7340600" y="10922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53028204" name="Text">
    </p:cNvPr>
          <p:cNvSpPr>
            <a:spLocks noGrp="1"/>
          </p:cNvSpPr>
          <p:nvPr/>
        </p:nvSpPr>
        <p:spPr>
          <a:xfrm rot="0">
            <a:off x="6350000" y="34290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60901193" name="Text">
    </p:cNvPr>
          <p:cNvSpPr>
            <a:spLocks noGrp="1"/>
          </p:cNvSpPr>
          <p:nvPr/>
        </p:nvSpPr>
        <p:spPr>
          <a:xfrm rot="0">
            <a:off x="5549900" y="10922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0567912" name="Text">
    </p:cNvPr>
          <p:cNvSpPr>
            <a:spLocks noGrp="1"/>
          </p:cNvSpPr>
          <p:nvPr/>
        </p:nvSpPr>
        <p:spPr>
          <a:xfrm rot="0">
            <a:off x="6489700" y="4673600"/>
            <a:ext cx="3505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72881491" name="Text">
    </p:cNvPr>
          <p:cNvSpPr>
            <a:spLocks noGrp="1"/>
          </p:cNvSpPr>
          <p:nvPr/>
        </p:nvSpPr>
        <p:spPr>
          <a:xfrm rot="0">
            <a:off x="5549900" y="4673600"/>
            <a:ext cx="8001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252186226" name="Text">
    </p:cNvPr>
          <p:cNvSpPr>
            <a:spLocks noGrp="1"/>
          </p:cNvSpPr>
          <p:nvPr/>
        </p:nvSpPr>
        <p:spPr>
          <a:xfrm rot="0">
            <a:off x="1028700" y="4673600"/>
            <a:ext cx="4521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 검토 메일 기능개선 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HCM-지방사업장 중식비, 조식비, 교통비 신청서 개발</a:t>
            </a:r>
          </a:p>
        </p:txBody>
      </p:sp>
      <p:sp>
        <p:nvSpPr>
          <p:cNvPr id="1157266183" name="Text">
    </p:cNvPr>
          <p:cNvSpPr>
            <a:spLocks noGrp="1"/>
          </p:cNvSpPr>
          <p:nvPr/>
        </p:nvSpPr>
        <p:spPr>
          <a:xfrm rot="0">
            <a:off x="165100" y="45720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703732717" name="Rectangle"/>
          <p:cNvSpPr>
            <a:spLocks noGrp="1"/>
          </p:cNvSpPr>
          <p:nvPr/>
        </p:nvSpPr>
        <p:spPr>
          <a:xfrm>
            <a:off x="7086600" y="14859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45778724" name="Text">
    </p:cNvPr>
          <p:cNvSpPr>
            <a:spLocks noGrp="1"/>
          </p:cNvSpPr>
          <p:nvPr/>
        </p:nvSpPr>
        <p:spPr>
          <a:xfrm rot="0">
            <a:off x="1778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091747100" name="Text">
    </p:cNvPr>
          <p:cNvSpPr>
            <a:spLocks noGrp="1"/>
          </p:cNvSpPr>
          <p:nvPr/>
        </p:nvSpPr>
        <p:spPr>
          <a:xfrm rot="0">
            <a:off x="6604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5450874" name="Text">
    </p:cNvPr>
          <p:cNvSpPr>
            <a:spLocks noGrp="1"/>
          </p:cNvSpPr>
          <p:nvPr/>
        </p:nvSpPr>
        <p:spPr>
          <a:xfrm rot="0">
            <a:off x="2209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4034720" name="Text">
    </p:cNvPr>
          <p:cNvSpPr>
            <a:spLocks noGrp="1"/>
          </p:cNvSpPr>
          <p:nvPr/>
        </p:nvSpPr>
        <p:spPr>
          <a:xfrm rot="0">
            <a:off x="127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07196059" name="Text">
    </p:cNvPr>
          <p:cNvSpPr>
            <a:spLocks noGrp="1"/>
          </p:cNvSpPr>
          <p:nvPr/>
        </p:nvSpPr>
        <p:spPr>
          <a:xfrm rot="0">
            <a:off x="127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30987686" name="Text">
    </p:cNvPr>
          <p:cNvSpPr>
            <a:spLocks noGrp="1"/>
          </p:cNvSpPr>
          <p:nvPr/>
        </p:nvSpPr>
        <p:spPr>
          <a:xfrm rot="0">
            <a:off x="2209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864508961" name="Text">
    </p:cNvPr>
          <p:cNvSpPr>
            <a:spLocks noGrp="1"/>
          </p:cNvSpPr>
          <p:nvPr/>
        </p:nvSpPr>
        <p:spPr>
          <a:xfrm rot="0">
            <a:off x="6604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484641125" name="Text">
    </p:cNvPr>
          <p:cNvSpPr>
            <a:spLocks noGrp="1"/>
          </p:cNvSpPr>
          <p:nvPr/>
        </p:nvSpPr>
        <p:spPr>
          <a:xfrm rot="0">
            <a:off x="127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4633889" name="Text">
    </p:cNvPr>
          <p:cNvSpPr>
            <a:spLocks noGrp="1"/>
          </p:cNvSpPr>
          <p:nvPr/>
        </p:nvSpPr>
        <p:spPr>
          <a:xfrm rot="0">
            <a:off x="6604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3738224" name="Text">
    </p:cNvPr>
          <p:cNvSpPr>
            <a:spLocks noGrp="1"/>
          </p:cNvSpPr>
          <p:nvPr/>
        </p:nvSpPr>
        <p:spPr>
          <a:xfrm rot="0">
            <a:off x="2209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9293151" name="Text">
    </p:cNvPr>
          <p:cNvSpPr>
            <a:spLocks noGrp="1"/>
          </p:cNvSpPr>
          <p:nvPr/>
        </p:nvSpPr>
        <p:spPr>
          <a:xfrm rot="0">
            <a:off x="1397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4071142" name="Text">
    </p:cNvPr>
          <p:cNvSpPr>
            <a:spLocks noGrp="1"/>
          </p:cNvSpPr>
          <p:nvPr/>
        </p:nvSpPr>
        <p:spPr>
          <a:xfrm rot="0">
            <a:off x="1397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5766866" name="Text">
    </p:cNvPr>
          <p:cNvSpPr>
            <a:spLocks noGrp="1"/>
          </p:cNvSpPr>
          <p:nvPr/>
        </p:nvSpPr>
        <p:spPr>
          <a:xfrm rot="0">
            <a:off x="1397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2060876890" name="Text">
    </p:cNvPr>
          <p:cNvSpPr>
            <a:spLocks noGrp="1"/>
          </p:cNvSpPr>
          <p:nvPr/>
        </p:nvSpPr>
        <p:spPr>
          <a:xfrm rot="0">
            <a:off x="8255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9726876" name="Text">
    </p:cNvPr>
          <p:cNvSpPr>
            <a:spLocks noGrp="1"/>
          </p:cNvSpPr>
          <p:nvPr/>
        </p:nvSpPr>
        <p:spPr>
          <a:xfrm rot="0">
            <a:off x="8255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445878380" name="Text">
    </p:cNvPr>
          <p:cNvSpPr>
            <a:spLocks noGrp="1"/>
          </p:cNvSpPr>
          <p:nvPr/>
        </p:nvSpPr>
        <p:spPr>
          <a:xfrm rot="0">
            <a:off x="8255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4265633" name="Text">
    </p:cNvPr>
          <p:cNvSpPr>
            <a:spLocks noGrp="1"/>
          </p:cNvSpPr>
          <p:nvPr/>
        </p:nvSpPr>
        <p:spPr>
          <a:xfrm rot="0">
            <a:off x="901700" y="37719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72656848" name="Text">
    </p:cNvPr>
          <p:cNvSpPr>
            <a:spLocks noGrp="1"/>
          </p:cNvSpPr>
          <p:nvPr/>
        </p:nvSpPr>
        <p:spPr>
          <a:xfrm rot="0">
            <a:off x="901700" y="45720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4543679" name="Text">
    </p:cNvPr>
          <p:cNvSpPr>
            <a:spLocks noGrp="1"/>
          </p:cNvSpPr>
          <p:nvPr/>
        </p:nvSpPr>
        <p:spPr>
          <a:xfrm rot="0">
            <a:off x="6350000" y="37719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7904120" name="Text">
    </p:cNvPr>
          <p:cNvSpPr>
            <a:spLocks noGrp="1"/>
          </p:cNvSpPr>
          <p:nvPr/>
        </p:nvSpPr>
        <p:spPr>
          <a:xfrm rot="0">
            <a:off x="6350000" y="45720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1735225" name="Text">
    </p:cNvPr>
          <p:cNvSpPr>
            <a:spLocks noGrp="1"/>
          </p:cNvSpPr>
          <p:nvPr/>
        </p:nvSpPr>
        <p:spPr>
          <a:xfrm rot="0">
            <a:off x="5549900" y="37719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1296484" name="Text">
    </p:cNvPr>
          <p:cNvSpPr>
            <a:spLocks noGrp="1"/>
          </p:cNvSpPr>
          <p:nvPr/>
        </p:nvSpPr>
        <p:spPr>
          <a:xfrm rot="0">
            <a:off x="5549900" y="45720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538150" name="Frame"/>
          <p:cNvSpPr>
            <a:spLocks noGrp="1"/>
          </p:cNvSpPr>
          <p:nvPr/>
        </p:nvSpPr>
        <p:spPr>
          <a:xfrm>
            <a:off x="152400" y="1485900"/>
            <a:ext cx="9842500" cy="1638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61037957" name="Text">
    </p:cNvPr>
          <p:cNvSpPr>
            <a:spLocks noGrp="1"/>
          </p:cNvSpPr>
          <p:nvPr/>
        </p:nvSpPr>
        <p:spPr>
          <a:xfrm rot="0">
            <a:off x="152400" y="14859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924090813" name="Text">
    </p:cNvPr>
          <p:cNvSpPr>
            <a:spLocks noGrp="1"/>
          </p:cNvSpPr>
          <p:nvPr/>
        </p:nvSpPr>
        <p:spPr>
          <a:xfrm rot="0">
            <a:off x="1028700" y="1562100"/>
            <a:ext cx="45212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MRO 자재 단가계약요청 (문서유형 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검교정 실험장비 관리 프로그램 첨부파일 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외화지급처 송금계좌정보 등록/추가/지급보류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ERP운영 ＇23년 1월 마감관련 재무재표 Overflow 에러 발생건 Notes 적용작업</a:t>
            </a:r>
          </a:p>
        </p:txBody>
      </p:sp>
      <p:sp>
        <p:nvSpPr>
          <p:cNvPr id="1557319898" name="Text">
    </p:cNvPr>
          <p:cNvSpPr>
            <a:spLocks noGrp="1"/>
          </p:cNvSpPr>
          <p:nvPr/>
        </p:nvSpPr>
        <p:spPr>
          <a:xfrm rot="0">
            <a:off x="7442200" y="1562100"/>
            <a:ext cx="2552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99826064" name="Text">
    </p:cNvPr>
          <p:cNvSpPr>
            <a:spLocks noGrp="1"/>
          </p:cNvSpPr>
          <p:nvPr/>
        </p:nvSpPr>
        <p:spPr>
          <a:xfrm rot="0">
            <a:off x="6324600" y="14859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314959929" name="Text">
    </p:cNvPr>
          <p:cNvSpPr>
            <a:spLocks noGrp="1"/>
          </p:cNvSpPr>
          <p:nvPr/>
        </p:nvSpPr>
        <p:spPr>
          <a:xfrm rot="0">
            <a:off x="5549900" y="1562100"/>
            <a:ext cx="774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448772991" name="Text">
    </p:cNvPr>
          <p:cNvSpPr>
            <a:spLocks noGrp="1"/>
          </p:cNvSpPr>
          <p:nvPr/>
        </p:nvSpPr>
        <p:spPr>
          <a:xfrm rot="0">
            <a:off x="901700" y="14859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4404722" name="Text">
    </p:cNvPr>
          <p:cNvSpPr>
            <a:spLocks noGrp="1"/>
          </p:cNvSpPr>
          <p:nvPr/>
        </p:nvSpPr>
        <p:spPr>
          <a:xfrm rot="0">
            <a:off x="7340600" y="14859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2721414" name="Text">
    </p:cNvPr>
          <p:cNvSpPr>
            <a:spLocks noGrp="1"/>
          </p:cNvSpPr>
          <p:nvPr/>
        </p:nvSpPr>
        <p:spPr>
          <a:xfrm rot="0">
            <a:off x="5549900" y="14859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1780999" name="Text">
    </p:cNvPr>
          <p:cNvSpPr>
            <a:spLocks noGrp="1"/>
          </p:cNvSpPr>
          <p:nvPr/>
        </p:nvSpPr>
        <p:spPr>
          <a:xfrm rot="0">
            <a:off x="152400" y="22733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182743060" name="Text">
    </p:cNvPr>
          <p:cNvSpPr>
            <a:spLocks noGrp="1"/>
          </p:cNvSpPr>
          <p:nvPr/>
        </p:nvSpPr>
        <p:spPr>
          <a:xfrm rot="0">
            <a:off x="1028700" y="2324100"/>
            <a:ext cx="45212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CRM 일일판매현황전송 인터페이스 에러 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특근명령서 및 특근확인서 전자증빙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스키마 그룹 관련 작업</a:t>
            </a:r>
          </a:p>
        </p:txBody>
      </p:sp>
      <p:sp>
        <p:nvSpPr>
          <p:cNvPr id="434542661" name="Text">
    </p:cNvPr>
          <p:cNvSpPr>
            <a:spLocks noGrp="1"/>
          </p:cNvSpPr>
          <p:nvPr/>
        </p:nvSpPr>
        <p:spPr>
          <a:xfrm rot="0">
            <a:off x="7442200" y="2324100"/>
            <a:ext cx="2552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86171249" name="Text">
    </p:cNvPr>
          <p:cNvSpPr>
            <a:spLocks noGrp="1"/>
          </p:cNvSpPr>
          <p:nvPr/>
        </p:nvSpPr>
        <p:spPr>
          <a:xfrm rot="0">
            <a:off x="6324600" y="22733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71287627" name="Text">
    </p:cNvPr>
          <p:cNvSpPr>
            <a:spLocks noGrp="1"/>
          </p:cNvSpPr>
          <p:nvPr/>
        </p:nvSpPr>
        <p:spPr>
          <a:xfrm rot="0">
            <a:off x="5549900" y="2324100"/>
            <a:ext cx="774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451465975" name="Text">
    </p:cNvPr>
          <p:cNvSpPr>
            <a:spLocks noGrp="1"/>
          </p:cNvSpPr>
          <p:nvPr/>
        </p:nvSpPr>
        <p:spPr>
          <a:xfrm rot="0">
            <a:off x="901700" y="22733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2642258" name="Text">
    </p:cNvPr>
          <p:cNvSpPr>
            <a:spLocks noGrp="1"/>
          </p:cNvSpPr>
          <p:nvPr/>
        </p:nvSpPr>
        <p:spPr>
          <a:xfrm rot="0">
            <a:off x="7340600" y="22733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9828990" name="Text">
    </p:cNvPr>
          <p:cNvSpPr>
            <a:spLocks noGrp="1"/>
          </p:cNvSpPr>
          <p:nvPr/>
        </p:nvSpPr>
        <p:spPr>
          <a:xfrm rot="0">
            <a:off x="5549900" y="22733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0390419" name="Rectangle"/>
          <p:cNvSpPr>
            <a:spLocks noGrp="1"/>
          </p:cNvSpPr>
          <p:nvPr/>
        </p:nvSpPr>
        <p:spPr>
          <a:xfrm>
            <a:off x="7086600" y="22733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061442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6286620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617454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57165882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9138443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02071745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1739040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0541861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49567074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9288830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6633261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9825425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40761199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75712501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48453682" name="Text">
    </p:cNvPr>
          <p:cNvSpPr>
            <a:spLocks noGrp="1"/>
          </p:cNvSpPr>
          <p:nvPr/>
        </p:nvSpPr>
        <p:spPr>
          <a:xfrm rot="0">
            <a:off x="9893300" y="1765300"/>
            <a:ext cx="4699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1883630771" name="Text">
    </p:cNvPr>
          <p:cNvSpPr>
            <a:spLocks noGrp="1"/>
          </p:cNvSpPr>
          <p:nvPr/>
        </p:nvSpPr>
        <p:spPr>
          <a:xfrm rot="0">
            <a:off x="9398000" y="1765300"/>
            <a:ext cx="4953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138299501" name="Text">
    </p:cNvPr>
          <p:cNvSpPr>
            <a:spLocks noGrp="1"/>
          </p:cNvSpPr>
          <p:nvPr/>
        </p:nvSpPr>
        <p:spPr>
          <a:xfrm rot="0">
            <a:off x="6273800" y="1765300"/>
            <a:ext cx="3111500" cy="201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복리후생비에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여부 Self-check시 자동 이메일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알림발송, CP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장기 미거래 거래처 자동 오더보류시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연결 가상계좌 자동삭제 요청 (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ZSDR1091 )</a:t>
            </a:r>
          </a:p>
        </p:txBody>
      </p:sp>
      <p:sp>
        <p:nvSpPr>
          <p:cNvPr id="1628043360" name="Text">
    </p:cNvPr>
          <p:cNvSpPr>
            <a:spLocks noGrp="1"/>
          </p:cNvSpPr>
          <p:nvPr/>
        </p:nvSpPr>
        <p:spPr>
          <a:xfrm rot="0">
            <a:off x="5575300" y="1765300"/>
            <a:ext cx="6096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774074012" name="Text">
    </p:cNvPr>
          <p:cNvSpPr>
            <a:spLocks noGrp="1"/>
          </p:cNvSpPr>
          <p:nvPr/>
        </p:nvSpPr>
        <p:spPr>
          <a:xfrm rot="0">
            <a:off x="38100" y="1765300"/>
            <a:ext cx="6096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910255519" name="Text">
    </p:cNvPr>
          <p:cNvSpPr>
            <a:spLocks noGrp="1"/>
          </p:cNvSpPr>
          <p:nvPr/>
        </p:nvSpPr>
        <p:spPr>
          <a:xfrm rot="0">
            <a:off x="723900" y="1765300"/>
            <a:ext cx="3251200" cy="201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[FI]검교정 실험장비 관리 프로그램 첨부파일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[FI][FI] (추가수정) 검교정 실험장비 관리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로그램 메일알림기능 추가 ( ZFIR9901 )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[FI]검교정 실험장비 관리 프로그램 레이아웃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[TR]장기 미거래 거래처 자동 오더보류시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연결 가상계좌 자동삭제 요청 (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ZSDR1091 )</a:t>
            </a:r>
          </a:p>
        </p:txBody>
      </p:sp>
      <p:sp>
        <p:nvSpPr>
          <p:cNvPr id="198933737" name="Text">
    </p:cNvPr>
          <p:cNvSpPr>
            <a:spLocks noGrp="1"/>
          </p:cNvSpPr>
          <p:nvPr/>
        </p:nvSpPr>
        <p:spPr>
          <a:xfrm rot="0">
            <a:off x="4508500" y="1765300"/>
            <a:ext cx="4953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633294602" name="Text">
    </p:cNvPr>
          <p:cNvSpPr>
            <a:spLocks noGrp="1"/>
          </p:cNvSpPr>
          <p:nvPr/>
        </p:nvSpPr>
        <p:spPr>
          <a:xfrm rot="0">
            <a:off x="5003800" y="1765300"/>
            <a:ext cx="4699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274563759" name="Text">
    </p:cNvPr>
          <p:cNvSpPr>
            <a:spLocks noGrp="1"/>
          </p:cNvSpPr>
          <p:nvPr/>
        </p:nvSpPr>
        <p:spPr>
          <a:xfrm rot="0">
            <a:off x="3987800" y="1765300"/>
            <a:ext cx="5207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7206892" name="Text">
    </p:cNvPr>
          <p:cNvSpPr>
            <a:spLocks noGrp="1"/>
          </p:cNvSpPr>
          <p:nvPr/>
        </p:nvSpPr>
        <p:spPr>
          <a:xfrm rot="0">
            <a:off x="647700" y="1765300"/>
            <a:ext cx="33401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0692668" name="Text">
    </p:cNvPr>
          <p:cNvSpPr>
            <a:spLocks noGrp="1"/>
          </p:cNvSpPr>
          <p:nvPr/>
        </p:nvSpPr>
        <p:spPr>
          <a:xfrm rot="0">
            <a:off x="6184900" y="1765300"/>
            <a:ext cx="32131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12313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0754063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9253889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27686432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396301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40865619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807367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9310298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3140456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12669673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0823265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40511727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25322341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46119309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1848506" name="Text">
    </p:cNvPr>
          <p:cNvSpPr>
            <a:spLocks noGrp="1"/>
          </p:cNvSpPr>
          <p:nvPr/>
        </p:nvSpPr>
        <p:spPr>
          <a:xfrm rot="0">
            <a:off x="9893300" y="1765300"/>
            <a:ext cx="4699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342002559" name="Text">
    </p:cNvPr>
          <p:cNvSpPr>
            <a:spLocks noGrp="1"/>
          </p:cNvSpPr>
          <p:nvPr/>
        </p:nvSpPr>
        <p:spPr>
          <a:xfrm rot="0">
            <a:off x="9398000" y="1765300"/>
            <a:ext cx="4953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1972335990" name="Text">
    </p:cNvPr>
          <p:cNvSpPr>
            <a:spLocks noGrp="1"/>
          </p:cNvSpPr>
          <p:nvPr/>
        </p:nvSpPr>
        <p:spPr>
          <a:xfrm rot="0">
            <a:off x="6273800" y="1765300"/>
            <a:ext cx="3111500" cy="32004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 수신 요청</a:t>
            </a:r>
          </a:p>
        </p:txBody>
      </p:sp>
      <p:sp>
        <p:nvSpPr>
          <p:cNvPr id="868686373" name="Text">
    </p:cNvPr>
          <p:cNvSpPr>
            <a:spLocks noGrp="1"/>
          </p:cNvSpPr>
          <p:nvPr/>
        </p:nvSpPr>
        <p:spPr>
          <a:xfrm rot="0">
            <a:off x="5575300" y="1765300"/>
            <a:ext cx="6096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48970538" name="Text">
    </p:cNvPr>
          <p:cNvSpPr>
            <a:spLocks noGrp="1"/>
          </p:cNvSpPr>
          <p:nvPr/>
        </p:nvSpPr>
        <p:spPr>
          <a:xfrm rot="0">
            <a:off x="38100" y="1765300"/>
            <a:ext cx="6096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42202364" name="Text">
    </p:cNvPr>
          <p:cNvSpPr>
            <a:spLocks noGrp="1"/>
          </p:cNvSpPr>
          <p:nvPr/>
        </p:nvSpPr>
        <p:spPr>
          <a:xfrm rot="0">
            <a:off x="723900" y="1765300"/>
            <a:ext cx="3251200" cy="32004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[HR]퇴직급여명세서 결재라인 표기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[HR]자격/면허등록 신청서 "신규항목" 추가</a:t>
            </a:r>
          </a:p>
        </p:txBody>
      </p:sp>
      <p:sp>
        <p:nvSpPr>
          <p:cNvPr id="4540034" name="Text">
    </p:cNvPr>
          <p:cNvSpPr>
            <a:spLocks noGrp="1"/>
          </p:cNvSpPr>
          <p:nvPr/>
        </p:nvSpPr>
        <p:spPr>
          <a:xfrm rot="0">
            <a:off x="4508500" y="1765300"/>
            <a:ext cx="4953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90345885" name="Text">
    </p:cNvPr>
          <p:cNvSpPr>
            <a:spLocks noGrp="1"/>
          </p:cNvSpPr>
          <p:nvPr/>
        </p:nvSpPr>
        <p:spPr>
          <a:xfrm rot="0">
            <a:off x="5003800" y="1765300"/>
            <a:ext cx="4699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2023-02-17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</a:p>
        </p:txBody>
      </p:sp>
      <p:sp>
        <p:nvSpPr>
          <p:cNvPr id="853471601" name="Text">
    </p:cNvPr>
          <p:cNvSpPr>
            <a:spLocks noGrp="1"/>
          </p:cNvSpPr>
          <p:nvPr/>
        </p:nvSpPr>
        <p:spPr>
          <a:xfrm rot="0">
            <a:off x="3987800" y="1765300"/>
            <a:ext cx="5207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106606464" name="Text">
    </p:cNvPr>
          <p:cNvSpPr>
            <a:spLocks noGrp="1"/>
          </p:cNvSpPr>
          <p:nvPr/>
        </p:nvSpPr>
        <p:spPr>
          <a:xfrm rot="0">
            <a:off x="647700" y="1765300"/>
            <a:ext cx="33401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8194794" name="Text">
    </p:cNvPr>
          <p:cNvSpPr>
            <a:spLocks noGrp="1"/>
          </p:cNvSpPr>
          <p:nvPr/>
        </p:nvSpPr>
        <p:spPr>
          <a:xfrm rot="0">
            <a:off x="6184900" y="1765300"/>
            <a:ext cx="32131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351112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5090805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234827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59494586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1733766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75366753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1090980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45893374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1031888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5422944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184036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4877954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73867615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48538907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31967356" name="Text">
    </p:cNvPr>
          <p:cNvSpPr>
            <a:spLocks noGrp="1"/>
          </p:cNvSpPr>
          <p:nvPr/>
        </p:nvSpPr>
        <p:spPr>
          <a:xfrm rot="0">
            <a:off x="9893300" y="1765300"/>
            <a:ext cx="4699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688772620" name="Text">
    </p:cNvPr>
          <p:cNvSpPr>
            <a:spLocks noGrp="1"/>
          </p:cNvSpPr>
          <p:nvPr/>
        </p:nvSpPr>
        <p:spPr>
          <a:xfrm rot="0">
            <a:off x="9398000" y="1765300"/>
            <a:ext cx="4953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695487408" name="Text">
    </p:cNvPr>
          <p:cNvSpPr>
            <a:spLocks noGrp="1"/>
          </p:cNvSpPr>
          <p:nvPr/>
        </p:nvSpPr>
        <p:spPr>
          <a:xfrm rot="0">
            <a:off x="6273800" y="1765300"/>
            <a:ext cx="3111500" cy="26924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1823931954" name="Text">
    </p:cNvPr>
          <p:cNvSpPr>
            <a:spLocks noGrp="1"/>
          </p:cNvSpPr>
          <p:nvPr/>
        </p:nvSpPr>
        <p:spPr>
          <a:xfrm rot="0">
            <a:off x="5575300" y="1765300"/>
            <a:ext cx="6096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450986113" name="Text">
    </p:cNvPr>
          <p:cNvSpPr>
            <a:spLocks noGrp="1"/>
          </p:cNvSpPr>
          <p:nvPr/>
        </p:nvSpPr>
        <p:spPr>
          <a:xfrm rot="0">
            <a:off x="38100" y="1765300"/>
            <a:ext cx="6096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012559490" name="Text">
    </p:cNvPr>
          <p:cNvSpPr>
            <a:spLocks noGrp="1"/>
          </p:cNvSpPr>
          <p:nvPr/>
        </p:nvSpPr>
        <p:spPr>
          <a:xfrm rot="0">
            <a:off x="723900" y="1765300"/>
            <a:ext cx="3251200" cy="26924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[HCM]생산직 평가(평가조정)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[HCM]임금 유형 독신자 주거지원비 일부 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[HCM]퇴직신청 진행상태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[HCM]독신자 주거지원비 신청시 종료일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 및 알림 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[HCM]대출기준관리 메뉴 개선 요청</a:t>
            </a:r>
          </a:p>
        </p:txBody>
      </p:sp>
      <p:sp>
        <p:nvSpPr>
          <p:cNvPr id="2086126599" name="Text">
    </p:cNvPr>
          <p:cNvSpPr>
            <a:spLocks noGrp="1"/>
          </p:cNvSpPr>
          <p:nvPr/>
        </p:nvSpPr>
        <p:spPr>
          <a:xfrm rot="0">
            <a:off x="4508500" y="1765300"/>
            <a:ext cx="4953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659284689" name="Text">
    </p:cNvPr>
          <p:cNvSpPr>
            <a:spLocks noGrp="1"/>
          </p:cNvSpPr>
          <p:nvPr/>
        </p:nvSpPr>
        <p:spPr>
          <a:xfrm rot="0">
            <a:off x="5003800" y="1765300"/>
            <a:ext cx="4699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20230215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20230215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20230331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20230220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20230217</a:t>
            </a:r>
          </a:p>
        </p:txBody>
      </p:sp>
      <p:sp>
        <p:nvSpPr>
          <p:cNvPr id="324504827" name="Text">
    </p:cNvPr>
          <p:cNvSpPr>
            <a:spLocks noGrp="1"/>
          </p:cNvSpPr>
          <p:nvPr/>
        </p:nvSpPr>
        <p:spPr>
          <a:xfrm rot="0">
            <a:off x="3987800" y="1765300"/>
            <a:ext cx="5207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295554363" name="Text">
    </p:cNvPr>
          <p:cNvSpPr>
            <a:spLocks noGrp="1"/>
          </p:cNvSpPr>
          <p:nvPr/>
        </p:nvSpPr>
        <p:spPr>
          <a:xfrm rot="0">
            <a:off x="647700" y="1765300"/>
            <a:ext cx="33401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0904295" name="Text">
    </p:cNvPr>
          <p:cNvSpPr>
            <a:spLocks noGrp="1"/>
          </p:cNvSpPr>
          <p:nvPr/>
        </p:nvSpPr>
        <p:spPr>
          <a:xfrm rot="0">
            <a:off x="6184900" y="1765300"/>
            <a:ext cx="32131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7511853" name="Text">
    </p:cNvPr>
          <p:cNvSpPr>
            <a:spLocks noGrp="1"/>
          </p:cNvSpPr>
          <p:nvPr/>
        </p:nvSpPr>
        <p:spPr>
          <a:xfrm rot="0">
            <a:off x="9893300" y="45339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480018295" name="Text">
    </p:cNvPr>
          <p:cNvSpPr>
            <a:spLocks noGrp="1"/>
          </p:cNvSpPr>
          <p:nvPr/>
        </p:nvSpPr>
        <p:spPr>
          <a:xfrm rot="0">
            <a:off x="9398000" y="45339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1363119109" name="Text">
    </p:cNvPr>
          <p:cNvSpPr>
            <a:spLocks noGrp="1"/>
          </p:cNvSpPr>
          <p:nvPr/>
        </p:nvSpPr>
        <p:spPr>
          <a:xfrm rot="0">
            <a:off x="6273800" y="45339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</a:p>
        </p:txBody>
      </p:sp>
      <p:sp>
        <p:nvSpPr>
          <p:cNvPr id="922656104" name="Text">
    </p:cNvPr>
          <p:cNvSpPr>
            <a:spLocks noGrp="1"/>
          </p:cNvSpPr>
          <p:nvPr/>
        </p:nvSpPr>
        <p:spPr>
          <a:xfrm rot="0">
            <a:off x="5575300" y="45339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7991745" name="Text">
    </p:cNvPr>
          <p:cNvSpPr>
            <a:spLocks noGrp="1"/>
          </p:cNvSpPr>
          <p:nvPr/>
        </p:nvSpPr>
        <p:spPr>
          <a:xfrm rot="0">
            <a:off x="38100" y="45339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659333704" name="Text">
    </p:cNvPr>
          <p:cNvSpPr>
            <a:spLocks noGrp="1"/>
          </p:cNvSpPr>
          <p:nvPr/>
        </p:nvSpPr>
        <p:spPr>
          <a:xfrm rot="0">
            <a:off x="723900" y="45339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[MM]Shipment 데이터 I/F 로직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</a:p>
        </p:txBody>
      </p:sp>
      <p:sp>
        <p:nvSpPr>
          <p:cNvPr id="1335204789" name="Text">
    </p:cNvPr>
          <p:cNvSpPr>
            <a:spLocks noGrp="1"/>
          </p:cNvSpPr>
          <p:nvPr/>
        </p:nvSpPr>
        <p:spPr>
          <a:xfrm rot="0">
            <a:off x="4508500" y="45339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222452466" name="Text">
    </p:cNvPr>
          <p:cNvSpPr>
            <a:spLocks noGrp="1"/>
          </p:cNvSpPr>
          <p:nvPr/>
        </p:nvSpPr>
        <p:spPr>
          <a:xfrm rot="0">
            <a:off x="5003800" y="45339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30%</a:t>
            </a:r>
          </a:p>
        </p:txBody>
      </p:sp>
      <p:sp>
        <p:nvSpPr>
          <p:cNvPr id="1123698018" name="Text">
    </p:cNvPr>
          <p:cNvSpPr>
            <a:spLocks noGrp="1"/>
          </p:cNvSpPr>
          <p:nvPr/>
        </p:nvSpPr>
        <p:spPr>
          <a:xfrm rot="0">
            <a:off x="3987800" y="45339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455537753" name="Text">
    </p:cNvPr>
          <p:cNvSpPr>
            <a:spLocks noGrp="1"/>
          </p:cNvSpPr>
          <p:nvPr/>
        </p:nvSpPr>
        <p:spPr>
          <a:xfrm rot="0">
            <a:off x="647700" y="45339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2546619" name="Text">
    </p:cNvPr>
          <p:cNvSpPr>
            <a:spLocks noGrp="1"/>
          </p:cNvSpPr>
          <p:nvPr/>
        </p:nvSpPr>
        <p:spPr>
          <a:xfrm rot="0">
            <a:off x="6184900" y="45339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