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90189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8260481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4264951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828472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51295850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59405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6822351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683084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416439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7587067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385713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407543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5800414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7209138" name="Text">
    </p:cNvPr>
          <p:cNvSpPr>
            <a:spLocks noGrp="1"/>
          </p:cNvSpPr>
          <p:nvPr/>
        </p:nvSpPr>
        <p:spPr>
          <a:xfrm rot="0">
            <a:off x="9867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395160774" name="Text">
    </p:cNvPr>
          <p:cNvSpPr>
            <a:spLocks noGrp="1"/>
          </p:cNvSpPr>
          <p:nvPr/>
        </p:nvSpPr>
        <p:spPr>
          <a:xfrm rot="0">
            <a:off x="9232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971007232" name="Text">
    </p:cNvPr>
          <p:cNvSpPr>
            <a:spLocks noGrp="1"/>
          </p:cNvSpPr>
          <p:nvPr/>
        </p:nvSpPr>
        <p:spPr>
          <a:xfrm rot="0">
            <a:off x="6388100" y="16891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1656199528" name="Text">
    </p:cNvPr>
          <p:cNvSpPr>
            <a:spLocks noGrp="1"/>
          </p:cNvSpPr>
          <p:nvPr/>
        </p:nvSpPr>
        <p:spPr>
          <a:xfrm rot="0">
            <a:off x="57531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98191137" name="Text">
    </p:cNvPr>
          <p:cNvSpPr>
            <a:spLocks noGrp="1"/>
          </p:cNvSpPr>
          <p:nvPr/>
        </p:nvSpPr>
        <p:spPr>
          <a:xfrm rot="0">
            <a:off x="165100" y="1689100"/>
            <a:ext cx="723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89358366" name="Text">
    </p:cNvPr>
          <p:cNvSpPr>
            <a:spLocks noGrp="1"/>
          </p:cNvSpPr>
          <p:nvPr/>
        </p:nvSpPr>
        <p:spPr>
          <a:xfrm rot="0">
            <a:off x="889000" y="1689100"/>
            <a:ext cx="2882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[HR]SP 적용 후속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[HR]상여평균 계산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726531420" name="Text">
    </p:cNvPr>
          <p:cNvSpPr>
            <a:spLocks noGrp="1"/>
          </p:cNvSpPr>
          <p:nvPr/>
        </p:nvSpPr>
        <p:spPr>
          <a:xfrm rot="0">
            <a:off x="4406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970232708" name="Text">
    </p:cNvPr>
          <p:cNvSpPr>
            <a:spLocks noGrp="1"/>
          </p:cNvSpPr>
          <p:nvPr/>
        </p:nvSpPr>
        <p:spPr>
          <a:xfrm rot="0">
            <a:off x="504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872399416" name="Text">
    </p:cNvPr>
          <p:cNvSpPr>
            <a:spLocks noGrp="1"/>
          </p:cNvSpPr>
          <p:nvPr/>
        </p:nvSpPr>
        <p:spPr>
          <a:xfrm rot="0">
            <a:off x="377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81665127" name="Text">
    </p:cNvPr>
          <p:cNvSpPr>
            <a:spLocks noGrp="1"/>
          </p:cNvSpPr>
          <p:nvPr/>
        </p:nvSpPr>
        <p:spPr>
          <a:xfrm rot="0">
            <a:off x="9867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077782205" name="Text">
    </p:cNvPr>
          <p:cNvSpPr>
            <a:spLocks noGrp="1"/>
          </p:cNvSpPr>
          <p:nvPr/>
        </p:nvSpPr>
        <p:spPr>
          <a:xfrm rot="0">
            <a:off x="9232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337020483" name="Text">
    </p:cNvPr>
          <p:cNvSpPr>
            <a:spLocks noGrp="1"/>
          </p:cNvSpPr>
          <p:nvPr/>
        </p:nvSpPr>
        <p:spPr>
          <a:xfrm rot="0">
            <a:off x="6388100" y="33909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</a:p>
        </p:txBody>
      </p:sp>
      <p:sp>
        <p:nvSpPr>
          <p:cNvPr id="1962012353" name="Text">
    </p:cNvPr>
          <p:cNvSpPr>
            <a:spLocks noGrp="1"/>
          </p:cNvSpPr>
          <p:nvPr/>
        </p:nvSpPr>
        <p:spPr>
          <a:xfrm rot="0">
            <a:off x="57531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729692" name="Text">
    </p:cNvPr>
          <p:cNvSpPr>
            <a:spLocks noGrp="1"/>
          </p:cNvSpPr>
          <p:nvPr/>
        </p:nvSpPr>
        <p:spPr>
          <a:xfrm rot="0">
            <a:off x="165100" y="33909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65308904" name="Text">
    </p:cNvPr>
          <p:cNvSpPr>
            <a:spLocks noGrp="1"/>
          </p:cNvSpPr>
          <p:nvPr/>
        </p:nvSpPr>
        <p:spPr>
          <a:xfrm rot="0">
            <a:off x="889000" y="33909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ZFIR5510 )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ZFIR5520 )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ZFIR5530 )</a:t>
            </a:r>
          </a:p>
        </p:txBody>
      </p:sp>
      <p:sp>
        <p:nvSpPr>
          <p:cNvPr id="1751892304" name="Text">
    </p:cNvPr>
          <p:cNvSpPr>
            <a:spLocks noGrp="1"/>
          </p:cNvSpPr>
          <p:nvPr/>
        </p:nvSpPr>
        <p:spPr>
          <a:xfrm rot="0">
            <a:off x="4406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328707450" name="Text">
    </p:cNvPr>
          <p:cNvSpPr>
            <a:spLocks noGrp="1"/>
          </p:cNvSpPr>
          <p:nvPr/>
        </p:nvSpPr>
        <p:spPr>
          <a:xfrm rot="0">
            <a:off x="5041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411438109" name="Text">
    </p:cNvPr>
          <p:cNvSpPr>
            <a:spLocks noGrp="1"/>
          </p:cNvSpPr>
          <p:nvPr/>
        </p:nvSpPr>
        <p:spPr>
          <a:xfrm rot="0">
            <a:off x="3771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34411356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55969657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01227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743340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3758799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081207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94507618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7595511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869061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969722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186865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2352308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296737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2255775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45896516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9935342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2043362865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802252323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3864305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851429740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12824764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SP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*2022년07월~2023년01월 SP적용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HANA DB 암호화 관련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설정작업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[BC]ERP시스템 '23년 1월 마감관련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재무재표 Overflow 에러 발생건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Notes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(ERP개발 및 QA테스트)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[BC]ERP개발 및 QA테스트 '22년도 스토리지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건 업무지원</a:t>
            </a:r>
          </a:p>
        </p:txBody>
      </p:sp>
      <p:sp>
        <p:nvSpPr>
          <p:cNvPr id="415401187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878765797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027466156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7952376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286686924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33240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2182885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3729840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14630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13466851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6914801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084434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183740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132587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019314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403513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4724330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187198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9444486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711584602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645815257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905280279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759776053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18399997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[MM]6010Group(Pipe) 전체 자재 반올림값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예약 확정 및 PR 생성시 수량에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1669565914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2100330366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436718342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685606429" name="Text">
    </p:cNvPr>
          <p:cNvSpPr>
            <a:spLocks noGrp="1"/>
          </p:cNvSpPr>
          <p:nvPr/>
        </p:nvSpPr>
        <p:spPr>
          <a:xfrm rot="0">
            <a:off x="9867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473196929" name="Text">
    </p:cNvPr>
          <p:cNvSpPr>
            <a:spLocks noGrp="1"/>
          </p:cNvSpPr>
          <p:nvPr/>
        </p:nvSpPr>
        <p:spPr>
          <a:xfrm rot="0">
            <a:off x="9232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704277897" name="Text">
    </p:cNvPr>
          <p:cNvSpPr>
            <a:spLocks noGrp="1"/>
          </p:cNvSpPr>
          <p:nvPr/>
        </p:nvSpPr>
        <p:spPr>
          <a:xfrm rot="0">
            <a:off x="6388100" y="4305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</a:p>
        </p:txBody>
      </p:sp>
      <p:sp>
        <p:nvSpPr>
          <p:cNvPr id="226610251" name="Text">
    </p:cNvPr>
          <p:cNvSpPr>
            <a:spLocks noGrp="1"/>
          </p:cNvSpPr>
          <p:nvPr/>
        </p:nvSpPr>
        <p:spPr>
          <a:xfrm rot="0">
            <a:off x="57531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35766920" name="Text">
    </p:cNvPr>
          <p:cNvSpPr>
            <a:spLocks noGrp="1"/>
          </p:cNvSpPr>
          <p:nvPr/>
        </p:nvSpPr>
        <p:spPr>
          <a:xfrm rot="0">
            <a:off x="165100" y="43053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33639943" name="Text">
    </p:cNvPr>
          <p:cNvSpPr>
            <a:spLocks noGrp="1"/>
          </p:cNvSpPr>
          <p:nvPr/>
        </p:nvSpPr>
        <p:spPr>
          <a:xfrm rot="0">
            <a:off x="889000" y="43053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[MM]기성보고서 상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[TD]ZTDR6060 첨가제 이관 및 사용현황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(저유소) 이관 항목 추가</a:t>
            </a:r>
          </a:p>
        </p:txBody>
      </p:sp>
      <p:sp>
        <p:nvSpPr>
          <p:cNvPr id="490307649" name="Text">
    </p:cNvPr>
          <p:cNvSpPr>
            <a:spLocks noGrp="1"/>
          </p:cNvSpPr>
          <p:nvPr/>
        </p:nvSpPr>
        <p:spPr>
          <a:xfrm rot="0">
            <a:off x="4406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517596217" name="Text">
    </p:cNvPr>
          <p:cNvSpPr>
            <a:spLocks noGrp="1"/>
          </p:cNvSpPr>
          <p:nvPr/>
        </p:nvSpPr>
        <p:spPr>
          <a:xfrm rot="0">
            <a:off x="5041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361637220" name="Text">
    </p:cNvPr>
          <p:cNvSpPr>
            <a:spLocks noGrp="1"/>
          </p:cNvSpPr>
          <p:nvPr/>
        </p:nvSpPr>
        <p:spPr>
          <a:xfrm rot="0">
            <a:off x="3771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542294997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7662908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79869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265104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863006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272805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90566630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7593077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1729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1662449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791194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2772708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24782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209664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4557458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3393413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267864612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2032818176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</a:p>
        </p:txBody>
      </p:sp>
      <p:sp>
        <p:nvSpPr>
          <p:cNvPr id="1731543949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07166739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36733889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[HR]직원 국내 출장여비 지원 기준 개정에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신청서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[HR]HCM 문의 응대 및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(병가 결재문서번호 업데이트 관련 체크)</a:t>
            </a:r>
          </a:p>
        </p:txBody>
      </p:sp>
      <p:sp>
        <p:nvSpPr>
          <p:cNvPr id="1186724406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90832711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793317347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79085974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64733438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2105025883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사용자 권한신청서 상시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PRM 운영인 상태와 EBIZ 동기화</a:t>
            </a:r>
          </a:p>
        </p:txBody>
      </p:sp>
      <p:sp>
        <p:nvSpPr>
          <p:cNvPr id="438901504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12984544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9386909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권한신청서(권한부여) 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권한신청서(개인계정) 5건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[e-Biz]PUSH 오류 원인 파악 및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</a:p>
        </p:txBody>
      </p:sp>
      <p:sp>
        <p:nvSpPr>
          <p:cNvPr id="648525154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954831277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</a:p>
        </p:txBody>
      </p:sp>
      <p:sp>
        <p:nvSpPr>
          <p:cNvPr id="1983544408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61116184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106497119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