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</p:sldIdLst>
  <p:sldSz cx="103505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685921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90090192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48972795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7509124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87193873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964518542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08712971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76948131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26099532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38171832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78208001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19016563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40300835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57653845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14202386" name="Text">
    </p:cNvPr>
          <p:cNvSpPr>
            <a:spLocks noGrp="1"/>
          </p:cNvSpPr>
          <p:nvPr/>
        </p:nvSpPr>
        <p:spPr>
          <a:xfrm rot="0">
            <a:off x="9829800" y="1765300"/>
            <a:ext cx="469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600080399" name="Text">
    </p:cNvPr>
          <p:cNvSpPr>
            <a:spLocks noGrp="1"/>
          </p:cNvSpPr>
          <p:nvPr/>
        </p:nvSpPr>
        <p:spPr>
          <a:xfrm rot="0">
            <a:off x="9334500" y="1765300"/>
            <a:ext cx="4953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566083721" name="Text">
    </p:cNvPr>
          <p:cNvSpPr>
            <a:spLocks noGrp="1"/>
          </p:cNvSpPr>
          <p:nvPr/>
        </p:nvSpPr>
        <p:spPr>
          <a:xfrm rot="0">
            <a:off x="6210300" y="1765300"/>
            <a:ext cx="3111500" cy="1816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건설중인 자산 집계시 5250220 계정을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복리후생비에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지급전표상 외국환거래 신고대상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여부 Self-check시 자동 이메일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수신자 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메일 알림발송, CP 전송)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</a:t>
            </a:r>
          </a:p>
        </p:txBody>
      </p:sp>
      <p:sp>
        <p:nvSpPr>
          <p:cNvPr id="1103795324" name="Text">
    </p:cNvPr>
          <p:cNvSpPr>
            <a:spLocks noGrp="1"/>
          </p:cNvSpPr>
          <p:nvPr/>
        </p:nvSpPr>
        <p:spPr>
          <a:xfrm rot="0">
            <a:off x="5511800" y="1765300"/>
            <a:ext cx="6096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121828704" name="Text">
    </p:cNvPr>
          <p:cNvSpPr>
            <a:spLocks noGrp="1"/>
          </p:cNvSpPr>
          <p:nvPr/>
        </p:nvSpPr>
        <p:spPr>
          <a:xfrm rot="0">
            <a:off x="25400" y="1765300"/>
            <a:ext cx="6096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735887366" name="Text">
    </p:cNvPr>
          <p:cNvSpPr>
            <a:spLocks noGrp="1"/>
          </p:cNvSpPr>
          <p:nvPr/>
        </p:nvSpPr>
        <p:spPr>
          <a:xfrm rot="0">
            <a:off x="711200" y="1765300"/>
            <a:ext cx="3251200" cy="1816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[FI]국세청 지급명세서 제출용 전산파일 변환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 구축 ( ZFIR5500 )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[FI]국세청 지급명세서 제출용 전산파일 변환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 구축 ( ZFIR5510 )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[FI]국세청 지급명세서 제출용 전산파일 변환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 구축 ( ZFIR5520 )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[FI]국세청 지급명세서 제출용 전산파일 변환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 구축 ( ZFIR5530 )</a:t>
            </a:r>
          </a:p>
        </p:txBody>
      </p:sp>
      <p:sp>
        <p:nvSpPr>
          <p:cNvPr id="2120374435" name="Text">
    </p:cNvPr>
          <p:cNvSpPr>
            <a:spLocks noGrp="1"/>
          </p:cNvSpPr>
          <p:nvPr/>
        </p:nvSpPr>
        <p:spPr>
          <a:xfrm rot="0">
            <a:off x="4495800" y="1765300"/>
            <a:ext cx="4953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797151335" name="Text">
    </p:cNvPr>
          <p:cNvSpPr>
            <a:spLocks noGrp="1"/>
          </p:cNvSpPr>
          <p:nvPr/>
        </p:nvSpPr>
        <p:spPr>
          <a:xfrm rot="0">
            <a:off x="4991100" y="1765300"/>
            <a:ext cx="469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</a:p>
        </p:txBody>
      </p:sp>
      <p:sp>
        <p:nvSpPr>
          <p:cNvPr id="1150803675" name="Text">
    </p:cNvPr>
          <p:cNvSpPr>
            <a:spLocks noGrp="1"/>
          </p:cNvSpPr>
          <p:nvPr/>
        </p:nvSpPr>
        <p:spPr>
          <a:xfrm rot="0">
            <a:off x="3975100" y="1765300"/>
            <a:ext cx="5207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535514101" name="Text">
    </p:cNvPr>
          <p:cNvSpPr>
            <a:spLocks noGrp="1"/>
          </p:cNvSpPr>
          <p:nvPr/>
        </p:nvSpPr>
        <p:spPr>
          <a:xfrm rot="0">
            <a:off x="635000" y="1765300"/>
            <a:ext cx="33401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9910635" name="Text">
    </p:cNvPr>
          <p:cNvSpPr>
            <a:spLocks noGrp="1"/>
          </p:cNvSpPr>
          <p:nvPr/>
        </p:nvSpPr>
        <p:spPr>
          <a:xfrm rot="0">
            <a:off x="6121400" y="1765300"/>
            <a:ext cx="32131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5994906" name="Text">
    </p:cNvPr>
          <p:cNvSpPr>
            <a:spLocks noGrp="1"/>
          </p:cNvSpPr>
          <p:nvPr/>
        </p:nvSpPr>
        <p:spPr>
          <a:xfrm rot="0">
            <a:off x="9829800" y="3670300"/>
            <a:ext cx="469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284124169" name="Text">
    </p:cNvPr>
          <p:cNvSpPr>
            <a:spLocks noGrp="1"/>
          </p:cNvSpPr>
          <p:nvPr/>
        </p:nvSpPr>
        <p:spPr>
          <a:xfrm rot="0">
            <a:off x="9334500" y="3670300"/>
            <a:ext cx="4953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428041986" name="Text">
    </p:cNvPr>
          <p:cNvSpPr>
            <a:spLocks noGrp="1"/>
          </p:cNvSpPr>
          <p:nvPr/>
        </p:nvSpPr>
        <p:spPr>
          <a:xfrm rot="0">
            <a:off x="6210300" y="3670300"/>
            <a:ext cx="3111500" cy="2120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년간 연차휴가 이월/보상 및 발생관련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 메뉴 고도화작업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생산직 평가결과 개인별 조회 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중도퇴직자 연말정산 관련 데이터 조회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화면 개발 요청</a:t>
            </a:r>
          </a:p>
        </p:txBody>
      </p:sp>
      <p:sp>
        <p:nvSpPr>
          <p:cNvPr id="590812093" name="Text">
    </p:cNvPr>
          <p:cNvSpPr>
            <a:spLocks noGrp="1"/>
          </p:cNvSpPr>
          <p:nvPr/>
        </p:nvSpPr>
        <p:spPr>
          <a:xfrm rot="0">
            <a:off x="5511800" y="3670300"/>
            <a:ext cx="6096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778207119" name="Text">
    </p:cNvPr>
          <p:cNvSpPr>
            <a:spLocks noGrp="1"/>
          </p:cNvSpPr>
          <p:nvPr/>
        </p:nvSpPr>
        <p:spPr>
          <a:xfrm rot="0">
            <a:off x="25400" y="3670300"/>
            <a:ext cx="6096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39434133" name="Text">
    </p:cNvPr>
          <p:cNvSpPr>
            <a:spLocks noGrp="1"/>
          </p:cNvSpPr>
          <p:nvPr/>
        </p:nvSpPr>
        <p:spPr>
          <a:xfrm rot="0">
            <a:off x="711200" y="3670300"/>
            <a:ext cx="3251200" cy="2120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[HR]년간 연차휴가 이월/보상 및 발생관련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 메뉴 고도화작업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[HR]SP 적용 후속 작업 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[HR]생산직 평가결과 개인별 조회 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[HR]근태기록부(예외자) 신청서 양식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[HR]상여평균 계산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[HR]중도퇴직자 연말정산 관련 데이터 조회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화면 개발 요청</a:t>
            </a:r>
          </a:p>
        </p:txBody>
      </p:sp>
      <p:sp>
        <p:nvSpPr>
          <p:cNvPr id="644550909" name="Text">
    </p:cNvPr>
          <p:cNvSpPr>
            <a:spLocks noGrp="1"/>
          </p:cNvSpPr>
          <p:nvPr/>
        </p:nvSpPr>
        <p:spPr>
          <a:xfrm rot="0">
            <a:off x="4495800" y="3670300"/>
            <a:ext cx="4953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1037714806" name="Text">
    </p:cNvPr>
          <p:cNvSpPr>
            <a:spLocks noGrp="1"/>
          </p:cNvSpPr>
          <p:nvPr/>
        </p:nvSpPr>
        <p:spPr>
          <a:xfrm rot="0">
            <a:off x="4991100" y="3670300"/>
            <a:ext cx="469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1047052915" name="Text">
    </p:cNvPr>
          <p:cNvSpPr>
            <a:spLocks noGrp="1"/>
          </p:cNvSpPr>
          <p:nvPr/>
        </p:nvSpPr>
        <p:spPr>
          <a:xfrm rot="0">
            <a:off x="3975100" y="3670300"/>
            <a:ext cx="5207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908555572" name="Text">
    </p:cNvPr>
          <p:cNvSpPr>
            <a:spLocks noGrp="1"/>
          </p:cNvSpPr>
          <p:nvPr/>
        </p:nvSpPr>
        <p:spPr>
          <a:xfrm rot="0">
            <a:off x="635000" y="3670300"/>
            <a:ext cx="33401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56910601" name="Text">
    </p:cNvPr>
          <p:cNvSpPr>
            <a:spLocks noGrp="1"/>
          </p:cNvSpPr>
          <p:nvPr/>
        </p:nvSpPr>
        <p:spPr>
          <a:xfrm rot="0">
            <a:off x="6121400" y="3670300"/>
            <a:ext cx="32131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732832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07706944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14751458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94432644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32035352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392914338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16739607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03656799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85101434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92395447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7636127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54592012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06896872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28103492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04479168" name="Text">
    </p:cNvPr>
          <p:cNvSpPr>
            <a:spLocks noGrp="1"/>
          </p:cNvSpPr>
          <p:nvPr/>
        </p:nvSpPr>
        <p:spPr>
          <a:xfrm rot="0">
            <a:off x="98298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008398527" name="Text">
    </p:cNvPr>
          <p:cNvSpPr>
            <a:spLocks noGrp="1"/>
          </p:cNvSpPr>
          <p:nvPr/>
        </p:nvSpPr>
        <p:spPr>
          <a:xfrm rot="0">
            <a:off x="93345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</a:p>
        </p:txBody>
      </p:sp>
      <p:sp>
        <p:nvSpPr>
          <p:cNvPr id="85912055" name="Text">
    </p:cNvPr>
          <p:cNvSpPr>
            <a:spLocks noGrp="1"/>
          </p:cNvSpPr>
          <p:nvPr/>
        </p:nvSpPr>
        <p:spPr>
          <a:xfrm rot="0">
            <a:off x="6210300" y="1765300"/>
            <a:ext cx="3111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</a:p>
        </p:txBody>
      </p:sp>
      <p:sp>
        <p:nvSpPr>
          <p:cNvPr id="1794151403" name="Text">
    </p:cNvPr>
          <p:cNvSpPr>
            <a:spLocks noGrp="1"/>
          </p:cNvSpPr>
          <p:nvPr/>
        </p:nvSpPr>
        <p:spPr>
          <a:xfrm rot="0">
            <a:off x="55118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64116342" name="Text">
    </p:cNvPr>
          <p:cNvSpPr>
            <a:spLocks noGrp="1"/>
          </p:cNvSpPr>
          <p:nvPr/>
        </p:nvSpPr>
        <p:spPr>
          <a:xfrm rot="0">
            <a:off x="254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755763131" name="Text">
    </p:cNvPr>
          <p:cNvSpPr>
            <a:spLocks noGrp="1"/>
          </p:cNvSpPr>
          <p:nvPr/>
        </p:nvSpPr>
        <p:spPr>
          <a:xfrm rot="0">
            <a:off x="711200" y="1765300"/>
            <a:ext cx="32512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[HR]직원 국내 출장여비 지원 기준 개정에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신청서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[HR]근태기록부(예외자) 신청서 양식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[HR]HCM 문의 응대 및 확인작업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(병가 결재문서번호 업데이트 관련 체크)</a:t>
            </a:r>
          </a:p>
        </p:txBody>
      </p:sp>
      <p:sp>
        <p:nvSpPr>
          <p:cNvPr id="436591625" name="Text">
    </p:cNvPr>
          <p:cNvSpPr>
            <a:spLocks noGrp="1"/>
          </p:cNvSpPr>
          <p:nvPr/>
        </p:nvSpPr>
        <p:spPr>
          <a:xfrm rot="0">
            <a:off x="44958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1954835305" name="Text">
    </p:cNvPr>
          <p:cNvSpPr>
            <a:spLocks noGrp="1"/>
          </p:cNvSpPr>
          <p:nvPr/>
        </p:nvSpPr>
        <p:spPr>
          <a:xfrm rot="0">
            <a:off x="49911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</a:p>
        </p:txBody>
      </p:sp>
      <p:sp>
        <p:nvSpPr>
          <p:cNvPr id="1710547561" name="Text">
    </p:cNvPr>
          <p:cNvSpPr>
            <a:spLocks noGrp="1"/>
          </p:cNvSpPr>
          <p:nvPr/>
        </p:nvSpPr>
        <p:spPr>
          <a:xfrm rot="0">
            <a:off x="3975100" y="17653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998362213" name="Text">
    </p:cNvPr>
          <p:cNvSpPr>
            <a:spLocks noGrp="1"/>
          </p:cNvSpPr>
          <p:nvPr/>
        </p:nvSpPr>
        <p:spPr>
          <a:xfrm rot="0">
            <a:off x="635000" y="17653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5337480" name="Text">
    </p:cNvPr>
          <p:cNvSpPr>
            <a:spLocks noGrp="1"/>
          </p:cNvSpPr>
          <p:nvPr/>
        </p:nvSpPr>
        <p:spPr>
          <a:xfrm rot="0">
            <a:off x="6121400" y="17653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82184504" name="Text">
    </p:cNvPr>
          <p:cNvSpPr>
            <a:spLocks noGrp="1"/>
          </p:cNvSpPr>
          <p:nvPr/>
        </p:nvSpPr>
        <p:spPr>
          <a:xfrm rot="0">
            <a:off x="9829800" y="33782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444400112" name="Text">
    </p:cNvPr>
          <p:cNvSpPr>
            <a:spLocks noGrp="1"/>
          </p:cNvSpPr>
          <p:nvPr/>
        </p:nvSpPr>
        <p:spPr>
          <a:xfrm rot="0">
            <a:off x="9334500" y="33782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799671358" name="Text">
    </p:cNvPr>
          <p:cNvSpPr>
            <a:spLocks noGrp="1"/>
          </p:cNvSpPr>
          <p:nvPr/>
        </p:nvSpPr>
        <p:spPr>
          <a:xfrm rot="0">
            <a:off x="6210300" y="3378200"/>
            <a:ext cx="3111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회계 자동승인대상 e-Pro 전표 추출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PR 작성시 SAP에서 발주처 Code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필수값 입력 조치 요청</a:t>
            </a:r>
          </a:p>
        </p:txBody>
      </p:sp>
      <p:sp>
        <p:nvSpPr>
          <p:cNvPr id="631570361" name="Text">
    </p:cNvPr>
          <p:cNvSpPr>
            <a:spLocks noGrp="1"/>
          </p:cNvSpPr>
          <p:nvPr/>
        </p:nvSpPr>
        <p:spPr>
          <a:xfrm rot="0">
            <a:off x="5511800" y="33782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063226786" name="Text">
    </p:cNvPr>
          <p:cNvSpPr>
            <a:spLocks noGrp="1"/>
          </p:cNvSpPr>
          <p:nvPr/>
        </p:nvSpPr>
        <p:spPr>
          <a:xfrm rot="0">
            <a:off x="25400" y="33782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306491192" name="Text">
    </p:cNvPr>
          <p:cNvSpPr>
            <a:spLocks noGrp="1"/>
          </p:cNvSpPr>
          <p:nvPr/>
        </p:nvSpPr>
        <p:spPr>
          <a:xfrm rot="0">
            <a:off x="711200" y="3378200"/>
            <a:ext cx="32512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[FI]회계 자동승인대상 e-Pro 전표 추출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[MM]기성보고서 상 내용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[MM]PR 작성시 SAP에서 발주처 Code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필수값 입력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[TD]ZTDR6060 첨가제 이관 및 사용현황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(저유소) 이관 항목 추가</a:t>
            </a:r>
          </a:p>
        </p:txBody>
      </p:sp>
      <p:sp>
        <p:nvSpPr>
          <p:cNvPr id="841686857" name="Text">
    </p:cNvPr>
          <p:cNvSpPr>
            <a:spLocks noGrp="1"/>
          </p:cNvSpPr>
          <p:nvPr/>
        </p:nvSpPr>
        <p:spPr>
          <a:xfrm rot="0">
            <a:off x="4495800" y="33782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812672898" name="Text">
    </p:cNvPr>
          <p:cNvSpPr>
            <a:spLocks noGrp="1"/>
          </p:cNvSpPr>
          <p:nvPr/>
        </p:nvSpPr>
        <p:spPr>
          <a:xfrm rot="0">
            <a:off x="4991100" y="33782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937890995" name="Text">
    </p:cNvPr>
          <p:cNvSpPr>
            <a:spLocks noGrp="1"/>
          </p:cNvSpPr>
          <p:nvPr/>
        </p:nvSpPr>
        <p:spPr>
          <a:xfrm rot="0">
            <a:off x="3975100" y="33782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1168211778" name="Text">
    </p:cNvPr>
          <p:cNvSpPr>
            <a:spLocks noGrp="1"/>
          </p:cNvSpPr>
          <p:nvPr/>
        </p:nvSpPr>
        <p:spPr>
          <a:xfrm rot="0">
            <a:off x="635000" y="33782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98683624" name="Text">
    </p:cNvPr>
          <p:cNvSpPr>
            <a:spLocks noGrp="1"/>
          </p:cNvSpPr>
          <p:nvPr/>
        </p:nvSpPr>
        <p:spPr>
          <a:xfrm rot="0">
            <a:off x="6121400" y="33782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827118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42921607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04902551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69343537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98482306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671567972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2870249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85443686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74258166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3713821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71081308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54070482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24396102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02693210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24880516" name="Text">
    </p:cNvPr>
          <p:cNvSpPr>
            <a:spLocks noGrp="1"/>
          </p:cNvSpPr>
          <p:nvPr/>
        </p:nvSpPr>
        <p:spPr>
          <a:xfrm rot="0">
            <a:off x="9829800" y="1765300"/>
            <a:ext cx="46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425463276" name="Text">
    </p:cNvPr>
          <p:cNvSpPr>
            <a:spLocks noGrp="1"/>
          </p:cNvSpPr>
          <p:nvPr/>
        </p:nvSpPr>
        <p:spPr>
          <a:xfrm rot="0">
            <a:off x="9334500" y="1765300"/>
            <a:ext cx="495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</a:p>
        </p:txBody>
      </p:sp>
      <p:sp>
        <p:nvSpPr>
          <p:cNvPr id="1500719577" name="Text">
    </p:cNvPr>
          <p:cNvSpPr>
            <a:spLocks noGrp="1"/>
          </p:cNvSpPr>
          <p:nvPr/>
        </p:nvSpPr>
        <p:spPr>
          <a:xfrm rot="0">
            <a:off x="6210300" y="1765300"/>
            <a:ext cx="31115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76885306" name="Text">
    </p:cNvPr>
          <p:cNvSpPr>
            <a:spLocks noGrp="1"/>
          </p:cNvSpPr>
          <p:nvPr/>
        </p:nvSpPr>
        <p:spPr>
          <a:xfrm rot="0">
            <a:off x="5511800" y="17653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74007005" name="Text">
    </p:cNvPr>
          <p:cNvSpPr>
            <a:spLocks noGrp="1"/>
          </p:cNvSpPr>
          <p:nvPr/>
        </p:nvSpPr>
        <p:spPr>
          <a:xfrm rot="0">
            <a:off x="25400" y="17653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099453905" name="Text">
    </p:cNvPr>
          <p:cNvSpPr>
            <a:spLocks noGrp="1"/>
          </p:cNvSpPr>
          <p:nvPr/>
        </p:nvSpPr>
        <p:spPr>
          <a:xfrm rot="0">
            <a:off x="711200" y="1765300"/>
            <a:ext cx="32512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[BC](구)조회용 ERP시스템 DB 아카이브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로그 삭제 작업(‘22.04월~’22.11월)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[BC]HCM운영 SP 적용작업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*2022년07월~2023년01월 SP적용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[BC]HCM운영 HANA DB 암호화 관련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SAP 원격지원을 받기 위한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Saprouter Open 설정작업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[BC]ERP시스템 '23년 1월 마감관련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재무재표 Overflow 에러 발생건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Notes 적용작업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(ERP개발 및 QA테스트)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[BC]ERP개발 및 QA테스트 '22년도 스토리지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교체 작업 건 업무지원</a:t>
            </a:r>
          </a:p>
        </p:txBody>
      </p:sp>
      <p:sp>
        <p:nvSpPr>
          <p:cNvPr id="1029622861" name="Text">
    </p:cNvPr>
          <p:cNvSpPr>
            <a:spLocks noGrp="1"/>
          </p:cNvSpPr>
          <p:nvPr/>
        </p:nvSpPr>
        <p:spPr>
          <a:xfrm rot="0">
            <a:off x="4495800" y="1765300"/>
            <a:ext cx="495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870065410" name="Text">
    </p:cNvPr>
          <p:cNvSpPr>
            <a:spLocks noGrp="1"/>
          </p:cNvSpPr>
          <p:nvPr/>
        </p:nvSpPr>
        <p:spPr>
          <a:xfrm rot="0">
            <a:off x="4991100" y="1765300"/>
            <a:ext cx="46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559889560" name="Text">
    </p:cNvPr>
          <p:cNvSpPr>
            <a:spLocks noGrp="1"/>
          </p:cNvSpPr>
          <p:nvPr/>
        </p:nvSpPr>
        <p:spPr>
          <a:xfrm rot="0">
            <a:off x="3975100" y="1765300"/>
            <a:ext cx="5207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156014837" name="Text">
    </p:cNvPr>
          <p:cNvSpPr>
            <a:spLocks noGrp="1"/>
          </p:cNvSpPr>
          <p:nvPr/>
        </p:nvSpPr>
        <p:spPr>
          <a:xfrm rot="0">
            <a:off x="635000" y="1765300"/>
            <a:ext cx="33401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52764800" name="Text">
    </p:cNvPr>
          <p:cNvSpPr>
            <a:spLocks noGrp="1"/>
          </p:cNvSpPr>
          <p:nvPr/>
        </p:nvSpPr>
        <p:spPr>
          <a:xfrm rot="0">
            <a:off x="6121400" y="1765300"/>
            <a:ext cx="32131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210079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62496019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90215128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15796399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29771486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988492536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32283097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30989226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59922310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74193260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27072227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955009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35150002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14151668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28277251" name="Text">
    </p:cNvPr>
          <p:cNvSpPr>
            <a:spLocks noGrp="1"/>
          </p:cNvSpPr>
          <p:nvPr/>
        </p:nvSpPr>
        <p:spPr>
          <a:xfrm rot="0">
            <a:off x="9829800" y="1765300"/>
            <a:ext cx="46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</a:p>
        </p:txBody>
      </p:sp>
      <p:sp>
        <p:nvSpPr>
          <p:cNvPr id="1099156120" name="Text">
    </p:cNvPr>
          <p:cNvSpPr>
            <a:spLocks noGrp="1"/>
          </p:cNvSpPr>
          <p:nvPr/>
        </p:nvSpPr>
        <p:spPr>
          <a:xfrm rot="0">
            <a:off x="9334500" y="1765300"/>
            <a:ext cx="495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</a:p>
        </p:txBody>
      </p:sp>
      <p:sp>
        <p:nvSpPr>
          <p:cNvPr id="1916099713" name="Text">
    </p:cNvPr>
          <p:cNvSpPr>
            <a:spLocks noGrp="1"/>
          </p:cNvSpPr>
          <p:nvPr/>
        </p:nvSpPr>
        <p:spPr>
          <a:xfrm rot="0">
            <a:off x="6210300" y="1765300"/>
            <a:ext cx="31115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기술검수증 전송시 ‘Vendor Print 등록’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MRO 자재 단가계약요청 (문서유형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Z7)시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단가계약요청 PR 생성시 플랜트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MRO 자재 운영 실적 집계 시 자료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수집 기간 설정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"Legacy 데이터 제외" 체크 박스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추가 </a:t>
            </a:r>
          </a:p>
        </p:txBody>
      </p:sp>
      <p:sp>
        <p:nvSpPr>
          <p:cNvPr id="1183036615" name="Text">
    </p:cNvPr>
          <p:cNvSpPr>
            <a:spLocks noGrp="1"/>
          </p:cNvSpPr>
          <p:nvPr/>
        </p:nvSpPr>
        <p:spPr>
          <a:xfrm rot="0">
            <a:off x="5511800" y="17653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498666948" name="Text">
    </p:cNvPr>
          <p:cNvSpPr>
            <a:spLocks noGrp="1"/>
          </p:cNvSpPr>
          <p:nvPr/>
        </p:nvSpPr>
        <p:spPr>
          <a:xfrm rot="0">
            <a:off x="25400" y="17653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110561761" name="Text">
    </p:cNvPr>
          <p:cNvSpPr>
            <a:spLocks noGrp="1"/>
          </p:cNvSpPr>
          <p:nvPr/>
        </p:nvSpPr>
        <p:spPr>
          <a:xfrm rot="0">
            <a:off x="711200" y="1765300"/>
            <a:ext cx="32512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기술검수증 전송시 ‘Vendor Print 등록’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[MM]6010Group(Pipe) 전체 자재 반올림값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적용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예약 확정 및 PR 생성시 수량에 대한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반올림값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[MM]MRO 자재 단가계약요청 (문서유형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Z7)시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단가계약요청 PR 생성시 플랜트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[MM]MRO 자재 운영 실적 집계 시 자료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수집 기간 설정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"Legacy 데이터 제외" 체크 박스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추가 </a:t>
            </a:r>
          </a:p>
        </p:txBody>
      </p:sp>
      <p:sp>
        <p:nvSpPr>
          <p:cNvPr id="448290418" name="Text">
    </p:cNvPr>
          <p:cNvSpPr>
            <a:spLocks noGrp="1"/>
          </p:cNvSpPr>
          <p:nvPr/>
        </p:nvSpPr>
        <p:spPr>
          <a:xfrm rot="0">
            <a:off x="4495800" y="1765300"/>
            <a:ext cx="495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</a:p>
        </p:txBody>
      </p:sp>
      <p:sp>
        <p:nvSpPr>
          <p:cNvPr id="1103557742" name="Text">
    </p:cNvPr>
          <p:cNvSpPr>
            <a:spLocks noGrp="1"/>
          </p:cNvSpPr>
          <p:nvPr/>
        </p:nvSpPr>
        <p:spPr>
          <a:xfrm rot="0">
            <a:off x="4991100" y="1765300"/>
            <a:ext cx="46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</a:p>
        </p:txBody>
      </p:sp>
      <p:sp>
        <p:nvSpPr>
          <p:cNvPr id="348391103" name="Text">
    </p:cNvPr>
          <p:cNvSpPr>
            <a:spLocks noGrp="1"/>
          </p:cNvSpPr>
          <p:nvPr/>
        </p:nvSpPr>
        <p:spPr>
          <a:xfrm rot="0">
            <a:off x="3975100" y="1765300"/>
            <a:ext cx="5207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</a:p>
        </p:txBody>
      </p:sp>
      <p:sp>
        <p:nvSpPr>
          <p:cNvPr id="1487298845" name="Text">
    </p:cNvPr>
          <p:cNvSpPr>
            <a:spLocks noGrp="1"/>
          </p:cNvSpPr>
          <p:nvPr/>
        </p:nvSpPr>
        <p:spPr>
          <a:xfrm rot="0">
            <a:off x="635000" y="1765300"/>
            <a:ext cx="33401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534773" name="Text">
    </p:cNvPr>
          <p:cNvSpPr>
            <a:spLocks noGrp="1"/>
          </p:cNvSpPr>
          <p:nvPr/>
        </p:nvSpPr>
        <p:spPr>
          <a:xfrm rot="0">
            <a:off x="6121400" y="1765300"/>
            <a:ext cx="32131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2209625" name="Text">
    </p:cNvPr>
          <p:cNvSpPr>
            <a:spLocks noGrp="1"/>
          </p:cNvSpPr>
          <p:nvPr/>
        </p:nvSpPr>
        <p:spPr>
          <a:xfrm rot="0">
            <a:off x="9829800" y="4432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1113788380" name="Text">
    </p:cNvPr>
          <p:cNvSpPr>
            <a:spLocks noGrp="1"/>
          </p:cNvSpPr>
          <p:nvPr/>
        </p:nvSpPr>
        <p:spPr>
          <a:xfrm rot="0">
            <a:off x="9334500" y="4432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698753028" name="Text">
    </p:cNvPr>
          <p:cNvSpPr>
            <a:spLocks noGrp="1"/>
          </p:cNvSpPr>
          <p:nvPr/>
        </p:nvSpPr>
        <p:spPr>
          <a:xfrm rot="0">
            <a:off x="6210300" y="4432300"/>
            <a:ext cx="3111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캘린더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사용자 권한신청서 상시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PRM 운영인 상태와 EBIZ 동기화</a:t>
            </a:r>
          </a:p>
        </p:txBody>
      </p:sp>
      <p:sp>
        <p:nvSpPr>
          <p:cNvPr id="113322690" name="Text">
    </p:cNvPr>
          <p:cNvSpPr>
            <a:spLocks noGrp="1"/>
          </p:cNvSpPr>
          <p:nvPr/>
        </p:nvSpPr>
        <p:spPr>
          <a:xfrm rot="0">
            <a:off x="5511800" y="4432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087580309" name="Text">
    </p:cNvPr>
          <p:cNvSpPr>
            <a:spLocks noGrp="1"/>
          </p:cNvSpPr>
          <p:nvPr/>
        </p:nvSpPr>
        <p:spPr>
          <a:xfrm rot="0">
            <a:off x="25400" y="4432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445956796" name="Text">
    </p:cNvPr>
          <p:cNvSpPr>
            <a:spLocks noGrp="1"/>
          </p:cNvSpPr>
          <p:nvPr/>
        </p:nvSpPr>
        <p:spPr>
          <a:xfrm rot="0">
            <a:off x="711200" y="4432300"/>
            <a:ext cx="32512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[e-Biz]캘린더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[e-Biz]ERP 사용자 권한신청서(권한부여) 6건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[e-Biz]ERP 사용자 권한신청서(개인계정) 5건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[e-Biz]PUSH 오류 원인 파악 및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[e-Biz]PRM 운영인 상태와 EBIZ 동기화</a:t>
            </a:r>
          </a:p>
        </p:txBody>
      </p:sp>
      <p:sp>
        <p:nvSpPr>
          <p:cNvPr id="36337642" name="Text">
    </p:cNvPr>
          <p:cNvSpPr>
            <a:spLocks noGrp="1"/>
          </p:cNvSpPr>
          <p:nvPr/>
        </p:nvSpPr>
        <p:spPr>
          <a:xfrm rot="0">
            <a:off x="4495800" y="4432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229821015" name="Text">
    </p:cNvPr>
          <p:cNvSpPr>
            <a:spLocks noGrp="1"/>
          </p:cNvSpPr>
          <p:nvPr/>
        </p:nvSpPr>
        <p:spPr>
          <a:xfrm rot="0">
            <a:off x="4991100" y="4432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</a:p>
        </p:txBody>
      </p:sp>
      <p:sp>
        <p:nvSpPr>
          <p:cNvPr id="1417465076" name="Text">
    </p:cNvPr>
          <p:cNvSpPr>
            <a:spLocks noGrp="1"/>
          </p:cNvSpPr>
          <p:nvPr/>
        </p:nvSpPr>
        <p:spPr>
          <a:xfrm rot="0">
            <a:off x="3975100" y="44323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1757509093" name="Text">
    </p:cNvPr>
          <p:cNvSpPr>
            <a:spLocks noGrp="1"/>
          </p:cNvSpPr>
          <p:nvPr/>
        </p:nvSpPr>
        <p:spPr>
          <a:xfrm rot="0">
            <a:off x="635000" y="44323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65073456" name="Text">
    </p:cNvPr>
          <p:cNvSpPr>
            <a:spLocks noGrp="1"/>
          </p:cNvSpPr>
          <p:nvPr/>
        </p:nvSpPr>
        <p:spPr>
          <a:xfrm rot="0">
            <a:off x="6121400" y="44323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