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3"/>
    <p:sldId id="260" r:id="rId14"/>
    <p:sldId id="261" r:id="rId16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5"/>
    <p:sldId id="279" r:id="rId37"/>
  </p:sldIdLst>
  <p:sldSz cx="103505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notesSlides/notesSlide3.xml" Type="http://schemas.openxmlformats.org/officeDocument/2006/relationships/notesSlide"/><Relationship Id="rId16" Target="slides/slide6.xml" Type="http://schemas.openxmlformats.org/officeDocument/2006/relationships/slide"/><Relationship Id="rId17" Target="notesSlides/notesSlide4.xml" Type="http://schemas.openxmlformats.org/officeDocument/2006/relationships/notes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27" Target="slides/slide16.xml" Type="http://schemas.openxmlformats.org/officeDocument/2006/relationships/slide"/><Relationship Id="rId28" Target="slides/slide17.xml" Type="http://schemas.openxmlformats.org/officeDocument/2006/relationships/slide"/><Relationship Id="rId29" Target="slides/slide18.xml" Type="http://schemas.openxmlformats.org/officeDocument/2006/relationships/slide"/><Relationship Id="rId3" Target="viewProps.xml" Type="http://schemas.openxmlformats.org/officeDocument/2006/relationships/viewProps"/><Relationship Id="rId30" Target="slides/slide19.xml" Type="http://schemas.openxmlformats.org/officeDocument/2006/relationships/slide"/><Relationship Id="rId31" Target="slides/slide20.xml" Type="http://schemas.openxmlformats.org/officeDocument/2006/relationships/slide"/><Relationship Id="rId32" Target="slides/slide21.xml" Type="http://schemas.openxmlformats.org/officeDocument/2006/relationships/slide"/><Relationship Id="rId33" Target="slides/slide22.xml" Type="http://schemas.openxmlformats.org/officeDocument/2006/relationships/slide"/><Relationship Id="rId34" Target="notesSlides/notesSlide5.xml" Type="http://schemas.openxmlformats.org/officeDocument/2006/relationships/notesSlide"/><Relationship Id="rId35" Target="slides/slide23.xml" Type="http://schemas.openxmlformats.org/officeDocument/2006/relationships/slide"/><Relationship Id="rId36" Target="notesSlides/notesSlide6.xml" Type="http://schemas.openxmlformats.org/officeDocument/2006/relationships/notesSlide"/><Relationship Id="rId37" Target="slides/slide24.xml" Type="http://schemas.openxmlformats.org/officeDocument/2006/relationships/slide"/><Relationship Id="rId38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fld id="{AF56D908-C2A0-4594-8043-7B2A2764A612}" type="datetime1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2023-02-22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ko-KR" altLang="en-US" sz="1200" b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ITS GSR Proposed Layout 4Q</a:t>
            </a:r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7713" indent="-28733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093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1313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71688" indent="-230188" defTabSz="922338"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288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860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432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00488" indent="-230188" defTabSz="92233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30000"/>
              </a:spcBef>
              <a:spcAft>
                <a:spcPct val="0"/>
              </a:spcAft>
            </a:pPr>
            <a:fld id="{65D332B1-6798-497D-875F-C7FAE08D878A}" type="slidenum">
              <a:rPr lang="ko-KR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pPr/>
              <a:t>1</a:t>
            </a:fld>
            <a:endParaRPr lang="en-US" altLang="ko-KR" sz="1200" b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12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30000"/>
              </a:spcBef>
              <a:spcAft>
                <a:spcPct val="0"/>
              </a:spcAft>
            </a:pPr>
            <a:endParaRPr lang="en-NZ" altLang="ko-KR" smtClean="0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714375" y="746125"/>
            <a:ext cx="5370513" cy="3719513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dsp="http://schemas.microsoft.com/office/drawing/2008/diagram" xmlns:a="http://schemas.openxmlformats.org/drawingml/2006/main" xmlns:r="http://schemas.openxmlformats.org/officeDocument/2006/relationships" xmlns:c="http://schemas.openxmlformats.org/drawingml/2006/chart" xmlns:dgm="http://schemas.openxmlformats.org/drawingml/2006/diagram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698500" y="741363"/>
            <a:ext cx="5340350" cy="36972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6125"/>
            <a:ext cx="5373687" cy="37211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0"/>
              </a:spcAft>
            </a:pPr>
            <a:endParaRPr lang="ko-KR" altLang="en-US" smtClean="0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7"/>
          <p:cNvSpPr txBox="1">
            <a:spLocks noChangeArrowheads="1"/>
          </p:cNvSpPr>
          <p:nvPr/>
        </p:nvSpPr>
        <p:spPr bwMode="auto">
          <a:xfrm>
            <a:off x="2054393" y="2265519"/>
            <a:ext cx="5763041" cy="51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ITO </a:t>
            </a:r>
            <a:r>
              <a:rPr altLang="en-US" b="0" kumimoji="1" lang="ko-KR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운영 주간보고서 </a:t>
            </a:r>
            <a:r>
              <a:rPr altLang="ko-KR" b="0" kumimoji="1" lang="en-US" sz="2740">
                <a:solidFill>
                  <a:srgbClr val="000000"/>
                </a:solidFill>
                <a:latin charset="-127" panose="02030600000101010101" pitchFamily="18" typeface="HY견고딕"/>
                <a:ea charset="-127" panose="02030600000101010101" pitchFamily="18" typeface="HY견고딕"/>
              </a:rPr>
              <a:t>(AMS)</a:t>
            </a:r>
            <a:endParaRPr altLang="en-US" b="0" kumimoji="1" lang="ko-KR" sz="2740">
              <a:solidFill>
                <a:srgbClr val="000000"/>
              </a:solidFill>
              <a:latin charset="-127" panose="02030600000101010101" pitchFamily="18" typeface="HY견고딕"/>
              <a:ea charset="-127" panose="02030600000101010101" pitchFamily="18" typeface="HY견고딕"/>
            </a:endParaRPr>
          </a:p>
        </p:txBody>
      </p:sp>
      <p:pic>
        <p:nvPicPr>
          <p:cNvPr id="10243" name="Picture 2"/>
          <p:cNvPicPr>
            <a:picLocks noChangeArrowheads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9" y="521072"/>
            <a:ext cx="1542506" cy="51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descr="BD15156_" id="10244" name="Picture 4"/>
          <p:cNvPicPr>
            <a:picLocks noChangeArrowheads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0" y="2832502"/>
            <a:ext cx="7322635" cy="8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3"/>
          <p:cNvSpPr txBox="1">
            <a:spLocks noChangeArrowheads="1"/>
          </p:cNvSpPr>
          <p:nvPr/>
        </p:nvSpPr>
        <p:spPr bwMode="auto">
          <a:xfrm>
            <a:off x="3034575" y="4685685"/>
            <a:ext cx="3808889" cy="37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46759" lIns="93521" rIns="93521" tIns="18410"/>
          <a:lstStyle>
            <a:lvl1pPr defTabSz="860425" indent="-342900" marL="3429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860425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860425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860425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860425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860425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860425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860425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860425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algn="ctr" eaLnBrk="1" hangingPunct="1" latinLnBrk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b="true" lang="en-US" sz="1960">
                <a:latin typeface="맑은 고딕"/>
              </a:rPr>
              <a:t>[2023.02.14 ~ 2023.02.20]</a:t>
            </a:r>
            <a:endParaRPr altLang="ko-KR" dirty="0" kumimoji="0" lang="en-US" sz="1957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10246" name="TextBox 10"/>
          <p:cNvSpPr txBox="1">
            <a:spLocks noChangeArrowheads="1"/>
          </p:cNvSpPr>
          <p:nvPr/>
        </p:nvSpPr>
        <p:spPr bwMode="auto">
          <a:xfrm>
            <a:off x="4171651" y="3559484"/>
            <a:ext cx="1544012" cy="45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960">
                <a:solidFill>
                  <a:srgbClr val="000000"/>
                </a:solidFill>
                <a:latin typeface="맑은 고딕"/>
              </a:rPr>
              <a:t>2월 3주차</a:t>
            </a:r>
            <a:endParaRPr altLang="en-US" kumimoji="1" lang="ko-KR" sz="2349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210079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62496019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89021512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201579639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52977148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88492536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32283097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30989226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459922310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87419326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2707222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6955009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3515000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14151668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428277251" name="Text">
    </p:cNvPr>
          <p:cNvSpPr>
            <a:spLocks noGrp="1"/>
          </p:cNvSpPr>
          <p:nvPr/>
        </p:nvSpPr>
        <p:spPr>
          <a:xfrm rot="0">
            <a:off x="98298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099156120" name="Text">
    </p:cNvPr>
          <p:cNvSpPr>
            <a:spLocks noGrp="1"/>
          </p:cNvSpPr>
          <p:nvPr/>
        </p:nvSpPr>
        <p:spPr>
          <a:xfrm rot="0">
            <a:off x="93345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916099713" name="Text">
    </p:cNvPr>
          <p:cNvSpPr>
            <a:spLocks noGrp="1"/>
          </p:cNvSpPr>
          <p:nvPr/>
        </p:nvSpPr>
        <p:spPr>
          <a:xfrm rot="0">
            <a:off x="6210300" y="1765300"/>
            <a:ext cx="3111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1183036615" name="Text">
    </p:cNvPr>
          <p:cNvSpPr>
            <a:spLocks noGrp="1"/>
          </p:cNvSpPr>
          <p:nvPr/>
        </p:nvSpPr>
        <p:spPr>
          <a:xfrm rot="0">
            <a:off x="55118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498666948" name="Text">
    </p:cNvPr>
          <p:cNvSpPr>
            <a:spLocks noGrp="1"/>
          </p:cNvSpPr>
          <p:nvPr/>
        </p:nvSpPr>
        <p:spPr>
          <a:xfrm rot="0">
            <a:off x="254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110561761" name="Text">
    </p:cNvPr>
          <p:cNvSpPr>
            <a:spLocks noGrp="1"/>
          </p:cNvSpPr>
          <p:nvPr/>
        </p:nvSpPr>
        <p:spPr>
          <a:xfrm rot="0">
            <a:off x="711200" y="1765300"/>
            <a:ext cx="32512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기술검수증 전송시 ‘Vendor Print 등록’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[MM]6010Group(Pipe) 전체 자재 반올림값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적용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예약 확정 및 PR 생성시 수량에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단가계약요청 (문서유형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Z7)시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단가계약요청 PR 생성시 플랜트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[MM]MRO 자재 운영 실적 집계 시 자료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수집 기간 설정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"Legacy 데이터 제외" 체크 박스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추가 </a:t>
            </a:r>
          </a:p>
        </p:txBody>
      </p:sp>
      <p:sp>
        <p:nvSpPr>
          <p:cNvPr id="448290418" name="Text">
    </p:cNvPr>
          <p:cNvSpPr>
            <a:spLocks noGrp="1"/>
          </p:cNvSpPr>
          <p:nvPr/>
        </p:nvSpPr>
        <p:spPr>
          <a:xfrm rot="0">
            <a:off x="44958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br/>
          </a:p>
        </p:txBody>
      </p:sp>
      <p:sp>
        <p:nvSpPr>
          <p:cNvPr id="1103557742" name="Text">
    </p:cNvPr>
          <p:cNvSpPr>
            <a:spLocks noGrp="1"/>
          </p:cNvSpPr>
          <p:nvPr/>
        </p:nvSpPr>
        <p:spPr>
          <a:xfrm rot="0">
            <a:off x="49911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</a:p>
        </p:txBody>
      </p:sp>
      <p:sp>
        <p:nvSpPr>
          <p:cNvPr id="348391103" name="Text">
    </p:cNvPr>
          <p:cNvSpPr>
            <a:spLocks noGrp="1"/>
          </p:cNvSpPr>
          <p:nvPr/>
        </p:nvSpPr>
        <p:spPr>
          <a:xfrm rot="0">
            <a:off x="3975100" y="17653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</a:p>
        </p:txBody>
      </p:sp>
      <p:sp>
        <p:nvSpPr>
          <p:cNvPr id="1487298845" name="Text">
    </p:cNvPr>
          <p:cNvSpPr>
            <a:spLocks noGrp="1"/>
          </p:cNvSpPr>
          <p:nvPr/>
        </p:nvSpPr>
        <p:spPr>
          <a:xfrm rot="0">
            <a:off x="635000" y="17653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534773" name="Text">
    </p:cNvPr>
          <p:cNvSpPr>
            <a:spLocks noGrp="1"/>
          </p:cNvSpPr>
          <p:nvPr/>
        </p:nvSpPr>
        <p:spPr>
          <a:xfrm rot="0">
            <a:off x="6121400" y="17653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82209625" name="Text">
    </p:cNvPr>
          <p:cNvSpPr>
            <a:spLocks noGrp="1"/>
          </p:cNvSpPr>
          <p:nvPr/>
        </p:nvSpPr>
        <p:spPr>
          <a:xfrm rot="0">
            <a:off x="9829800" y="4432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113788380" name="Text">
    </p:cNvPr>
          <p:cNvSpPr>
            <a:spLocks noGrp="1"/>
          </p:cNvSpPr>
          <p:nvPr/>
        </p:nvSpPr>
        <p:spPr>
          <a:xfrm rot="0">
            <a:off x="9334500" y="4432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698753028" name="Text">
    </p:cNvPr>
          <p:cNvSpPr>
            <a:spLocks noGrp="1"/>
          </p:cNvSpPr>
          <p:nvPr/>
        </p:nvSpPr>
        <p:spPr>
          <a:xfrm rot="0">
            <a:off x="6210300" y="4432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 ERP 사용자 권한신청서 상시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PRM 운영인 상태와 EBIZ 동기화</a:t>
            </a:r>
          </a:p>
        </p:txBody>
      </p:sp>
      <p:sp>
        <p:nvSpPr>
          <p:cNvPr id="113322690" name="Text">
    </p:cNvPr>
          <p:cNvSpPr>
            <a:spLocks noGrp="1"/>
          </p:cNvSpPr>
          <p:nvPr/>
        </p:nvSpPr>
        <p:spPr>
          <a:xfrm rot="0">
            <a:off x="5511800" y="4432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087580309" name="Text">
    </p:cNvPr>
          <p:cNvSpPr>
            <a:spLocks noGrp="1"/>
          </p:cNvSpPr>
          <p:nvPr/>
        </p:nvSpPr>
        <p:spPr>
          <a:xfrm rot="0">
            <a:off x="25400" y="4432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계정관리/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ERP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445956796" name="Text">
    </p:cNvPr>
          <p:cNvSpPr>
            <a:spLocks noGrp="1"/>
          </p:cNvSpPr>
          <p:nvPr/>
        </p:nvSpPr>
        <p:spPr>
          <a:xfrm rot="0">
            <a:off x="711200" y="4432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[e-Biz]캘린더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권한신청서(권한부여) 6건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[e-Biz]ERP 사용자 권한신청서(개인계정) 5건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[e-Biz]PUSH 오류 원인 파악 및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[e-Biz]PRM 운영인 상태와 EBIZ 동기화</a:t>
            </a:r>
          </a:p>
        </p:txBody>
      </p:sp>
      <p:sp>
        <p:nvSpPr>
          <p:cNvPr id="36337642" name="Text">
    </p:cNvPr>
          <p:cNvSpPr>
            <a:spLocks noGrp="1"/>
          </p:cNvSpPr>
          <p:nvPr/>
        </p:nvSpPr>
        <p:spPr>
          <a:xfrm rot="0">
            <a:off x="4495800" y="4432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229821015" name="Text">
    </p:cNvPr>
          <p:cNvSpPr>
            <a:spLocks noGrp="1"/>
          </p:cNvSpPr>
          <p:nvPr/>
        </p:nvSpPr>
        <p:spPr>
          <a:xfrm rot="0">
            <a:off x="4991100" y="4432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</a:p>
        </p:txBody>
      </p:sp>
      <p:sp>
        <p:nvSpPr>
          <p:cNvPr id="1417465076" name="Text">
    </p:cNvPr>
          <p:cNvSpPr>
            <a:spLocks noGrp="1"/>
          </p:cNvSpPr>
          <p:nvPr/>
        </p:nvSpPr>
        <p:spPr>
          <a:xfrm rot="0">
            <a:off x="3975100" y="4432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757509093" name="Text">
    </p:cNvPr>
          <p:cNvSpPr>
            <a:spLocks noGrp="1"/>
          </p:cNvSpPr>
          <p:nvPr/>
        </p:nvSpPr>
        <p:spPr>
          <a:xfrm rot="0">
            <a:off x="635000" y="4432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65073456" name="Text">
    </p:cNvPr>
          <p:cNvSpPr>
            <a:spLocks noGrp="1"/>
          </p:cNvSpPr>
          <p:nvPr/>
        </p:nvSpPr>
        <p:spPr>
          <a:xfrm rot="0">
            <a:off x="6121400" y="4432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9951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5971890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32274024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64841540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93271984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35808081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98388786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27995336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73665913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967463228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51912326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479883260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846663658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69315567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895790397" name="Text">
    </p:cNvPr>
          <p:cNvSpPr>
            <a:spLocks noGrp="1"/>
          </p:cNvSpPr>
          <p:nvPr/>
        </p:nvSpPr>
        <p:spPr>
          <a:xfrm rot="0">
            <a:off x="98298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24398343" name="Text">
    </p:cNvPr>
          <p:cNvSpPr>
            <a:spLocks noGrp="1"/>
          </p:cNvSpPr>
          <p:nvPr/>
        </p:nvSpPr>
        <p:spPr>
          <a:xfrm rot="0">
            <a:off x="93345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632243018" name="Text">
    </p:cNvPr>
          <p:cNvSpPr>
            <a:spLocks noGrp="1"/>
          </p:cNvSpPr>
          <p:nvPr/>
        </p:nvSpPr>
        <p:spPr>
          <a:xfrm rot="0">
            <a:off x="6210300" y="1765300"/>
            <a:ext cx="31115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 ITSM-90802 수정 반영 업데이트 에러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해결 요청</a:t>
            </a:r>
          </a:p>
        </p:txBody>
      </p:sp>
      <p:sp>
        <p:nvSpPr>
          <p:cNvPr id="1471382855" name="Text">
    </p:cNvPr>
          <p:cNvSpPr>
            <a:spLocks noGrp="1"/>
          </p:cNvSpPr>
          <p:nvPr/>
        </p:nvSpPr>
        <p:spPr>
          <a:xfrm rot="0">
            <a:off x="55118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1560167955" name="Text">
    </p:cNvPr>
          <p:cNvSpPr>
            <a:spLocks noGrp="1"/>
          </p:cNvSpPr>
          <p:nvPr/>
        </p:nvSpPr>
        <p:spPr>
          <a:xfrm rot="0">
            <a:off x="254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CCS/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LOPAS/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FLBIZ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권지수</a:t>
            </a:r>
          </a:p>
        </p:txBody>
      </p:sp>
      <p:sp>
        <p:nvSpPr>
          <p:cNvPr id="2147027961" name="Text">
    </p:cNvPr>
          <p:cNvSpPr>
            <a:spLocks noGrp="1"/>
          </p:cNvSpPr>
          <p:nvPr/>
        </p:nvSpPr>
        <p:spPr>
          <a:xfrm rot="0">
            <a:off x="711200" y="1765300"/>
            <a:ext cx="32512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[LOPAS]ITSM-90056 PDF파일 업로드 오류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[LOPAS]ITSM-90391 출하처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공사일정관리 에러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[LOPAS]배치 재실행 했을 시 500error 발생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[FLBIZ]ITSM-90474 윤활유 수출용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Proforma Invoice 상 계좌정보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[LOPAS]송유관, 해상 이관오더 관리 점검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[LOPAS]ITSM-90802 수정 반영 업데이트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에러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[CCS]정산 내역 승인요청 후 전자결재에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전자증빙 첨부파일 오류</a:t>
            </a:r>
          </a:p>
        </p:txBody>
      </p:sp>
      <p:sp>
        <p:nvSpPr>
          <p:cNvPr id="1323854097" name="Text">
    </p:cNvPr>
          <p:cNvSpPr>
            <a:spLocks noGrp="1"/>
          </p:cNvSpPr>
          <p:nvPr/>
        </p:nvSpPr>
        <p:spPr>
          <a:xfrm rot="0">
            <a:off x="44958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87708726" name="Text">
    </p:cNvPr>
          <p:cNvSpPr>
            <a:spLocks noGrp="1"/>
          </p:cNvSpPr>
          <p:nvPr/>
        </p:nvSpPr>
        <p:spPr>
          <a:xfrm rot="0">
            <a:off x="49911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735728732" name="Text">
    </p:cNvPr>
          <p:cNvSpPr>
            <a:spLocks noGrp="1"/>
          </p:cNvSpPr>
          <p:nvPr/>
        </p:nvSpPr>
        <p:spPr>
          <a:xfrm rot="0">
            <a:off x="3975100" y="1765300"/>
            <a:ext cx="5207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474686493" name="Text">
    </p:cNvPr>
          <p:cNvSpPr>
            <a:spLocks noGrp="1"/>
          </p:cNvSpPr>
          <p:nvPr/>
        </p:nvSpPr>
        <p:spPr>
          <a:xfrm rot="0">
            <a:off x="635000" y="1765300"/>
            <a:ext cx="3340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91927652" name="Text">
    </p:cNvPr>
          <p:cNvSpPr>
            <a:spLocks noGrp="1"/>
          </p:cNvSpPr>
          <p:nvPr/>
        </p:nvSpPr>
        <p:spPr>
          <a:xfrm rot="0">
            <a:off x="6121400" y="1765300"/>
            <a:ext cx="3213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549210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8224423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47176579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9231716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0985310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99407420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114840124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2522917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766355785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70270529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02434362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09345902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8309756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25912101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88600737" name="Text">
    </p:cNvPr>
          <p:cNvSpPr>
            <a:spLocks noGrp="1"/>
          </p:cNvSpPr>
          <p:nvPr/>
        </p:nvSpPr>
        <p:spPr>
          <a:xfrm rot="0">
            <a:off x="9829800" y="1765300"/>
            <a:ext cx="4699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318910127" name="Text">
    </p:cNvPr>
          <p:cNvSpPr>
            <a:spLocks noGrp="1"/>
          </p:cNvSpPr>
          <p:nvPr/>
        </p:nvSpPr>
        <p:spPr>
          <a:xfrm rot="0">
            <a:off x="9334500" y="1765300"/>
            <a:ext cx="495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56131085" name="Text">
    </p:cNvPr>
          <p:cNvSpPr>
            <a:spLocks noGrp="1"/>
          </p:cNvSpPr>
          <p:nvPr/>
        </p:nvSpPr>
        <p:spPr>
          <a:xfrm rot="0">
            <a:off x="6210300" y="1765300"/>
            <a:ext cx="31115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패스워드 설정 규칙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첨부파일 컨트롤러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</a:p>
        </p:txBody>
      </p:sp>
      <p:sp>
        <p:nvSpPr>
          <p:cNvPr id="813937560" name="Text">
    </p:cNvPr>
          <p:cNvSpPr>
            <a:spLocks noGrp="1"/>
          </p:cNvSpPr>
          <p:nvPr/>
        </p:nvSpPr>
        <p:spPr>
          <a:xfrm rot="0">
            <a:off x="5511800" y="1765300"/>
            <a:ext cx="6096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693716001" name="Text">
    </p:cNvPr>
          <p:cNvSpPr>
            <a:spLocks noGrp="1"/>
          </p:cNvSpPr>
          <p:nvPr/>
        </p:nvSpPr>
        <p:spPr>
          <a:xfrm rot="0">
            <a:off x="25400" y="1765300"/>
            <a:ext cx="6096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OSPM/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김구</a:t>
            </a:r>
          </a:p>
        </p:txBody>
      </p:sp>
      <p:sp>
        <p:nvSpPr>
          <p:cNvPr id="1300552592" name="Text">
    </p:cNvPr>
          <p:cNvSpPr>
            <a:spLocks noGrp="1"/>
          </p:cNvSpPr>
          <p:nvPr/>
        </p:nvSpPr>
        <p:spPr>
          <a:xfrm rot="0">
            <a:off x="711200" y="1765300"/>
            <a:ext cx="3251200" cy="3492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[OSPM]단가표 업로드 로직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[OSPM]정산 처리를 위한 Rev1 추가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(W/O No.: 3827749-10, 3827799-10)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[OSPM]PCS 계정 신청 및 결과 시스템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(전자결재)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[E-Approval][계약체결기안] 문서번호 DB3-23-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0002 '23년 고용노동부 도급승인을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위한 안전보건평가 용역 시행품의에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대해 첨부 1. 계약서 교체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[E-Approval]LMS 결재선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[E-Approval]전자결재 코스트센터명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[E-Approval]소액구매요구/승인서 - 코스트 센터 삭제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[E-Approval]계약체결기안 및 계약서 보관/관리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 삭제 요청건</a:t>
            </a:r>
          </a:p>
        </p:txBody>
      </p:sp>
      <p:sp>
        <p:nvSpPr>
          <p:cNvPr id="910775066" name="Text">
    </p:cNvPr>
          <p:cNvSpPr>
            <a:spLocks noGrp="1"/>
          </p:cNvSpPr>
          <p:nvPr/>
        </p:nvSpPr>
        <p:spPr>
          <a:xfrm rot="0">
            <a:off x="4495800" y="1765300"/>
            <a:ext cx="4953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469449016" name="Text">
    </p:cNvPr>
          <p:cNvSpPr>
            <a:spLocks noGrp="1"/>
          </p:cNvSpPr>
          <p:nvPr/>
        </p:nvSpPr>
        <p:spPr>
          <a:xfrm rot="0">
            <a:off x="4991100" y="1765300"/>
            <a:ext cx="4699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</a:p>
        </p:txBody>
      </p:sp>
      <p:sp>
        <p:nvSpPr>
          <p:cNvPr id="1606068576" name="Text">
    </p:cNvPr>
          <p:cNvSpPr>
            <a:spLocks noGrp="1"/>
          </p:cNvSpPr>
          <p:nvPr/>
        </p:nvSpPr>
        <p:spPr>
          <a:xfrm rot="0">
            <a:off x="3975100" y="1765300"/>
            <a:ext cx="5207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881434972" name="Text">
    </p:cNvPr>
          <p:cNvSpPr>
            <a:spLocks noGrp="1"/>
          </p:cNvSpPr>
          <p:nvPr/>
        </p:nvSpPr>
        <p:spPr>
          <a:xfrm rot="0">
            <a:off x="635000" y="1765300"/>
            <a:ext cx="33401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10381652" name="Text">
    </p:cNvPr>
          <p:cNvSpPr>
            <a:spLocks noGrp="1"/>
          </p:cNvSpPr>
          <p:nvPr/>
        </p:nvSpPr>
        <p:spPr>
          <a:xfrm rot="0">
            <a:off x="6121400" y="1765300"/>
            <a:ext cx="3213100" cy="349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291409" name="Text">
    </p:cNvPr>
          <p:cNvSpPr>
            <a:spLocks noGrp="1"/>
          </p:cNvSpPr>
          <p:nvPr/>
        </p:nvSpPr>
        <p:spPr>
          <a:xfrm rot="0">
            <a:off x="9829800" y="53467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</a:p>
        </p:txBody>
      </p:sp>
      <p:sp>
        <p:nvSpPr>
          <p:cNvPr id="3108370" name="Text">
    </p:cNvPr>
          <p:cNvSpPr>
            <a:spLocks noGrp="1"/>
          </p:cNvSpPr>
          <p:nvPr/>
        </p:nvSpPr>
        <p:spPr>
          <a:xfrm rot="0">
            <a:off x="9334500" y="53467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</a:p>
        </p:txBody>
      </p:sp>
      <p:sp>
        <p:nvSpPr>
          <p:cNvPr id="2044050442" name="Text">
    </p:cNvPr>
          <p:cNvSpPr>
            <a:spLocks noGrp="1"/>
          </p:cNvSpPr>
          <p:nvPr/>
        </p:nvSpPr>
        <p:spPr>
          <a:xfrm rot="0">
            <a:off x="6210300" y="53467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개발 지원 및 인수인계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 (Web) 공정블럭 유량기록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 출하 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(기능개선)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 (Web) 제품출하(혼합출하) 페이지 개발</a:t>
            </a:r>
          </a:p>
        </p:txBody>
      </p:sp>
      <p:sp>
        <p:nvSpPr>
          <p:cNvPr id="372537393" name="Text">
    </p:cNvPr>
          <p:cNvSpPr>
            <a:spLocks noGrp="1"/>
          </p:cNvSpPr>
          <p:nvPr/>
        </p:nvSpPr>
        <p:spPr>
          <a:xfrm rot="0">
            <a:off x="5511800" y="53467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031224793" name="Text">
    </p:cNvPr>
          <p:cNvSpPr>
            <a:spLocks noGrp="1"/>
          </p:cNvSpPr>
          <p:nvPr/>
        </p:nvSpPr>
        <p:spPr>
          <a:xfrm rot="0">
            <a:off x="25400" y="53467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OAS/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ePSMS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김상훈</a:t>
            </a:r>
          </a:p>
        </p:txBody>
      </p:sp>
      <p:sp>
        <p:nvSpPr>
          <p:cNvPr id="1188273051" name="Text">
    </p:cNvPr>
          <p:cNvSpPr>
            <a:spLocks noGrp="1"/>
          </p:cNvSpPr>
          <p:nvPr/>
        </p:nvSpPr>
        <p:spPr>
          <a:xfrm rot="0">
            <a:off x="711200" y="53467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[OAS]CS 시스템 로직 분석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[OAS]속보용재고(ERP)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[OAS]주간수급상황기록부(ERP)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[OAS]SSO 연동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[RTS Dashboard] RTS Status. Excel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다운로드 (오류 수정)</a:t>
            </a:r>
          </a:p>
        </p:txBody>
      </p:sp>
      <p:sp>
        <p:nvSpPr>
          <p:cNvPr id="313678503" name="Text">
    </p:cNvPr>
          <p:cNvSpPr>
            <a:spLocks noGrp="1"/>
          </p:cNvSpPr>
          <p:nvPr/>
        </p:nvSpPr>
        <p:spPr>
          <a:xfrm rot="0">
            <a:off x="4495800" y="53467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661802288" name="Text">
    </p:cNvPr>
          <p:cNvSpPr>
            <a:spLocks noGrp="1"/>
          </p:cNvSpPr>
          <p:nvPr/>
        </p:nvSpPr>
        <p:spPr>
          <a:xfrm rot="0">
            <a:off x="4991100" y="53467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594490866" name="Text">
    </p:cNvPr>
          <p:cNvSpPr>
            <a:spLocks noGrp="1"/>
          </p:cNvSpPr>
          <p:nvPr/>
        </p:nvSpPr>
        <p:spPr>
          <a:xfrm rot="0">
            <a:off x="3975100" y="53467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08/15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2033876295" name="Text">
    </p:cNvPr>
          <p:cNvSpPr>
            <a:spLocks noGrp="1"/>
          </p:cNvSpPr>
          <p:nvPr/>
        </p:nvSpPr>
        <p:spPr>
          <a:xfrm rot="0">
            <a:off x="635000" y="53467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36168613" name="Text">
    </p:cNvPr>
          <p:cNvSpPr>
            <a:spLocks noGrp="1"/>
          </p:cNvSpPr>
          <p:nvPr/>
        </p:nvSpPr>
        <p:spPr>
          <a:xfrm rot="0">
            <a:off x="6121400" y="53467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649715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8441847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16288629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86562333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213390502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664059738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25849376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47512857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03648871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42702689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5300305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7451865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94984705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76772638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54952079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668500647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2023286302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 거래처 마스터 수정 요청</a:t>
            </a:r>
          </a:p>
        </p:txBody>
      </p:sp>
      <p:sp>
        <p:nvSpPr>
          <p:cNvPr id="242472736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956722329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PRM/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S-ERP/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BI-EDW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남대현</a:t>
            </a:r>
          </a:p>
        </p:txBody>
      </p:sp>
      <p:sp>
        <p:nvSpPr>
          <p:cNvPr id="1089014122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[PRM]퇴직임직원운영 직영주유소 벤치마킹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주유소 소비자 가격조사 등 자동화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[PRM]PR 작성시 SAP 에서 발주처 코드 필수값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입력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[PRM]거래처 마스터 수정 요청</a:t>
            </a:r>
          </a:p>
        </p:txBody>
      </p:sp>
      <p:sp>
        <p:nvSpPr>
          <p:cNvPr id="2139008895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</a:p>
        </p:txBody>
      </p:sp>
      <p:sp>
        <p:nvSpPr>
          <p:cNvPr id="1864674663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98%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1699505854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835438372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34991520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62058943" name="Text">
    </p:cNvPr>
          <p:cNvSpPr>
            <a:spLocks noGrp="1"/>
          </p:cNvSpPr>
          <p:nvPr/>
        </p:nvSpPr>
        <p:spPr>
          <a:xfrm rot="0">
            <a:off x="9829800" y="3378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</a:p>
        </p:txBody>
      </p:sp>
      <p:sp>
        <p:nvSpPr>
          <p:cNvPr id="722723386" name="Text">
    </p:cNvPr>
          <p:cNvSpPr>
            <a:spLocks noGrp="1"/>
          </p:cNvSpPr>
          <p:nvPr/>
        </p:nvSpPr>
        <p:spPr>
          <a:xfrm rot="0">
            <a:off x="9334500" y="3378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06/13</a:t>
            </a:r>
          </a:p>
        </p:txBody>
      </p:sp>
      <p:sp>
        <p:nvSpPr>
          <p:cNvPr id="1915070925" name="Text">
    </p:cNvPr>
          <p:cNvSpPr>
            <a:spLocks noGrp="1"/>
          </p:cNvSpPr>
          <p:nvPr/>
        </p:nvSpPr>
        <p:spPr>
          <a:xfrm rot="0">
            <a:off x="6210300" y="33782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고도화 프로젝트 관련 업무</a:t>
            </a:r>
          </a:p>
        </p:txBody>
      </p:sp>
      <p:sp>
        <p:nvSpPr>
          <p:cNvPr id="1527834103" name="Text">
    </p:cNvPr>
          <p:cNvSpPr>
            <a:spLocks noGrp="1"/>
          </p:cNvSpPr>
          <p:nvPr/>
        </p:nvSpPr>
        <p:spPr>
          <a:xfrm rot="0">
            <a:off x="5511800" y="3378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376747978" name="Text">
    </p:cNvPr>
          <p:cNvSpPr>
            <a:spLocks noGrp="1"/>
          </p:cNvSpPr>
          <p:nvPr/>
        </p:nvSpPr>
        <p:spPr>
          <a:xfrm rot="0">
            <a:off x="25400" y="3378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노승표</a:t>
            </a:r>
          </a:p>
        </p:txBody>
      </p:sp>
      <p:sp>
        <p:nvSpPr>
          <p:cNvPr id="574784780" name="Text">
    </p:cNvPr>
          <p:cNvSpPr>
            <a:spLocks noGrp="1"/>
          </p:cNvSpPr>
          <p:nvPr/>
        </p:nvSpPr>
        <p:spPr>
          <a:xfrm rot="0">
            <a:off x="711200" y="33782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[e-Pro]데이터 변경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[e-Pro]해외 벤더 로그인 문제 해결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[e-Pro]견적서 관련 OZ report 문제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[e-Pro]자체구매 로그인 오류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(with 엠로 프로젝트팀)</a:t>
            </a:r>
          </a:p>
        </p:txBody>
      </p:sp>
      <p:sp>
        <p:nvSpPr>
          <p:cNvPr id="2104896328" name="Text">
    </p:cNvPr>
          <p:cNvSpPr>
            <a:spLocks noGrp="1"/>
          </p:cNvSpPr>
          <p:nvPr/>
        </p:nvSpPr>
        <p:spPr>
          <a:xfrm rot="0">
            <a:off x="4495800" y="3378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03/08</a:t>
            </a:r>
            <a:br/>
          </a:p>
        </p:txBody>
      </p:sp>
      <p:sp>
        <p:nvSpPr>
          <p:cNvPr id="555042380" name="Text">
    </p:cNvPr>
          <p:cNvSpPr>
            <a:spLocks noGrp="1"/>
          </p:cNvSpPr>
          <p:nvPr/>
        </p:nvSpPr>
        <p:spPr>
          <a:xfrm rot="0">
            <a:off x="4991100" y="3378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</a:p>
        </p:txBody>
      </p:sp>
      <p:sp>
        <p:nvSpPr>
          <p:cNvPr id="309096259" name="Text">
    </p:cNvPr>
          <p:cNvSpPr>
            <a:spLocks noGrp="1"/>
          </p:cNvSpPr>
          <p:nvPr/>
        </p:nvSpPr>
        <p:spPr>
          <a:xfrm rot="0">
            <a:off x="3975100" y="33782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607187687" name="Text">
    </p:cNvPr>
          <p:cNvSpPr>
            <a:spLocks noGrp="1"/>
          </p:cNvSpPr>
          <p:nvPr/>
        </p:nvSpPr>
        <p:spPr>
          <a:xfrm rot="0">
            <a:off x="635000" y="33782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8503234" name="Text">
    </p:cNvPr>
          <p:cNvSpPr>
            <a:spLocks noGrp="1"/>
          </p:cNvSpPr>
          <p:nvPr/>
        </p:nvSpPr>
        <p:spPr>
          <a:xfrm rot="0">
            <a:off x="6121400" y="33782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15186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12201321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4164119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546179271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513873741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384793339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22833462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8476995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17154805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9605624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50892662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7514117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86533149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36557532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75006890" name="Text">
    </p:cNvPr>
          <p:cNvSpPr>
            <a:spLocks noGrp="1"/>
          </p:cNvSpPr>
          <p:nvPr/>
        </p:nvSpPr>
        <p:spPr>
          <a:xfrm rot="0">
            <a:off x="9829800" y="1765300"/>
            <a:ext cx="46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939994459" name="Text">
    </p:cNvPr>
          <p:cNvSpPr>
            <a:spLocks noGrp="1"/>
          </p:cNvSpPr>
          <p:nvPr/>
        </p:nvSpPr>
        <p:spPr>
          <a:xfrm rot="0">
            <a:off x="9334500" y="1765300"/>
            <a:ext cx="495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162331853" name="Text">
    </p:cNvPr>
          <p:cNvSpPr>
            <a:spLocks noGrp="1"/>
          </p:cNvSpPr>
          <p:nvPr/>
        </p:nvSpPr>
        <p:spPr>
          <a:xfrm rot="0">
            <a:off x="6210300" y="1765300"/>
            <a:ext cx="31115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 JIRA 변경 관리 요청 업무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 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IOS 링크 사용 다운로드 확인</a:t>
            </a:r>
          </a:p>
        </p:txBody>
      </p:sp>
      <p:sp>
        <p:nvSpPr>
          <p:cNvPr id="1013932310" name="Text">
    </p:cNvPr>
          <p:cNvSpPr>
            <a:spLocks noGrp="1"/>
          </p:cNvSpPr>
          <p:nvPr/>
        </p:nvSpPr>
        <p:spPr>
          <a:xfrm rot="0">
            <a:off x="55118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1256761233" name="Text">
    </p:cNvPr>
          <p:cNvSpPr>
            <a:spLocks noGrp="1"/>
          </p:cNvSpPr>
          <p:nvPr/>
        </p:nvSpPr>
        <p:spPr>
          <a:xfrm rot="0">
            <a:off x="254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ATSS/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ASM/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Mobile/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Admin관리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박민우</a:t>
            </a:r>
          </a:p>
        </p:txBody>
      </p:sp>
      <p:sp>
        <p:nvSpPr>
          <p:cNvPr id="906992312" name="Text">
    </p:cNvPr>
          <p:cNvSpPr>
            <a:spLocks noGrp="1"/>
          </p:cNvSpPr>
          <p:nvPr/>
        </p:nvSpPr>
        <p:spPr>
          <a:xfrm rot="0">
            <a:off x="711200" y="1765300"/>
            <a:ext cx="32512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[ASM]ITSM-90558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상태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[ASM]ITSM-74247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[ASM]ITSM-49506 SR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변경결과 작성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[ASM]ITSM-83249 견적서 작업자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[ASM]ITSM-90072 자동배포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[ASM]ITSM-90227 재배포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[ASM]취약점 점검 작동 검사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[ASM]GCMS 자동 배포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[ATSS]미배차문자전송 장애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[ATSS]강원지사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[ATSS]울산지사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[ATSS]포항지사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[ATSS]원주지사 설치 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[ATSS]차량별실행현황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[Mobile]유가 정보 Crack Spread 변환 상수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[Mobile]IOS 링크 사용 다운로드 확인</a:t>
            </a:r>
          </a:p>
        </p:txBody>
      </p:sp>
      <p:sp>
        <p:nvSpPr>
          <p:cNvPr id="1300583194" name="Text">
    </p:cNvPr>
          <p:cNvSpPr>
            <a:spLocks noGrp="1"/>
          </p:cNvSpPr>
          <p:nvPr/>
        </p:nvSpPr>
        <p:spPr>
          <a:xfrm rot="0">
            <a:off x="4495800" y="1765300"/>
            <a:ext cx="495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</a:p>
        </p:txBody>
      </p:sp>
      <p:sp>
        <p:nvSpPr>
          <p:cNvPr id="170257517" name="Text">
    </p:cNvPr>
          <p:cNvSpPr>
            <a:spLocks noGrp="1"/>
          </p:cNvSpPr>
          <p:nvPr/>
        </p:nvSpPr>
        <p:spPr>
          <a:xfrm rot="0">
            <a:off x="4991100" y="1765300"/>
            <a:ext cx="46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230209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15%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</a:p>
        </p:txBody>
      </p:sp>
      <p:sp>
        <p:nvSpPr>
          <p:cNvPr id="100533911" name="Text">
    </p:cNvPr>
          <p:cNvSpPr>
            <a:spLocks noGrp="1"/>
          </p:cNvSpPr>
          <p:nvPr/>
        </p:nvSpPr>
        <p:spPr>
          <a:xfrm rot="0">
            <a:off x="3975100" y="1765300"/>
            <a:ext cx="5207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1341036234" name="Text">
    </p:cNvPr>
          <p:cNvSpPr>
            <a:spLocks noGrp="1"/>
          </p:cNvSpPr>
          <p:nvPr/>
        </p:nvSpPr>
        <p:spPr>
          <a:xfrm rot="0">
            <a:off x="635000" y="1765300"/>
            <a:ext cx="33401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80788398" name="Text">
    </p:cNvPr>
          <p:cNvSpPr>
            <a:spLocks noGrp="1"/>
          </p:cNvSpPr>
          <p:nvPr/>
        </p:nvSpPr>
        <p:spPr>
          <a:xfrm rot="0">
            <a:off x="6121400" y="1765300"/>
            <a:ext cx="32131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289031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70534765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26696737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6857928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02266544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10719895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67002632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552216751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8762919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30372470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90173850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4584816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83554277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54712846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6155035" name="Text">
    </p:cNvPr>
          <p:cNvSpPr>
            <a:spLocks noGrp="1"/>
          </p:cNvSpPr>
          <p:nvPr/>
        </p:nvSpPr>
        <p:spPr>
          <a:xfrm rot="0">
            <a:off x="98298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051767956" name="Text">
    </p:cNvPr>
          <p:cNvSpPr>
            <a:spLocks noGrp="1"/>
          </p:cNvSpPr>
          <p:nvPr/>
        </p:nvSpPr>
        <p:spPr>
          <a:xfrm rot="0">
            <a:off x="9334500" y="1765300"/>
            <a:ext cx="4953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275679261" name="Text">
    </p:cNvPr>
          <p:cNvSpPr>
            <a:spLocks noGrp="1"/>
          </p:cNvSpPr>
          <p:nvPr/>
        </p:nvSpPr>
        <p:spPr>
          <a:xfrm rot="0">
            <a:off x="6210300" y="1765300"/>
            <a:ext cx="31115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이상 관리 및 재수행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회계전표 증빙 대사 로직 일부 수정 요청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 11 #2 외화 지급 병합 테스트</a:t>
            </a:r>
          </a:p>
        </p:txBody>
      </p:sp>
      <p:sp>
        <p:nvSpPr>
          <p:cNvPr id="1257248545" name="Text">
    </p:cNvPr>
          <p:cNvSpPr>
            <a:spLocks noGrp="1"/>
          </p:cNvSpPr>
          <p:nvPr/>
        </p:nvSpPr>
        <p:spPr>
          <a:xfrm rot="0">
            <a:off x="55118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804084830" name="Text">
    </p:cNvPr>
          <p:cNvSpPr>
            <a:spLocks noGrp="1"/>
          </p:cNvSpPr>
          <p:nvPr/>
        </p:nvSpPr>
        <p:spPr>
          <a:xfrm rot="0">
            <a:off x="25400" y="1765300"/>
            <a:ext cx="6096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전자계약/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박선미</a:t>
            </a:r>
          </a:p>
        </p:txBody>
      </p:sp>
      <p:sp>
        <p:nvSpPr>
          <p:cNvPr id="348277027" name="Text">
    </p:cNvPr>
          <p:cNvSpPr>
            <a:spLocks noGrp="1"/>
          </p:cNvSpPr>
          <p:nvPr/>
        </p:nvSpPr>
        <p:spPr>
          <a:xfrm rot="0">
            <a:off x="711200" y="1765300"/>
            <a:ext cx="3251200" cy="5321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운영 모니터링 및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신규/추가등록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구분작업 확인 및 테스트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수신자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파일첨부 발송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보완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생성 및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 계정관리] 담당자 휴가로 인한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백업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링 및 재수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대사X 사유 확인 (정상)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전자결제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논의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계좌, Invoice 미등록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판별 사유 확인 (SAP)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재수행,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[RPA]A360 나프타 작업오류 확인 및 수정요청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#4 외화송금 작업 스케줄 원복 (작업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정상확인 완료)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Script -&gt; RPA코드로 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[GCMS]Query 활용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OCR미등록 사유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#1 회계지급전표 전날 재수행</a:t>
            </a:r>
            <a:br/>
          </a:p>
        </p:txBody>
      </p:sp>
      <p:sp>
        <p:nvSpPr>
          <p:cNvPr id="308115484" name="Text">
    </p:cNvPr>
          <p:cNvSpPr>
            <a:spLocks noGrp="1"/>
          </p:cNvSpPr>
          <p:nvPr/>
        </p:nvSpPr>
        <p:spPr>
          <a:xfrm rot="0">
            <a:off x="4495800" y="1765300"/>
            <a:ext cx="4953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490959465" name="Text">
    </p:cNvPr>
          <p:cNvSpPr>
            <a:spLocks noGrp="1"/>
          </p:cNvSpPr>
          <p:nvPr/>
        </p:nvSpPr>
        <p:spPr>
          <a:xfrm rot="0">
            <a:off x="4991100" y="1765300"/>
            <a:ext cx="4699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</a:p>
        </p:txBody>
      </p:sp>
      <p:sp>
        <p:nvSpPr>
          <p:cNvPr id="487888000" name="Text">
    </p:cNvPr>
          <p:cNvSpPr>
            <a:spLocks noGrp="1"/>
          </p:cNvSpPr>
          <p:nvPr/>
        </p:nvSpPr>
        <p:spPr>
          <a:xfrm rot="0">
            <a:off x="3975100" y="1765300"/>
            <a:ext cx="5207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454647120" name="Text">
    </p:cNvPr>
          <p:cNvSpPr>
            <a:spLocks noGrp="1"/>
          </p:cNvSpPr>
          <p:nvPr/>
        </p:nvSpPr>
        <p:spPr>
          <a:xfrm rot="0">
            <a:off x="635000" y="1765300"/>
            <a:ext cx="33401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60771255" name="Text">
    </p:cNvPr>
          <p:cNvSpPr>
            <a:spLocks noGrp="1"/>
          </p:cNvSpPr>
          <p:nvPr/>
        </p:nvSpPr>
        <p:spPr>
          <a:xfrm rot="0">
            <a:off x="6121400" y="1765300"/>
            <a:ext cx="3213100" cy="53213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180405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27291788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599921501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28421489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78947167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534612382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746135895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54902904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42814866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460331774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17056148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3362886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1026016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37418396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65958790" name="Text">
    </p:cNvPr>
          <p:cNvSpPr>
            <a:spLocks noGrp="1"/>
          </p:cNvSpPr>
          <p:nvPr/>
        </p:nvSpPr>
        <p:spPr>
          <a:xfrm rot="0">
            <a:off x="711200" y="1765300"/>
            <a:ext cx="3251200" cy="4406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- [RPA]A360 Daily Report 작업 운영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결제문서 형식 변경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[RPA]A11 #2 외화지급 SAP Script 작동 불가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190053461" name="Text">
    </p:cNvPr>
          <p:cNvSpPr>
            <a:spLocks noGrp="1"/>
          </p:cNvSpPr>
          <p:nvPr/>
        </p:nvSpPr>
        <p:spPr>
          <a:xfrm rot="0">
            <a:off x="4495800" y="1765300"/>
            <a:ext cx="4953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204452696" name="Text">
    </p:cNvPr>
          <p:cNvSpPr>
            <a:spLocks noGrp="1"/>
          </p:cNvSpPr>
          <p:nvPr/>
        </p:nvSpPr>
        <p:spPr>
          <a:xfrm rot="0">
            <a:off x="4991100" y="1765300"/>
            <a:ext cx="4699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918151260" name="Text">
    </p:cNvPr>
          <p:cNvSpPr>
            <a:spLocks noGrp="1"/>
          </p:cNvSpPr>
          <p:nvPr/>
        </p:nvSpPr>
        <p:spPr>
          <a:xfrm rot="0">
            <a:off x="3975100" y="1765300"/>
            <a:ext cx="520700" cy="4406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903994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97767757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4777220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35934778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43078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783833983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48896461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26492942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42224918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068291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71986439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97472172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03689670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6409471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5321872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752061166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881010933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1093165830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1021663039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E-Approval/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배영식</a:t>
            </a:r>
          </a:p>
        </p:txBody>
      </p:sp>
      <p:sp>
        <p:nvSpPr>
          <p:cNvPr id="649506153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[E-Approval]CP 전자결재를 통한 Vendor Print 관리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[TPMS]사이버보안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신청서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변경/보완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[E-Approval]외화지급처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 요청</a:t>
            </a:r>
          </a:p>
        </p:txBody>
      </p:sp>
      <p:sp>
        <p:nvSpPr>
          <p:cNvPr id="958626064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990977377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769386899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50002596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5845023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510302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93915995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2225668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79273721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0078874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05722112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6689687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581311797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8865512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77559545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66275906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1430739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932642544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83015022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5968253" name="Text">
    </p:cNvPr>
          <p:cNvSpPr>
            <a:spLocks noGrp="1"/>
          </p:cNvSpPr>
          <p:nvPr/>
        </p:nvSpPr>
        <p:spPr>
          <a:xfrm rot="0">
            <a:off x="98298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346648062" name="Text">
    </p:cNvPr>
          <p:cNvSpPr>
            <a:spLocks noGrp="1"/>
          </p:cNvSpPr>
          <p:nvPr/>
        </p:nvSpPr>
        <p:spPr>
          <a:xfrm rot="0">
            <a:off x="9334500" y="1765300"/>
            <a:ext cx="495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</a:p>
        </p:txBody>
      </p:sp>
      <p:sp>
        <p:nvSpPr>
          <p:cNvPr id="340291813" name="Text">
    </p:cNvPr>
          <p:cNvSpPr>
            <a:spLocks noGrp="1"/>
          </p:cNvSpPr>
          <p:nvPr/>
        </p:nvSpPr>
        <p:spPr>
          <a:xfrm rot="0">
            <a:off x="6210300" y="1765300"/>
            <a:ext cx="31115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 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</a:p>
        </p:txBody>
      </p:sp>
      <p:sp>
        <p:nvSpPr>
          <p:cNvPr id="305930547" name="Text">
    </p:cNvPr>
          <p:cNvSpPr>
            <a:spLocks noGrp="1"/>
          </p:cNvSpPr>
          <p:nvPr/>
        </p:nvSpPr>
        <p:spPr>
          <a:xfrm rot="0">
            <a:off x="55118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1923324639" name="Text">
    </p:cNvPr>
          <p:cNvSpPr>
            <a:spLocks noGrp="1"/>
          </p:cNvSpPr>
          <p:nvPr/>
        </p:nvSpPr>
        <p:spPr>
          <a:xfrm rot="0">
            <a:off x="25400" y="1765300"/>
            <a:ext cx="6096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LMS/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ERM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순현국</a:t>
            </a:r>
          </a:p>
        </p:txBody>
      </p:sp>
      <p:sp>
        <p:nvSpPr>
          <p:cNvPr id="758829032" name="Text">
    </p:cNvPr>
          <p:cNvSpPr>
            <a:spLocks noGrp="1"/>
          </p:cNvSpPr>
          <p:nvPr/>
        </p:nvSpPr>
        <p:spPr>
          <a:xfrm rot="0">
            <a:off x="711200" y="1765300"/>
            <a:ext cx="3251200" cy="4254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접속 권한 부여 신청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(BCM 신규 프로젝트 인원,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추후 BCM 관련 정보처리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해당 문서로  23/06/30까지 진행예정)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[ERM]ERM 시스템 소켓에러 관련 WEB서버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WAS 설정, 로직 설정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(진행 현황 확인 및 적용 일정 확인)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[LMS]교육행정&gt;교육계획시행관리 - 2022년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등록자 확인 및 등록방법 확인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[ERS]정기적 검토 메일 기능개선시 기존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문서의 작성 부서와 현재 인사 데이터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상 변경된 부서의 매핑에 대한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[LMS]교육훈련신청서 전자결재 전표생성 SAP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오류 확인 및 조치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[LMS]Rule Revalidation] 방화벽 정책 확인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중 service port 수정에 대한 LMS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[LMS]2023년 회사필수 공통지식 강의 영상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업로드</a:t>
            </a:r>
          </a:p>
        </p:txBody>
      </p:sp>
      <p:sp>
        <p:nvSpPr>
          <p:cNvPr id="2049072626" name="Text">
    </p:cNvPr>
          <p:cNvSpPr>
            <a:spLocks noGrp="1"/>
          </p:cNvSpPr>
          <p:nvPr/>
        </p:nvSpPr>
        <p:spPr>
          <a:xfrm rot="0">
            <a:off x="4495800" y="1765300"/>
            <a:ext cx="4953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57601340" name="Text">
    </p:cNvPr>
          <p:cNvSpPr>
            <a:spLocks noGrp="1"/>
          </p:cNvSpPr>
          <p:nvPr/>
        </p:nvSpPr>
        <p:spPr>
          <a:xfrm rot="0">
            <a:off x="4991100" y="1765300"/>
            <a:ext cx="4699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</a:p>
        </p:txBody>
      </p:sp>
      <p:sp>
        <p:nvSpPr>
          <p:cNvPr id="1736427693" name="Text">
    </p:cNvPr>
          <p:cNvSpPr>
            <a:spLocks noGrp="1"/>
          </p:cNvSpPr>
          <p:nvPr/>
        </p:nvSpPr>
        <p:spPr>
          <a:xfrm rot="0">
            <a:off x="3975100" y="1765300"/>
            <a:ext cx="5207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482418213" name="Text">
    </p:cNvPr>
          <p:cNvSpPr>
            <a:spLocks noGrp="1"/>
          </p:cNvSpPr>
          <p:nvPr/>
        </p:nvSpPr>
        <p:spPr>
          <a:xfrm rot="0">
            <a:off x="635000" y="1765300"/>
            <a:ext cx="33401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61106818" name="Text">
    </p:cNvPr>
          <p:cNvSpPr>
            <a:spLocks noGrp="1"/>
          </p:cNvSpPr>
          <p:nvPr/>
        </p:nvSpPr>
        <p:spPr>
          <a:xfrm rot="0">
            <a:off x="6121400" y="1765300"/>
            <a:ext cx="3213100" cy="4254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01388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15531626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48716086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42313842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8272088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20108275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83644215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67839719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74445352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77179132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56738274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46331656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135357338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496870523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16406036" name="Text">
    </p:cNvPr>
          <p:cNvSpPr>
            <a:spLocks noGrp="1"/>
          </p:cNvSpPr>
          <p:nvPr/>
        </p:nvSpPr>
        <p:spPr>
          <a:xfrm rot="0">
            <a:off x="98298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</a:p>
        </p:txBody>
      </p:sp>
      <p:sp>
        <p:nvSpPr>
          <p:cNvPr id="27332913" name="Text">
    </p:cNvPr>
          <p:cNvSpPr>
            <a:spLocks noGrp="1"/>
          </p:cNvSpPr>
          <p:nvPr/>
        </p:nvSpPr>
        <p:spPr>
          <a:xfrm rot="0">
            <a:off x="93345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234427064" name="Text">
    </p:cNvPr>
          <p:cNvSpPr>
            <a:spLocks noGrp="1"/>
          </p:cNvSpPr>
          <p:nvPr/>
        </p:nvSpPr>
        <p:spPr>
          <a:xfrm rot="0">
            <a:off x="6210300" y="1765300"/>
            <a:ext cx="3111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 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CRM Upgrade 로 인한 SAP DS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 판매품의서 판매현황보고 데이터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</a:p>
        </p:txBody>
      </p:sp>
      <p:sp>
        <p:nvSpPr>
          <p:cNvPr id="962402189" name="Text">
    </p:cNvPr>
          <p:cNvSpPr>
            <a:spLocks noGrp="1"/>
          </p:cNvSpPr>
          <p:nvPr/>
        </p:nvSpPr>
        <p:spPr>
          <a:xfrm rot="0">
            <a:off x="55118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744293682" name="Text">
    </p:cNvPr>
          <p:cNvSpPr>
            <a:spLocks noGrp="1"/>
          </p:cNvSpPr>
          <p:nvPr/>
        </p:nvSpPr>
        <p:spPr>
          <a:xfrm rot="0">
            <a:off x="25400" y="17653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WMS/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EWS/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RPA/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GCMS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이병준</a:t>
            </a:r>
          </a:p>
        </p:txBody>
      </p:sp>
      <p:sp>
        <p:nvSpPr>
          <p:cNvPr id="637313297" name="Text">
    </p:cNvPr>
          <p:cNvSpPr>
            <a:spLocks noGrp="1"/>
          </p:cNvSpPr>
          <p:nvPr/>
        </p:nvSpPr>
        <p:spPr>
          <a:xfrm rot="0">
            <a:off x="711200" y="1765300"/>
            <a:ext cx="32512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[GCMS]CRM Upgrade로 인한 모바일 상품권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관련 화면 수정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(일일판매보고 품의서, 모바일상품권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매현황)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[GCMS]지류상품권 교환 회수 개발 검토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[WMS]사이버보안 컴플라이언스 점검 결과에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개선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[WMS]적치확정에서 PO L/N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[GCMS]울산지사 기회수 처리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[GCMS]전북지사 상품권 PC 결제 프로그램 셋팅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[EWS] application Log 확인 요청 (보안관제)</a:t>
            </a:r>
          </a:p>
        </p:txBody>
      </p:sp>
      <p:sp>
        <p:nvSpPr>
          <p:cNvPr id="1918750474" name="Text">
    </p:cNvPr>
          <p:cNvSpPr>
            <a:spLocks noGrp="1"/>
          </p:cNvSpPr>
          <p:nvPr/>
        </p:nvSpPr>
        <p:spPr>
          <a:xfrm rot="0">
            <a:off x="4495800" y="17653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594366387" name="Text">
    </p:cNvPr>
          <p:cNvSpPr>
            <a:spLocks noGrp="1"/>
          </p:cNvSpPr>
          <p:nvPr/>
        </p:nvSpPr>
        <p:spPr>
          <a:xfrm rot="0">
            <a:off x="4991100" y="17653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734191737" name="Text">
    </p:cNvPr>
          <p:cNvSpPr>
            <a:spLocks noGrp="1"/>
          </p:cNvSpPr>
          <p:nvPr/>
        </p:nvSpPr>
        <p:spPr>
          <a:xfrm rot="0">
            <a:off x="3975100" y="17653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12/02</a:t>
            </a:r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01/25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</a:p>
        </p:txBody>
      </p:sp>
      <p:sp>
        <p:nvSpPr>
          <p:cNvPr id="661224362" name="Text">
    </p:cNvPr>
          <p:cNvSpPr>
            <a:spLocks noGrp="1"/>
          </p:cNvSpPr>
          <p:nvPr/>
        </p:nvSpPr>
        <p:spPr>
          <a:xfrm rot="0">
            <a:off x="635000" y="17653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95153362" name="Text">
    </p:cNvPr>
          <p:cNvSpPr>
            <a:spLocks noGrp="1"/>
          </p:cNvSpPr>
          <p:nvPr/>
        </p:nvSpPr>
        <p:spPr>
          <a:xfrm rot="0">
            <a:off x="6121400" y="17653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13193948" name="Text">
    </p:cNvPr>
          <p:cNvSpPr>
            <a:spLocks noGrp="1"/>
          </p:cNvSpPr>
          <p:nvPr/>
        </p:nvSpPr>
        <p:spPr>
          <a:xfrm rot="0">
            <a:off x="9829800" y="38227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2022537094" name="Text">
    </p:cNvPr>
          <p:cNvSpPr>
            <a:spLocks noGrp="1"/>
          </p:cNvSpPr>
          <p:nvPr/>
        </p:nvSpPr>
        <p:spPr>
          <a:xfrm rot="0">
            <a:off x="9334500" y="38227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349562646" name="Text">
    </p:cNvPr>
          <p:cNvSpPr>
            <a:spLocks noGrp="1"/>
          </p:cNvSpPr>
          <p:nvPr/>
        </p:nvSpPr>
        <p:spPr>
          <a:xfrm rot="0">
            <a:off x="6210300" y="3822700"/>
            <a:ext cx="31115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689327643" name="Text">
    </p:cNvPr>
          <p:cNvSpPr>
            <a:spLocks noGrp="1"/>
          </p:cNvSpPr>
          <p:nvPr/>
        </p:nvSpPr>
        <p:spPr>
          <a:xfrm rot="0">
            <a:off x="5511800" y="38227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327915776" name="Text">
    </p:cNvPr>
          <p:cNvSpPr>
            <a:spLocks noGrp="1"/>
          </p:cNvSpPr>
          <p:nvPr/>
        </p:nvSpPr>
        <p:spPr>
          <a:xfrm rot="0">
            <a:off x="25400" y="3822700"/>
            <a:ext cx="6096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이지은</a:t>
            </a:r>
          </a:p>
        </p:txBody>
      </p:sp>
      <p:sp>
        <p:nvSpPr>
          <p:cNvPr id="11136432" name="Text">
    </p:cNvPr>
          <p:cNvSpPr>
            <a:spLocks noGrp="1"/>
          </p:cNvSpPr>
          <p:nvPr/>
        </p:nvSpPr>
        <p:spPr>
          <a:xfrm rot="0">
            <a:off x="711200" y="3822700"/>
            <a:ext cx="3251200" cy="196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1차 테스트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(피드백 수렴 / 에러 처리)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피드백)시스템 기능 추가 및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3. 조회 및 작성(데이터 개별화)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오픈 작업 및 유지보수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          (기타 피드백 수렴)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1. 기능 안정화, 2. 계승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3. 유지보수를 위한 페이지 분리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(modal)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  4. 기존 기능 문제점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[RMS] 기능 문의 및 피드백 처리</a:t>
            </a:r>
          </a:p>
        </p:txBody>
      </p:sp>
      <p:sp>
        <p:nvSpPr>
          <p:cNvPr id="998201316" name="Text">
    </p:cNvPr>
          <p:cNvSpPr>
            <a:spLocks noGrp="1"/>
          </p:cNvSpPr>
          <p:nvPr/>
        </p:nvSpPr>
        <p:spPr>
          <a:xfrm rot="0">
            <a:off x="4495800" y="3822700"/>
            <a:ext cx="4953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537042950" name="Text">
    </p:cNvPr>
          <p:cNvSpPr>
            <a:spLocks noGrp="1"/>
          </p:cNvSpPr>
          <p:nvPr/>
        </p:nvSpPr>
        <p:spPr>
          <a:xfrm rot="0">
            <a:off x="4991100" y="3822700"/>
            <a:ext cx="4699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</a:p>
        </p:txBody>
      </p:sp>
      <p:sp>
        <p:nvSpPr>
          <p:cNvPr id="1863220895" name="Text">
    </p:cNvPr>
          <p:cNvSpPr>
            <a:spLocks noGrp="1"/>
          </p:cNvSpPr>
          <p:nvPr/>
        </p:nvSpPr>
        <p:spPr>
          <a:xfrm rot="0">
            <a:off x="3975100" y="3822700"/>
            <a:ext cx="5207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</a:p>
        </p:txBody>
      </p:sp>
      <p:sp>
        <p:nvSpPr>
          <p:cNvPr id="545643171" name="Text">
    </p:cNvPr>
          <p:cNvSpPr>
            <a:spLocks noGrp="1"/>
          </p:cNvSpPr>
          <p:nvPr/>
        </p:nvSpPr>
        <p:spPr>
          <a:xfrm rot="0">
            <a:off x="635000" y="3822700"/>
            <a:ext cx="3340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36067616" name="Text">
    </p:cNvPr>
          <p:cNvSpPr>
            <a:spLocks noGrp="1"/>
          </p:cNvSpPr>
          <p:nvPr/>
        </p:nvSpPr>
        <p:spPr>
          <a:xfrm rot="0">
            <a:off x="6121400" y="3822700"/>
            <a:ext cx="3213100" cy="1968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dirty="0" kumimoji="1" lang="en-US" sz="1566">
                <a:solidFill>
                  <a:schemeClr val="tx1"/>
                </a:solidFill>
              </a:rPr>
              <a:t>1 . Business Calendar (</a:t>
            </a:r>
            <a:r>
              <a:rPr altLang="ko-KR" dirty="0" kumimoji="1" lang="en-US" smtClean="0" sz="1566">
                <a:solidFill>
                  <a:schemeClr val="tx1"/>
                </a:solidFill>
              </a:rPr>
              <a:t>02</a:t>
            </a:r>
            <a:r>
              <a:rPr altLang="en-US" dirty="0" kumimoji="1" lang="ko-KR" smtClean="0" sz="1566">
                <a:solidFill>
                  <a:schemeClr val="tx1"/>
                </a:solidFill>
              </a:rPr>
              <a:t>월</a:t>
            </a:r>
            <a:r>
              <a:rPr altLang="ko-KR" dirty="0" kumimoji="1" lang="en-US" sz="1566">
                <a:solidFill>
                  <a:schemeClr val="tx1"/>
                </a:solidFill>
              </a:rPr>
              <a:t>)</a:t>
            </a:r>
            <a:endParaRPr altLang="en-US" dirty="0" kumimoji="1" lang="ko-KR" sz="1566">
              <a:solidFill>
                <a:schemeClr val="tx1"/>
              </a:solidFill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076358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213563145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75128674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6741783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3804396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737768195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93334532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46912687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49066807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20654549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79474015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6695654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60271983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729064571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15520578" name="Text">
    </p:cNvPr>
          <p:cNvSpPr>
            <a:spLocks noGrp="1"/>
          </p:cNvSpPr>
          <p:nvPr/>
        </p:nvSpPr>
        <p:spPr>
          <a:xfrm rot="0">
            <a:off x="9829800" y="17653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</a:p>
        </p:txBody>
      </p:sp>
      <p:sp>
        <p:nvSpPr>
          <p:cNvPr id="1625953725" name="Text">
    </p:cNvPr>
          <p:cNvSpPr>
            <a:spLocks noGrp="1"/>
          </p:cNvSpPr>
          <p:nvPr/>
        </p:nvSpPr>
        <p:spPr>
          <a:xfrm rot="0">
            <a:off x="9334500" y="1765300"/>
            <a:ext cx="49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795985367" name="Text">
    </p:cNvPr>
          <p:cNvSpPr>
            <a:spLocks noGrp="1"/>
          </p:cNvSpPr>
          <p:nvPr/>
        </p:nvSpPr>
        <p:spPr>
          <a:xfrm rot="0">
            <a:off x="6210300" y="1765300"/>
            <a:ext cx="31115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 할당받은 SR 요청건 작업</a:t>
            </a:r>
          </a:p>
        </p:txBody>
      </p:sp>
      <p:sp>
        <p:nvSpPr>
          <p:cNvPr id="856759028" name="Text">
    </p:cNvPr>
          <p:cNvSpPr>
            <a:spLocks noGrp="1"/>
          </p:cNvSpPr>
          <p:nvPr/>
        </p:nvSpPr>
        <p:spPr>
          <a:xfrm rot="0">
            <a:off x="5511800" y="17653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399474653" name="Text">
    </p:cNvPr>
          <p:cNvSpPr>
            <a:spLocks noGrp="1"/>
          </p:cNvSpPr>
          <p:nvPr/>
        </p:nvSpPr>
        <p:spPr>
          <a:xfrm rot="0">
            <a:off x="25400" y="1765300"/>
            <a:ext cx="6096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e-Pro/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CES/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PPMS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전광호</a:t>
            </a:r>
          </a:p>
        </p:txBody>
      </p:sp>
      <p:sp>
        <p:nvSpPr>
          <p:cNvPr id="658032484" name="Text">
    </p:cNvPr>
          <p:cNvSpPr>
            <a:spLocks noGrp="1"/>
          </p:cNvSpPr>
          <p:nvPr/>
        </p:nvSpPr>
        <p:spPr>
          <a:xfrm rot="0">
            <a:off x="711200" y="1765300"/>
            <a:ext cx="3251200" cy="2882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[e-Pro]고객 문의/요청 (유선) 기본응대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차세대 오픈 관련 고객문의 응대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[e-Pro]예가산정  - 액티비티 및 원가 자료      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일괄 갱신 관련 자료분석 및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ITSM-83280  – 요청부서 : 연차보수팀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 요청자의 요청으로 보류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[e-Pro]ITSM-90454 발주번호 4501135077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서비스 항번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[CES]예가산정 액티비티 수량 조정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(요청자 최병원 책임님)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[e-Pro]ITSM-90550 품의번호 CO221000404 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에 대한 공장코드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[e-Pro]ITSM-90576 해당 구매요구서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계정지정범주코드 변경작업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[e-Pro]ITSM-90606 해당 발주에 대하여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구매요청자변경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[e-Pro]ITSM-90763 견적의뢰건 첨부 파일 삭제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처리 작업</a:t>
            </a:r>
          </a:p>
        </p:txBody>
      </p:sp>
      <p:sp>
        <p:nvSpPr>
          <p:cNvPr id="105312553" name="Text">
    </p:cNvPr>
          <p:cNvSpPr>
            <a:spLocks noGrp="1"/>
          </p:cNvSpPr>
          <p:nvPr/>
        </p:nvSpPr>
        <p:spPr>
          <a:xfrm rot="0">
            <a:off x="4495800" y="1765300"/>
            <a:ext cx="4953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035705775" name="Text">
    </p:cNvPr>
          <p:cNvSpPr>
            <a:spLocks noGrp="1"/>
          </p:cNvSpPr>
          <p:nvPr/>
        </p:nvSpPr>
        <p:spPr>
          <a:xfrm rot="0">
            <a:off x="4991100" y="1765300"/>
            <a:ext cx="4699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374039122" name="Text">
    </p:cNvPr>
          <p:cNvSpPr>
            <a:spLocks noGrp="1"/>
          </p:cNvSpPr>
          <p:nvPr/>
        </p:nvSpPr>
        <p:spPr>
          <a:xfrm rot="0">
            <a:off x="3975100" y="1765300"/>
            <a:ext cx="5207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09/15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814011117" name="Text">
    </p:cNvPr>
          <p:cNvSpPr>
            <a:spLocks noGrp="1"/>
          </p:cNvSpPr>
          <p:nvPr/>
        </p:nvSpPr>
        <p:spPr>
          <a:xfrm rot="0">
            <a:off x="635000" y="1765300"/>
            <a:ext cx="33401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206893" name="Text">
    </p:cNvPr>
          <p:cNvSpPr>
            <a:spLocks noGrp="1"/>
          </p:cNvSpPr>
          <p:nvPr/>
        </p:nvSpPr>
        <p:spPr>
          <a:xfrm rot="0">
            <a:off x="6121400" y="1765300"/>
            <a:ext cx="3213100" cy="2882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047896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089391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72018349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116814815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247551828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59995069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06892422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83329449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300005935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58805301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04205886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72886892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65730615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25921507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9106151" name="Text">
    </p:cNvPr>
          <p:cNvSpPr>
            <a:spLocks noGrp="1"/>
          </p:cNvSpPr>
          <p:nvPr/>
        </p:nvSpPr>
        <p:spPr>
          <a:xfrm rot="0">
            <a:off x="9829800" y="1765300"/>
            <a:ext cx="46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362962257" name="Text">
    </p:cNvPr>
          <p:cNvSpPr>
            <a:spLocks noGrp="1"/>
          </p:cNvSpPr>
          <p:nvPr/>
        </p:nvSpPr>
        <p:spPr>
          <a:xfrm rot="0">
            <a:off x="9334500" y="1765300"/>
            <a:ext cx="495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788619494" name="Text">
    </p:cNvPr>
          <p:cNvSpPr>
            <a:spLocks noGrp="1"/>
          </p:cNvSpPr>
          <p:nvPr/>
        </p:nvSpPr>
        <p:spPr>
          <a:xfrm rot="0">
            <a:off x="6210300" y="1765300"/>
            <a:ext cx="31115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 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알림톡_서버이전에 따른 EAI서버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설정변경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HCM-지방사업장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CRM&lt;-&gt;EAI 삼성유류대금 카드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결재내역 연계 신규개발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 ERP 연동을 위한 ERPUSER계정 운영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DB 패스워드 변경</a:t>
            </a:r>
          </a:p>
        </p:txBody>
      </p:sp>
      <p:sp>
        <p:nvSpPr>
          <p:cNvPr id="1366224470" name="Text">
    </p:cNvPr>
          <p:cNvSpPr>
            <a:spLocks noGrp="1"/>
          </p:cNvSpPr>
          <p:nvPr/>
        </p:nvSpPr>
        <p:spPr>
          <a:xfrm rot="0">
            <a:off x="55118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67192012" name="Text">
    </p:cNvPr>
          <p:cNvSpPr>
            <a:spLocks noGrp="1"/>
          </p:cNvSpPr>
          <p:nvPr/>
        </p:nvSpPr>
        <p:spPr>
          <a:xfrm rot="0">
            <a:off x="25400" y="1765300"/>
            <a:ext cx="6096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EIS/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EAI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황보람</a:t>
            </a:r>
          </a:p>
        </p:txBody>
      </p:sp>
      <p:sp>
        <p:nvSpPr>
          <p:cNvPr id="479675955" name="Text">
    </p:cNvPr>
          <p:cNvSpPr>
            <a:spLocks noGrp="1"/>
          </p:cNvSpPr>
          <p:nvPr/>
        </p:nvSpPr>
        <p:spPr>
          <a:xfrm rot="0">
            <a:off x="711200" y="1765300"/>
            <a:ext cx="3251200" cy="31877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[EIS]2022.12월 결산의 EIS,Yellow Book 반영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 신규개발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[EAI]ERP회계 자동승인 대상 회계전표 구분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[EAI]ERP와 New OAS간 Data Interface 기능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[EAI]CP전자결재를 통한 Vendor Print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관리체계개선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[EIS]Monthly Accountability Report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[EAI]EAI &lt;-&gt; SABIC Public Certificate 443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PORT VPN접속확인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[EAI]윤활유이비즈 프로젝트 &lt;-&gt; EAI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[EAI]유가/환율 정보의 CP 연계를 위한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EAI의 큐브리드(v8.4.4)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지원가능여부 확인</a:t>
            </a:r>
          </a:p>
        </p:txBody>
      </p:sp>
      <p:sp>
        <p:nvSpPr>
          <p:cNvPr id="400000093" name="Text">
    </p:cNvPr>
          <p:cNvSpPr>
            <a:spLocks noGrp="1"/>
          </p:cNvSpPr>
          <p:nvPr/>
        </p:nvSpPr>
        <p:spPr>
          <a:xfrm rot="0">
            <a:off x="4495800" y="1765300"/>
            <a:ext cx="4953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</a:p>
        </p:txBody>
      </p:sp>
      <p:sp>
        <p:nvSpPr>
          <p:cNvPr id="837665967" name="Text">
    </p:cNvPr>
          <p:cNvSpPr>
            <a:spLocks noGrp="1"/>
          </p:cNvSpPr>
          <p:nvPr/>
        </p:nvSpPr>
        <p:spPr>
          <a:xfrm rot="0">
            <a:off x="4991100" y="1765300"/>
            <a:ext cx="4699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2023-02-09</a:t>
            </a:r>
            <a:br/>
            <a:br/>
          </a:p>
        </p:txBody>
      </p:sp>
      <p:sp>
        <p:nvSpPr>
          <p:cNvPr id="1815016694" name="Text">
    </p:cNvPr>
          <p:cNvSpPr>
            <a:spLocks noGrp="1"/>
          </p:cNvSpPr>
          <p:nvPr/>
        </p:nvSpPr>
        <p:spPr>
          <a:xfrm rot="0">
            <a:off x="3975100" y="1765300"/>
            <a:ext cx="5207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</a:p>
        </p:txBody>
      </p:sp>
      <p:sp>
        <p:nvSpPr>
          <p:cNvPr id="1252950430" name="Text">
    </p:cNvPr>
          <p:cNvSpPr>
            <a:spLocks noGrp="1"/>
          </p:cNvSpPr>
          <p:nvPr/>
        </p:nvSpPr>
        <p:spPr>
          <a:xfrm rot="0">
            <a:off x="635000" y="1765300"/>
            <a:ext cx="33401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43123194" name="Text">
    </p:cNvPr>
          <p:cNvSpPr>
            <a:spLocks noGrp="1"/>
          </p:cNvSpPr>
          <p:nvPr/>
        </p:nvSpPr>
        <p:spPr>
          <a:xfrm rot="0">
            <a:off x="6121400" y="1765300"/>
            <a:ext cx="3213100" cy="318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55577" y="1105143"/>
          <a:ext cx="4771985" cy="3535492"/>
        </p:xfrm>
        <a:graphic>
          <a:graphicData uri="http://schemas.openxmlformats.org/drawingml/2006/table">
            <a:tbl>
              <a:tblPr/>
              <a:tblGrid>
                <a:gridCol w="521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07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494" marL="88055" marR="88055" marT="4549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494" marL="88055" marR="88055" marT="45494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922">
                <a:tc rowSpan="7">
                  <a:txBody>
                    <a:bodyPr/>
                    <a:lstStyle>
                      <a:lvl1pPr algn="l"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algn="l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algn="l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algn="l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algn="l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전화번호로 포인트 적립 적용 조회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 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주유소연동추가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_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현대서버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89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주유소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금결원전송관련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30%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5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플랫폼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 대응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부정적립관련 대응 조치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40%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32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6" marL="83067" marR="83067" marT="4652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모바일상품권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제휴 성능 저하문제 수정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b="0" baseline="0" dirty="0" kern="1200" lang="ko-KR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1" marL="81282" marR="81282" marT="4561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05" marL="81282" marR="81282" marT="4560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68">
                <a:tc rowSpan="7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</a:txBody>
                  <a:tcPr horzOverflow="overflow" marB="45527" marL="81282" marR="81282" marT="455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773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 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사용가능상품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</a:t>
                      </a:r>
                      <a:r>
                        <a:rPr altLang="ko-KR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23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80%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247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680" marL="83077" marR="83077" marT="4668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6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569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525" marL="83067" marR="83067" marT="4652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2" marL="81282" marR="81282" marT="4561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274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8275" name="Rectangle 135"/>
          <p:cNvSpPr>
            <a:spLocks noChangeArrowheads="1"/>
          </p:cNvSpPr>
          <p:nvPr/>
        </p:nvSpPr>
        <p:spPr bwMode="auto">
          <a:xfrm>
            <a:off x="255577" y="752526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6789"/>
              </p:ext>
            </p:extLst>
          </p:nvPr>
        </p:nvGraphicFramePr>
        <p:xfrm>
          <a:off x="5102125" y="1048417"/>
          <a:ext cx="4473736" cy="3871829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165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49" marL="88066" marR="88066" marT="4574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49" marL="88066" marR="88066" marT="4574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96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Market.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박치영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거래내역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(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 결제 수단 정의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)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ko-KR" b="0" baseline="0" dirty="0" err="1" lang="en-US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Pb</a:t>
                      </a:r>
                      <a:r>
                        <a:rPr altLang="en-US" b="0" baseline="0" dirty="0" lang="ko-KR" smtClean="0" sz="800">
                          <a:solidFill>
                            <a:schemeClr val="bg1">
                              <a:lumMod val="85000"/>
                            </a:schemeClr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상품적립</a:t>
                      </a:r>
                      <a:endParaRPr altLang="ko-KR" b="0" baseline="0" dirty="0" lang="en-US" smtClean="0" sz="800">
                        <a:solidFill>
                          <a:schemeClr val="bg1">
                            <a:lumMod val="85000"/>
                          </a:schemeClr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96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-171450" latinLnBrk="1" lvl="0" marL="1714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사후적립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PRM,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전자결재 연동개발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8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1" marL="81291" marR="81291" marT="457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34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70" marL="83077" marR="83077" marT="4677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App push</a:t>
                      </a:r>
                    </a:p>
                  </a:txBody>
                  <a:tcPr horzOverflow="overflow" marB="45679" marL="81282" marR="81282" marT="4567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dirty="0" kern="120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37" marL="81291" marR="81291" marT="4573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934">
                <a:tc rowSpan="8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IF.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이승범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1" marR="81291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금결원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41" marL="81282" marR="81282" marT="4564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02/03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9" marL="81282" marR="81282" marT="4562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848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쿠폰 전문 수정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02/16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미정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 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카페이 연동 </a:t>
                      </a:r>
                      <a:r>
                        <a:rPr altLang="ko-KR" b="0" baseline="0" dirty="0" lang="en-US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+ </a:t>
                      </a:r>
                      <a:r>
                        <a:rPr altLang="en-US" b="0" baseline="0" dirty="0" err="1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제네시스앱</a:t>
                      </a:r>
                      <a:r>
                        <a:rPr altLang="en-US" b="0" baseline="0" dirty="0" lang="ko-KR" smtClean="0" sz="8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endParaRPr altLang="ko-KR" b="0" baseline="0" dirty="0" lang="en-US" smtClean="0" sz="8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09/21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01/29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8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국민카드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배치 서버 변경으로 인한 연계 테스트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 쿠폰 발행 점검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02/28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롯데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멤버스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정합성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,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후속 조치</a:t>
                      </a: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7" marL="81282" marR="81282" marT="456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01/22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30" marL="81282" marR="81282" marT="4563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24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555">
                <a:tc vMerge="1"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6" marL="83077" marR="83077" marT="4676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endParaRPr altLang="ko-KR" baseline="0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15" marL="81282" marR="81282" marT="456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28" marL="81282" marR="81282" marT="4562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336" name="Rectangle 136"/>
          <p:cNvSpPr>
            <a:spLocks noChangeArrowheads="1"/>
          </p:cNvSpPr>
          <p:nvPr/>
        </p:nvSpPr>
        <p:spPr bwMode="auto">
          <a:xfrm>
            <a:off x="5092804" y="744759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05" name="Group 97"/>
          <p:cNvGraphicFramePr>
            <a:graphicFrameLocks noGrp="1"/>
          </p:cNvGraphicFramePr>
          <p:nvPr/>
        </p:nvGraphicFramePr>
        <p:xfrm>
          <a:off x="264898" y="1097377"/>
          <a:ext cx="4771985" cy="5727215"/>
        </p:xfrm>
        <a:graphic>
          <a:graphicData uri="http://schemas.openxmlformats.org/drawingml/2006/table">
            <a:tbl>
              <a:tblPr/>
              <a:tblGrid>
                <a:gridCol w="65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37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75" marR="88075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err="1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75" marR="88075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77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법인 하위 카드 등록 </a:t>
                      </a:r>
                    </a:p>
                  </a:txBody>
                  <a:tcPr horzOverflow="overflow" marB="45727" marL="81298" marR="81298" marT="4572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3" marL="81298" marR="81298" marT="4573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12/31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06" marL="81298" marR="81298" marT="4580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프로모션 기간내 가입자 정보 제공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7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모바일주유권 문자 발송 </a:t>
                      </a: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47" marL="81301" marR="81301" marT="4574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7" marL="90003" marR="90003" marT="4675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모의해킹 중복로그인 제한 개발 및 운영 이관 </a:t>
                      </a: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11/02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1/12</a:t>
                      </a: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7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61" marL="90003" marR="90003" marT="4676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오류 확인 및 수정 요청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50%</a:t>
                      </a:r>
                    </a:p>
                  </a:txBody>
                  <a:tcPr horzOverflow="overflow" marB="45752" marL="81301" marR="81301" marT="457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13">
                <a:tc rowSpan="7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감사인원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</a:t>
                      </a: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관리자 권한 부여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1/8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1/11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Summary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1/14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1/15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배치 스케줄러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8" marL="81301" marR="81301" marT="4575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1/13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9" marL="81301" marR="81301" marT="4575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100%</a:t>
                      </a: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18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1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7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3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8" marL="81301" marR="81301" marT="45768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9" marL="81301" marR="81301" marT="4576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29">
                <a:tc rowSpan="1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75" marR="88075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사입량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남선석유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리드코프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매출비율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반영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1/12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35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월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UNDEFINED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유치실적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itchFamily="50" typeface="맑은 고딕"/>
                          <a:ea charset="-127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744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 분석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BI</a:t>
                      </a:r>
                      <a:r>
                        <a:rPr altLang="ko-KR" baseline="0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엑셀 파일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0" marL="81301" marR="81301" marT="45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관련 문의 응대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1/11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5" marL="90010" marR="90010" marT="46755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3" marL="90010" marR="90010" marT="46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857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6" marL="90010" marR="90010" marT="46746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829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49" marL="90010" marR="90010" marT="46749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0140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10" marR="90010" marT="46754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60" marL="81298" marR="81298" marT="4576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9339" name="Rectangle 137"/>
          <p:cNvSpPr>
            <a:spLocks noChangeArrowheads="1"/>
          </p:cNvSpPr>
          <p:nvPr/>
        </p:nvSpPr>
        <p:spPr bwMode="auto">
          <a:xfrm>
            <a:off x="302179" y="302534"/>
            <a:ext cx="876106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</a:t>
            </a:r>
            <a:r>
              <a:rPr altLang="en-US" lang="ko-KR" sz="1566">
                <a:solidFill>
                  <a:srgbClr val="000000"/>
                </a:solidFill>
              </a:rPr>
              <a:t>②</a:t>
            </a:r>
            <a:r>
              <a:rPr altLang="ko-KR" kumimoji="1" lang="en-US" sz="1566">
                <a:solidFill>
                  <a:srgbClr val="000000"/>
                </a:solidFill>
              </a:rPr>
              <a:t>Quintet - CRM)</a:t>
            </a:r>
          </a:p>
        </p:txBody>
      </p:sp>
      <p:sp>
        <p:nvSpPr>
          <p:cNvPr id="9340" name="Rectangle 135"/>
          <p:cNvSpPr>
            <a:spLocks noChangeArrowheads="1"/>
          </p:cNvSpPr>
          <p:nvPr/>
        </p:nvSpPr>
        <p:spPr bwMode="auto">
          <a:xfrm>
            <a:off x="246257" y="750972"/>
            <a:ext cx="4771985" cy="298249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graphicFrame>
        <p:nvGraphicFramePr>
          <p:cNvPr id="7" name="Group 97"/>
          <p:cNvGraphicFramePr>
            <a:graphicFrameLocks noGrp="1"/>
          </p:cNvGraphicFramePr>
          <p:nvPr/>
        </p:nvGraphicFramePr>
        <p:xfrm>
          <a:off x="5111445" y="1108250"/>
          <a:ext cx="4473736" cy="4374258"/>
        </p:xfrm>
        <a:graphic>
          <a:graphicData uri="http://schemas.openxmlformats.org/drawingml/2006/table">
            <a:tbl>
              <a:tblPr/>
              <a:tblGrid>
                <a:gridCol w="668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75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55" marL="88066" marR="88066" marT="4575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horzOverflow="overflow" marB="45755" marL="88066" marR="88066" marT="4575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9">
                <a:tc row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김재희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latinLnBrk="1"/>
                      <a:endParaRPr altLang="en-US" dirty="0" lang="ko-KR" sz="900"/>
                    </a:p>
                  </a:txBody>
                  <a:tcPr horzOverflow="overflow" marB="45753" marL="88066" marR="88066" marT="45753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보너스카드홈페이지 카드 안내 페이지 수정</a:t>
                      </a: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9/17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미정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019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marL="0">
                        <a:buFontTx/>
                        <a:buNone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믿음가득주유소 화면 테스트 및 운영 이관</a:t>
                      </a:r>
                      <a:endParaRPr altLang="ko-KR" dirty="0" lang="en-US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1" marL="81298" marR="81298" marT="4575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1/13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1" lang="en-US" normalizeH="0" smtClean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95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6" marL="81298" marR="81298" marT="4573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3" marL="81298" marR="81298" marT="4574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1" fontAlgn="auto" hangingPunct="1" indent="0" latinLnBrk="1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en-US" dirty="0" lang="ko-KR" smtClean="0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35" marL="81298" marR="81298" marT="4573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42" marL="81298" marR="81298" marT="4574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815" marL="81298" marR="81298" marT="4581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87">
                <a:tc rowSpan="6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강길제</a:t>
                      </a:r>
                      <a:endParaRPr altLang="ko-KR" b="0" baseline="0" cap="none" dirty="0" i="0" kumimoji="1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분류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3" marL="81301" marR="81301" marT="4576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64" marL="81301" marR="81301" marT="4576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8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ern="1200" kumimoji="1" lang="en-US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-  VOC 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검색 </a:t>
                      </a:r>
                      <a:r>
                        <a:rPr altLang="en-US" b="0" baseline="0" cap="none" dirty="0" err="1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개선</a:t>
                      </a: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9" marL="81294" marR="81294" marT="45789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90" marL="81294" marR="81294" marT="4579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9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3" marL="81301" marR="81301" marT="4577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4" marL="81301" marR="81301" marT="4577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87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5" marL="81301" marR="81301" marT="45775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76" marL="81301" marR="81301" marT="4577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885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2" marL="81294" marR="81294" marT="4578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trike="noStrike" sz="8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horzOverflow="overflow" marB="45783" marL="81294" marR="81294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879">
                <a:tc rowSpan="8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 BI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/ 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석주연</a:t>
                      </a:r>
                    </a:p>
                  </a:txBody>
                  <a:tcPr horzOverflow="overflow" marB="45753" marL="88066" marR="88066" marT="4575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산정식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수정 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12/28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포인트 적립 사용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ERP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보고용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‘20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년도 데이터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’20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년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aseline="0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baseline="0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대상 리스트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82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이벤트 기간 중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신규회원의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주유데이터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제공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1/18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881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-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중단대상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거래처 및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과다적립금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dirty="0" err="1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재산정</a:t>
                      </a:r>
                      <a:r>
                        <a:rPr altLang="en-US" dirty="0" lang="ko-KR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개발 및 검증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1/14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altLang="ko-KR" dirty="0" lang="en-US" smtClean="0" sz="8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1/19</a:t>
                      </a:r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latinLnBrk="1"/>
                      <a:endParaRPr altLang="en-US"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0" marL="90000" marR="90000" marT="46750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893">
                <a:tc vMerge="1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umimoji="1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6754" marL="90000" marR="90000" marT="46754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altLang="en-US" dirty="0" lang="ko-KR" sz="8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81" marL="81291" marR="81291" marT="4578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noFill/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9423" name="Rectangle 136"/>
          <p:cNvSpPr>
            <a:spLocks noChangeArrowheads="1"/>
          </p:cNvSpPr>
          <p:nvPr/>
        </p:nvSpPr>
        <p:spPr bwMode="auto">
          <a:xfrm>
            <a:off x="5092804" y="750972"/>
            <a:ext cx="4473736" cy="310676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0"/>
          <p:cNvSpPr>
            <a:spLocks noChangeArrowheads="1"/>
          </p:cNvSpPr>
          <p:nvPr/>
        </p:nvSpPr>
        <p:spPr bwMode="auto">
          <a:xfrm>
            <a:off x="268004" y="310301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b="true" lang="en-US" sz="1570">
                <a:solidFill>
                  <a:srgbClr val="000000"/>
                </a:solidFill>
                <a:ea typeface="맑은 고딕"/>
              </a:rPr>
              <a:t>별첨-2. 2023. 02월 휴가계획서</a:t>
            </a:r>
            <a:endParaRPr b="true" lang="en-US" sz="1570">
              <a:solidFill>
                <a:srgbClr val="000000"/>
              </a:solidFill>
              <a:ea typeface="맑은 고딕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07840"/>
              </p:ext>
            </p:extLst>
          </p:nvPr>
        </p:nvGraphicFramePr>
        <p:xfrm>
          <a:off x="373635" y="1192132"/>
          <a:ext cx="9121451" cy="5001716"/>
        </p:xfrm>
        <a:graphic>
          <a:graphicData uri="http://schemas.openxmlformats.org/drawingml/2006/table">
            <a:tbl>
              <a:tblPr/>
              <a:tblGrid>
                <a:gridCol w="129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6092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일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화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수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목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0" lang="ko-KR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금</a:t>
                      </a: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ctr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0" lang="ko-KR" normalizeH="0" smtClean="0" strike="noStrike" sz="900" u="none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토</a:t>
                      </a:r>
                      <a:endParaRPr altLang="en-US" b="0" baseline="0" cap="none" dirty="0" i="0" kumimoji="0" lang="ko-KR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anchor="ctr"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733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  <a:cs charset="0" pitchFamily="34" typeface="Tahoma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</a:p>
                  </a:txBody>
                  <a:tcPr horzOverflow="overflow" marB="44732" marL="89475" marR="89475" marT="4473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4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9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김구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이여진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charset="-127" pitchFamily="50" typeface="맑은 고딕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이병준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이여진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10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배영식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◑ 순현국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전광호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권지수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김도신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15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김원기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17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남대현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노승표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>
                          <a:latin typeface="맑은 고딕"/>
                        </a:rPr>
                        <a:t> ● 이지은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18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901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19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20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강민경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21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22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23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박남신</a:t>
                      </a:r>
                      <a:r>
                        <a:rPr lang="en-US" sz="900">
                          <a:latin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맑은 고딕"/>
                        </a:rPr>
                        <a:t> ● 박선미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24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김예린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전광호</a:t>
                      </a: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25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329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26</a:t>
                      </a: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20" marL="89475" marR="89475" marT="44720">
                    <a:lnL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27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노승표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이지은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28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◑ 배영식</a:t>
                      </a: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/>
                      </a:r>
                    </a:p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2" pitchFamily="2" typeface="Wingdings"/>
                        <a:buNone/>
                        <a:tabLst/>
                      </a:pPr>
                      <a:r>
                        <a:rPr altLang="ko-KR" b="0" baseline="0" cap="none" dirty="0" i="0" kumimoji="0" lang="en-US" normalizeH="0" smtClean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itchFamily="50" typeface="맑은 고딕"/>
                          <a:ea charset="-127" pitchFamily="50" typeface="맑은 고딕"/>
                        </a:rPr>
                        <a:t> ● 황보람</a:t>
                      </a:r>
                    </a:p>
                  </a:txBody>
                  <a:tcPr horzOverflow="overflow" marB="44720" marL="89475" marR="89475" marT="44720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957263"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defTabSz="957263"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defTabSz="957263"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defTabSz="957263"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defTabSz="957263"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defTabSz="957263"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defTabSz="957263"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defTabSz="957263"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defTabSz="957263"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57263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itchFamily="34" typeface="Arial"/>
                          <a:ea charset="-127" pitchFamily="49" typeface="굴림체"/>
                          <a:cs charset="0" pitchFamily="34" typeface="Arial"/>
                        </a:defRPr>
                      </a:lvl9pPr>
                    </a:lstStyle>
                    <a:p>
                      <a:pPr algn="l" defTabSz="914400" eaLnBrk="0" fontAlgn="base" hangingPunct="0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0" lang="en-US" normalizeH="0" smtClean="0" strike="noStrike" sz="900" u="none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charset="-127" pitchFamily="50" typeface="맑은 고딕"/>
                        <a:ea charset="-127" pitchFamily="50" typeface="맑은 고딕"/>
                      </a:endParaRPr>
                    </a:p>
                  </a:txBody>
                  <a:tcPr horzOverflow="overflow" marB="44736" marL="89475" marR="89475" marT="4473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254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125"/>
          <p:cNvSpPr>
            <a:spLocks noChangeArrowheads="1"/>
          </p:cNvSpPr>
          <p:nvPr/>
        </p:nvSpPr>
        <p:spPr bwMode="auto">
          <a:xfrm>
            <a:off x="2486232" y="2518720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en-US" lang="ko-KR" sz="1566">
                <a:solidFill>
                  <a:schemeClr val="tx1"/>
                </a:solidFill>
              </a:rPr>
              <a:t>주간업무 실적 및 계획</a:t>
            </a:r>
          </a:p>
        </p:txBody>
      </p:sp>
      <p:sp>
        <p:nvSpPr>
          <p:cNvPr id="12291" name="Rectangle 3"/>
          <p:cNvSpPr>
            <a:spLocks noChangeArrowheads="1" noGrp="1"/>
          </p:cNvSpPr>
          <p:nvPr>
            <p:ph idx="4294967295" type="subTitle"/>
          </p:nvPr>
        </p:nvSpPr>
        <p:spPr>
          <a:xfrm>
            <a:off x="255577" y="297385"/>
            <a:ext cx="4927323" cy="372811"/>
          </a:xfrm>
        </p:spPr>
        <p:txBody>
          <a:bodyPr anchor="t" anchorCtr="0" bIns="46759" compatLnSpc="1" lIns="93521" numCol="1" rIns="93521" tIns="18410" vert="horz" wrap="square">
            <a:prstTxWarp prst="textNoShape">
              <a:avLst/>
            </a:prstTxWarp>
          </a:bodyPr>
          <a:lstStyle/>
          <a:p>
            <a:pPr defTabSz="894857" eaLnBrk="1" hangingPunct="1" indent="0" marL="0">
              <a:spcBef>
                <a:spcPct val="0"/>
              </a:spcBef>
              <a:spcAft>
                <a:spcPct val="0"/>
              </a:spcAft>
              <a:buNone/>
            </a:pPr>
            <a:r>
              <a:rPr altLang="en-US" b="1" lang="ko-KR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목차 </a:t>
            </a:r>
          </a:p>
        </p:txBody>
      </p:sp>
      <p:sp>
        <p:nvSpPr>
          <p:cNvPr id="12292" name="AutoShape 88"/>
          <p:cNvSpPr>
            <a:spLocks noChangeArrowheads="1"/>
          </p:cNvSpPr>
          <p:nvPr/>
        </p:nvSpPr>
        <p:spPr bwMode="auto">
          <a:xfrm>
            <a:off x="2487786" y="1943968"/>
            <a:ext cx="5711780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altLang="ko-KR" lang="en-US" sz="1566">
                <a:solidFill>
                  <a:schemeClr val="tx1"/>
                </a:solidFill>
              </a:rPr>
              <a:t>Summary</a:t>
            </a:r>
            <a:endParaRPr altLang="en-US" lang="ko-KR" sz="1566">
              <a:solidFill>
                <a:schemeClr val="tx1"/>
              </a:solidFill>
            </a:endParaRPr>
          </a:p>
        </p:txBody>
      </p:sp>
      <p:grpSp>
        <p:nvGrpSpPr>
          <p:cNvPr id="12293" name="Group 89"/>
          <p:cNvGrpSpPr>
            <a:grpSpLocks/>
          </p:cNvGrpSpPr>
          <p:nvPr/>
        </p:nvGrpSpPr>
        <p:grpSpPr bwMode="auto">
          <a:xfrm>
            <a:off x="2046626" y="2487652"/>
            <a:ext cx="539023" cy="487761"/>
            <a:chOff x="2225" y="1060"/>
            <a:chExt cx="294" cy="292"/>
          </a:xfrm>
        </p:grpSpPr>
        <p:grpSp>
          <p:nvGrpSpPr>
            <p:cNvPr id="12303" name="Group 90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305" name="Group 91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7" name="Oval 92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8" name="Oval 93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8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6" name="Oval 94"/>
              <p:cNvSpPr>
                <a:spLocks noChangeArrowheads="1"/>
              </p:cNvSpPr>
              <p:nvPr/>
            </p:nvSpPr>
            <p:spPr bwMode="auto">
              <a:xfrm rot="-1800000">
                <a:off x="-142" y="464"/>
                <a:ext cx="307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304" name="Text Box 95"/>
            <p:cNvSpPr txBox="1">
              <a:spLocks noChangeArrowheads="1"/>
            </p:cNvSpPr>
            <p:nvPr/>
          </p:nvSpPr>
          <p:spPr bwMode="auto">
            <a:xfrm>
              <a:off x="2293" y="1105"/>
              <a:ext cx="163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2</a:t>
              </a:r>
            </a:p>
          </p:txBody>
        </p:sp>
      </p:grpSp>
      <p:grpSp>
        <p:nvGrpSpPr>
          <p:cNvPr id="12294" name="Group 116"/>
          <p:cNvGrpSpPr>
            <a:grpSpLocks/>
          </p:cNvGrpSpPr>
          <p:nvPr/>
        </p:nvGrpSpPr>
        <p:grpSpPr bwMode="auto">
          <a:xfrm>
            <a:off x="2034199" y="1928435"/>
            <a:ext cx="563877" cy="487761"/>
            <a:chOff x="2225" y="1060"/>
            <a:chExt cx="294" cy="292"/>
          </a:xfrm>
        </p:grpSpPr>
        <p:grpSp>
          <p:nvGrpSpPr>
            <p:cNvPr id="12297" name="Group 117"/>
            <p:cNvGrpSpPr>
              <a:grpSpLocks/>
            </p:cNvGrpSpPr>
            <p:nvPr/>
          </p:nvGrpSpPr>
          <p:grpSpPr bwMode="auto">
            <a:xfrm>
              <a:off x="2225" y="1060"/>
              <a:ext cx="294" cy="292"/>
              <a:chOff x="-233" y="400"/>
              <a:chExt cx="669" cy="669"/>
            </a:xfrm>
          </p:grpSpPr>
          <p:grpSp>
            <p:nvGrpSpPr>
              <p:cNvPr id="12299" name="Group 118"/>
              <p:cNvGrpSpPr>
                <a:grpSpLocks/>
              </p:cNvGrpSpPr>
              <p:nvPr/>
            </p:nvGrpSpPr>
            <p:grpSpPr bwMode="auto">
              <a:xfrm>
                <a:off x="-233" y="400"/>
                <a:ext cx="669" cy="669"/>
                <a:chOff x="5297" y="1592"/>
                <a:chExt cx="669" cy="669"/>
              </a:xfrm>
            </p:grpSpPr>
            <p:sp>
              <p:nvSpPr>
                <p:cNvPr id="12301" name="Oval 119"/>
                <p:cNvSpPr>
                  <a:spLocks noChangeArrowheads="1"/>
                </p:cNvSpPr>
                <p:nvPr/>
              </p:nvSpPr>
              <p:spPr bwMode="auto">
                <a:xfrm>
                  <a:off x="5297" y="1592"/>
                  <a:ext cx="669" cy="669"/>
                </a:xfrm>
                <a:prstGeom prst="ellipse">
                  <a:avLst/>
                </a:prstGeom>
                <a:solidFill>
                  <a:srgbClr val="EAEEF6"/>
                </a:solidFill>
                <a:ln algn="ctr" w="6350">
                  <a:solidFill>
                    <a:srgbClr val="95AAD3"/>
                  </a:solidFill>
                  <a:round/>
                  <a:headEnd/>
                  <a:tailEnd/>
                </a:ln>
                <a:effectLst>
                  <a:outerShdw algn="ctr" dir="2700000" dist="35921" rotWithShape="0">
                    <a:schemeClr val="bg2"/>
                  </a:outerShdw>
                </a:effec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  <p:sp>
              <p:nvSpPr>
                <p:cNvPr id="12302" name="Oval 120"/>
                <p:cNvSpPr>
                  <a:spLocks noChangeArrowheads="1"/>
                </p:cNvSpPr>
                <p:nvPr/>
              </p:nvSpPr>
              <p:spPr bwMode="auto">
                <a:xfrm>
                  <a:off x="5343" y="1615"/>
                  <a:ext cx="579" cy="5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5AAD3"/>
                    </a:gs>
                    <a:gs pos="100000">
                      <a:srgbClr val="405F9E"/>
                    </a:gs>
                  </a:gsLst>
                  <a:lin ang="5400000" scaled="1"/>
                </a:gradFill>
                <a:ln>
                  <a:noFill/>
                </a:ln>
                <a:effectLst>
                  <a:outerShdw algn="ctr" dir="2700000" dist="35921" rotWithShape="0">
                    <a:schemeClr val="bg2"/>
                  </a:outerShdw>
                </a:effectLst>
                <a:extLst>
                  <a:ext uri="{91240B29-F687-4F45-9708-019B960494DF}">
                    <a14:hiddenLine xmlns:a14="http://schemas.microsoft.com/office/drawing/2010/main" algn="ctr" w="63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 wrap="none"/>
                <a:lstStyle>
                  <a:lvl1pPr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1pPr>
                  <a:lvl2pPr indent="-285750" marL="74295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2pPr>
                  <a:lvl3pPr indent="-228600" marL="11430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3pPr>
                  <a:lvl4pPr indent="-228600" marL="16002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4pPr>
                  <a:lvl5pPr indent="-228600" marL="2057400"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5pPr>
                  <a:lvl6pPr eaLnBrk="0" fontAlgn="base" hangingPunct="0" indent="-228600" marL="25146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6pPr>
                  <a:lvl7pPr eaLnBrk="0" fontAlgn="base" hangingPunct="0" indent="-228600" marL="29718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7pPr>
                  <a:lvl8pPr eaLnBrk="0" fontAlgn="base" hangingPunct="0" indent="-228600" marL="34290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8pPr>
                  <a:lvl9pPr eaLnBrk="0" fontAlgn="base" hangingPunct="0" indent="-228600" marL="3886200">
                    <a:spcBef>
                      <a:spcPct val="0"/>
                    </a:spcBef>
                    <a:spcAft>
                      <a:spcPct val="0"/>
                    </a:spcAft>
                    <a:defRPr b="1" sz="900">
                      <a:solidFill>
                        <a:schemeClr val="bg1"/>
                      </a:solidFill>
                      <a:latin charset="-127" panose="020B0503020000020004" pitchFamily="50" typeface="맑은 고딕"/>
                      <a:ea charset="-127" panose="020B0503020000020004" pitchFamily="50" typeface="맑은 고딕"/>
                    </a:defRPr>
                  </a:lvl9pPr>
                </a:lstStyle>
                <a:p>
                  <a:pPr algn="r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altLang="en-US" lang="ko-KR" sz="1566">
                    <a:latin charset="-127" panose="02030600000101010101" pitchFamily="18" typeface="새굴림"/>
                    <a:ea charset="-127" panose="02030600000101010101" pitchFamily="18" typeface="새굴림"/>
                  </a:endParaRPr>
                </a:p>
              </p:txBody>
            </p:sp>
          </p:grpSp>
          <p:sp>
            <p:nvSpPr>
              <p:cNvPr id="12300" name="Oval 121"/>
              <p:cNvSpPr>
                <a:spLocks noChangeArrowheads="1"/>
              </p:cNvSpPr>
              <p:nvPr/>
            </p:nvSpPr>
            <p:spPr bwMode="auto">
              <a:xfrm rot="-1800000">
                <a:off x="-143" y="464"/>
                <a:ext cx="308" cy="194"/>
              </a:xfrm>
              <a:prstGeom prst="ellipse">
                <a:avLst/>
              </a:prstGeom>
              <a:gradFill rotWithShape="1">
                <a:gsLst>
                  <a:gs pos="0">
                    <a:srgbClr val="EAEEF6"/>
                  </a:gs>
                  <a:gs pos="100000">
                    <a:srgbClr val="8299C8"/>
                  </a:gs>
                </a:gsLst>
                <a:lin ang="5400000" scaled="1"/>
              </a:gradFill>
              <a:ln>
                <a:noFill/>
              </a:ln>
              <a:effectLst>
                <a:outerShdw algn="ctr" dir="2700000" dist="35921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algn="ctr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wrap="none"/>
              <a:lstStyle>
                <a:lvl1pPr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1pPr>
                <a:lvl2pPr indent="-285750" marL="74295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2pPr>
                <a:lvl3pPr indent="-228600" marL="11430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3pPr>
                <a:lvl4pPr indent="-228600" marL="16002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4pPr>
                <a:lvl5pPr indent="-228600" marL="2057400"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5pPr>
                <a:lvl6pPr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6pPr>
                <a:lvl7pPr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7pPr>
                <a:lvl8pPr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8pPr>
                <a:lvl9pPr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b="1" sz="900">
                    <a:solidFill>
                      <a:schemeClr val="bg1"/>
                    </a:solidFill>
                    <a:latin charset="-127" panose="020B0503020000020004" pitchFamily="50" typeface="맑은 고딕"/>
                    <a:ea charset="-127" panose="020B0503020000020004" pitchFamily="50" typeface="맑은 고딕"/>
                  </a:defRPr>
                </a:lvl9pPr>
              </a:lstStyle>
              <a:p>
                <a:pPr algn="r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altLang="en-US" lang="ko-KR" sz="1566">
                  <a:latin charset="-127" panose="02030600000101010101" pitchFamily="18" typeface="새굴림"/>
                  <a:ea charset="-127" panose="02030600000101010101" pitchFamily="18" typeface="새굴림"/>
                </a:endParaRPr>
              </a:p>
            </p:txBody>
          </p:sp>
        </p:grpSp>
        <p:sp>
          <p:nvSpPr>
            <p:cNvPr id="12298" name="Text Box 122"/>
            <p:cNvSpPr txBox="1">
              <a:spLocks noChangeArrowheads="1"/>
            </p:cNvSpPr>
            <p:nvPr/>
          </p:nvSpPr>
          <p:spPr bwMode="auto">
            <a:xfrm>
              <a:off x="2295" y="1105"/>
              <a:ext cx="156" cy="185"/>
            </a:xfrm>
            <a:prstGeom prst="rect">
              <a:avLst/>
            </a:prstGeom>
            <a:noFill/>
            <a:ln>
              <a:noFill/>
            </a:ln>
            <a:effectLst>
              <a:outerShdw algn="ctr" dir="2700000" dist="35921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wrap="none">
              <a:spAutoFit/>
            </a:bodyPr>
            <a:lstStyle>
              <a:lvl1pPr defTabSz="762000" indent="-187325" marL="187325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defTabSz="762000"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defTabSz="762000"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defTabSz="762000"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defTabSz="762000"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defTabSz="762000"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defTabSz="762000"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defTabSz="762000"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defTabSz="762000"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altLang="ko-KR" lang="en-US" sz="1566">
                  <a:latin charset="-127" panose="02030600000101010101" pitchFamily="18" typeface="새굴림"/>
                  <a:ea charset="-127" panose="02030600000101010101" pitchFamily="18" typeface="새굴림"/>
                </a:rPr>
                <a:t>1</a:t>
              </a:r>
            </a:p>
          </p:txBody>
        </p:sp>
      </p:grpSp>
      <p:sp>
        <p:nvSpPr>
          <p:cNvPr id="12295" name="AutoShape 125"/>
          <p:cNvSpPr>
            <a:spLocks noChangeArrowheads="1"/>
          </p:cNvSpPr>
          <p:nvPr/>
        </p:nvSpPr>
        <p:spPr bwMode="auto">
          <a:xfrm>
            <a:off x="2492446" y="3130752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1] ERP </a:t>
            </a:r>
            <a:r>
              <a:rPr altLang="en-US" kumimoji="1" lang="ko-KR" sz="1370">
                <a:solidFill>
                  <a:srgbClr val="000000"/>
                </a:solidFill>
              </a:rPr>
              <a:t>사용자 계정 및 보안관리</a:t>
            </a:r>
          </a:p>
        </p:txBody>
      </p:sp>
      <p:sp>
        <p:nvSpPr>
          <p:cNvPr id="12296" name="AutoShape 125"/>
          <p:cNvSpPr>
            <a:spLocks noChangeArrowheads="1"/>
          </p:cNvSpPr>
          <p:nvPr/>
        </p:nvSpPr>
        <p:spPr bwMode="auto">
          <a:xfrm>
            <a:off x="2492446" y="3578125"/>
            <a:ext cx="5711781" cy="391452"/>
          </a:xfrm>
          <a:prstGeom prst="roundRect">
            <a:avLst>
              <a:gd fmla="val 16667" name="adj"/>
            </a:avLst>
          </a:prstGeom>
          <a:solidFill>
            <a:schemeClr val="bg1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lIns="176131" wrap="none"/>
          <a:lstStyle>
            <a:lvl1pPr defTabSz="762000" indent="-342900" marL="3429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762000" indent="-385763" marL="5651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76200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76200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76200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76200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76200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76200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76200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charset="2" panose="05000000000000000000" pitchFamily="2" typeface="Wingdings"/>
              <a:buChar char="v"/>
            </a:pPr>
            <a:r>
              <a:rPr altLang="en-US" kumimoji="1" lang="ko-KR" sz="1370">
                <a:solidFill>
                  <a:srgbClr val="000000"/>
                </a:solidFill>
              </a:rPr>
              <a:t>별첨 </a:t>
            </a:r>
            <a:r>
              <a:rPr altLang="ko-KR" kumimoji="1" lang="en-US" sz="1370">
                <a:solidFill>
                  <a:srgbClr val="000000"/>
                </a:solidFill>
              </a:rPr>
              <a:t>2] </a:t>
            </a:r>
            <a:r>
              <a:rPr altLang="en-US" kumimoji="1" lang="ko-KR" sz="1370">
                <a:solidFill>
                  <a:srgbClr val="000000"/>
                </a:solidFill>
              </a:rPr>
              <a:t>휴가계획서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402433" name="Text">
    </p:cNvPr>
          <p:cNvSpPr>
            <a:spLocks noGrp="1"/>
          </p:cNvSpPr>
          <p:nvPr/>
        </p:nvSpPr>
        <p:spPr>
          <a:xfrm rot="0">
            <a:off x="127000" y="381000"/>
            <a:ext cx="51816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884118257" name="Text">
    </p:cNvPr>
          <p:cNvSpPr>
            <a:spLocks noGrp="1"/>
          </p:cNvSpPr>
          <p:nvPr/>
        </p:nvSpPr>
        <p:spPr>
          <a:xfrm rot="0">
            <a:off x="9017000" y="292100"/>
            <a:ext cx="762000" cy="508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80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80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398660413" name="Rectangle"/>
          <p:cNvSpPr>
            <a:spLocks noGrp="1"/>
          </p:cNvSpPr>
          <p:nvPr/>
        </p:nvSpPr>
        <p:spPr>
          <a:xfrm>
            <a:off x="8636000" y="266700"/>
            <a:ext cx="2667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87476370" name="Rectangle"/>
          <p:cNvSpPr>
            <a:spLocks noGrp="1"/>
          </p:cNvSpPr>
          <p:nvPr/>
        </p:nvSpPr>
        <p:spPr>
          <a:xfrm>
            <a:off x="8636000" y="419100"/>
            <a:ext cx="2667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618017920" name="Rectangle"/>
          <p:cNvSpPr>
            <a:spLocks noGrp="1"/>
          </p:cNvSpPr>
          <p:nvPr/>
        </p:nvSpPr>
        <p:spPr>
          <a:xfrm>
            <a:off x="8636000" y="571500"/>
            <a:ext cx="2667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80941041" name="Text">
    </p:cNvPr>
          <p:cNvSpPr>
            <a:spLocks noGrp="1"/>
          </p:cNvSpPr>
          <p:nvPr/>
        </p:nvSpPr>
        <p:spPr>
          <a:xfrm rot="0">
            <a:off x="190500" y="32131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93375917" name="Text">
    </p:cNvPr>
          <p:cNvSpPr>
            <a:spLocks noGrp="1"/>
          </p:cNvSpPr>
          <p:nvPr/>
        </p:nvSpPr>
        <p:spPr>
          <a:xfrm rot="0">
            <a:off x="190500" y="863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95086198" name="Text">
    </p:cNvPr>
          <p:cNvSpPr>
            <a:spLocks noGrp="1"/>
          </p:cNvSpPr>
          <p:nvPr/>
        </p:nvSpPr>
        <p:spPr>
          <a:xfrm rot="0">
            <a:off x="6489700" y="3860800"/>
            <a:ext cx="35052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894755427" name="Text">
    </p:cNvPr>
          <p:cNvSpPr>
            <a:spLocks noGrp="1"/>
          </p:cNvSpPr>
          <p:nvPr/>
        </p:nvSpPr>
        <p:spPr>
          <a:xfrm rot="0">
            <a:off x="5549900" y="3860800"/>
            <a:ext cx="8001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826588936" name="Text">
    </p:cNvPr>
          <p:cNvSpPr>
            <a:spLocks noGrp="1"/>
          </p:cNvSpPr>
          <p:nvPr/>
        </p:nvSpPr>
        <p:spPr>
          <a:xfrm rot="0">
            <a:off x="1028700" y="38608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[MM] CP전자결재를 통한 Vendor Print 관리 체계 개선* 기술검수증 전송시 ‘Vendor Print 등록’ 양식 생성을 위한 RTS 정보 전송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[MM] MRO 자재 단가계약요청 (문서유형 Z7) 시 플랜트 체크 로직 추가* 단가계약요청 PR 생성시 플랜트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[FI]회계 자동승인대상 e-Pro 전표 추출 프로그램 개발요청</a:t>
            </a:r>
          </a:p>
        </p:txBody>
      </p:sp>
      <p:sp>
        <p:nvSpPr>
          <p:cNvPr id="1376952824" name="Text">
    </p:cNvPr>
          <p:cNvSpPr>
            <a:spLocks noGrp="1"/>
          </p:cNvSpPr>
          <p:nvPr/>
        </p:nvSpPr>
        <p:spPr>
          <a:xfrm rot="0">
            <a:off x="165100" y="37719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829577004" name="Text">
    </p:cNvPr>
          <p:cNvSpPr>
            <a:spLocks noGrp="1"/>
          </p:cNvSpPr>
          <p:nvPr/>
        </p:nvSpPr>
        <p:spPr>
          <a:xfrm rot="0">
            <a:off x="165100" y="8382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710365204" name="Text">
    </p:cNvPr>
          <p:cNvSpPr>
            <a:spLocks noGrp="1"/>
          </p:cNvSpPr>
          <p:nvPr/>
        </p:nvSpPr>
        <p:spPr>
          <a:xfrm rot="0">
            <a:off x="177800" y="31750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anchor="ctr" bIns="0" lIns="0" rIns="0" rtlCol="0" tIns="0" wrap="square"/>
          <a:lstStyle/>
          <a:p>
            <a:pPr algn="l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4357314" name="Text">
    </p:cNvPr>
          <p:cNvSpPr>
            <a:spLocks noGrp="1"/>
          </p:cNvSpPr>
          <p:nvPr/>
        </p:nvSpPr>
        <p:spPr>
          <a:xfrm rot="0">
            <a:off x="152400" y="1092200"/>
            <a:ext cx="749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778363910" name="Text">
    </p:cNvPr>
          <p:cNvSpPr>
            <a:spLocks noGrp="1"/>
          </p:cNvSpPr>
          <p:nvPr/>
        </p:nvSpPr>
        <p:spPr>
          <a:xfrm rot="0">
            <a:off x="901700" y="10922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1238823" name="Text">
    </p:cNvPr>
          <p:cNvSpPr>
            <a:spLocks noGrp="1"/>
          </p:cNvSpPr>
          <p:nvPr/>
        </p:nvSpPr>
        <p:spPr>
          <a:xfrm rot="0">
            <a:off x="6324600" y="10922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975406607" name="Text">
    </p:cNvPr>
          <p:cNvSpPr>
            <a:spLocks noGrp="1"/>
          </p:cNvSpPr>
          <p:nvPr/>
        </p:nvSpPr>
        <p:spPr>
          <a:xfrm rot="0">
            <a:off x="7086600" y="10922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697588197" name="Text">
    </p:cNvPr>
          <p:cNvSpPr>
            <a:spLocks noGrp="1"/>
          </p:cNvSpPr>
          <p:nvPr/>
        </p:nvSpPr>
        <p:spPr>
          <a:xfrm rot="0">
            <a:off x="165100" y="34290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551148549" name="Text">
    </p:cNvPr>
          <p:cNvSpPr>
            <a:spLocks noGrp="1"/>
          </p:cNvSpPr>
          <p:nvPr/>
        </p:nvSpPr>
        <p:spPr>
          <a:xfrm rot="0">
            <a:off x="901700" y="34290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98430501" name="Text">
    </p:cNvPr>
          <p:cNvSpPr>
            <a:spLocks noGrp="1"/>
          </p:cNvSpPr>
          <p:nvPr/>
        </p:nvSpPr>
        <p:spPr>
          <a:xfrm rot="0">
            <a:off x="5549900" y="3429000"/>
            <a:ext cx="8001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53283878" name="Text">
    </p:cNvPr>
          <p:cNvSpPr>
            <a:spLocks noGrp="1"/>
          </p:cNvSpPr>
          <p:nvPr/>
        </p:nvSpPr>
        <p:spPr>
          <a:xfrm rot="0">
            <a:off x="7340600" y="10922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41076374" name="Text">
    </p:cNvPr>
          <p:cNvSpPr>
            <a:spLocks noGrp="1"/>
          </p:cNvSpPr>
          <p:nvPr/>
        </p:nvSpPr>
        <p:spPr>
          <a:xfrm rot="0">
            <a:off x="6350000" y="34290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14367017" name="Text">
    </p:cNvPr>
          <p:cNvSpPr>
            <a:spLocks noGrp="1"/>
          </p:cNvSpPr>
          <p:nvPr/>
        </p:nvSpPr>
        <p:spPr>
          <a:xfrm rot="0">
            <a:off x="5549900" y="1092200"/>
            <a:ext cx="7747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64385461" name="Text">
    </p:cNvPr>
          <p:cNvSpPr>
            <a:spLocks noGrp="1"/>
          </p:cNvSpPr>
          <p:nvPr/>
        </p:nvSpPr>
        <p:spPr>
          <a:xfrm rot="0">
            <a:off x="6489700" y="4673600"/>
            <a:ext cx="3505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700371503" name="Text">
    </p:cNvPr>
          <p:cNvSpPr>
            <a:spLocks noGrp="1"/>
          </p:cNvSpPr>
          <p:nvPr/>
        </p:nvSpPr>
        <p:spPr>
          <a:xfrm rot="0">
            <a:off x="5549900" y="4673600"/>
            <a:ext cx="8001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</a:p>
        </p:txBody>
      </p:sp>
      <p:sp>
        <p:nvSpPr>
          <p:cNvPr id="1904975972" name="Text">
    </p:cNvPr>
          <p:cNvSpPr>
            <a:spLocks noGrp="1"/>
          </p:cNvSpPr>
          <p:nvPr/>
        </p:nvSpPr>
        <p:spPr>
          <a:xfrm rot="0">
            <a:off x="1028700" y="4673600"/>
            <a:ext cx="4521200" cy="6985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[PRM] 주유원복 지원 시스템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[ATSS] 차량별실행현황 지도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[EAI] ERP회계 자동승인 대상 회계전표 구분 e-Pro 연계 인터페이스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[E-Approval] PCS 계정 신청 및 결과 시스템에 반영 요청(전자결재)</a:t>
            </a:r>
          </a:p>
        </p:txBody>
      </p:sp>
      <p:sp>
        <p:nvSpPr>
          <p:cNvPr id="900956479" name="Text">
    </p:cNvPr>
          <p:cNvSpPr>
            <a:spLocks noGrp="1"/>
          </p:cNvSpPr>
          <p:nvPr/>
        </p:nvSpPr>
        <p:spPr>
          <a:xfrm rot="0">
            <a:off x="165100" y="45720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780737425" name="Rectangle"/>
          <p:cNvSpPr>
            <a:spLocks noGrp="1"/>
          </p:cNvSpPr>
          <p:nvPr/>
        </p:nvSpPr>
        <p:spPr>
          <a:xfrm>
            <a:off x="7086600" y="1485900"/>
            <a:ext cx="254000" cy="7874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  <p:sp>
        <p:nvSpPr>
          <p:cNvPr id="127423115" name="Text">
    </p:cNvPr>
          <p:cNvSpPr>
            <a:spLocks noGrp="1"/>
          </p:cNvSpPr>
          <p:nvPr/>
        </p:nvSpPr>
        <p:spPr>
          <a:xfrm rot="0">
            <a:off x="177800" y="54737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000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733764252" name="Text">
    </p:cNvPr>
          <p:cNvSpPr>
            <a:spLocks noGrp="1"/>
          </p:cNvSpPr>
          <p:nvPr/>
        </p:nvSpPr>
        <p:spPr>
          <a:xfrm rot="0">
            <a:off x="6604000" y="60071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Z11-23-0006</a:t>
            </a:r>
          </a:p>
        </p:txBody>
      </p:sp>
      <p:sp>
        <p:nvSpPr>
          <p:cNvPr id="36670637" name="Text">
    </p:cNvPr>
          <p:cNvSpPr>
            <a:spLocks noGrp="1"/>
          </p:cNvSpPr>
          <p:nvPr/>
        </p:nvSpPr>
        <p:spPr>
          <a:xfrm rot="0">
            <a:off x="2209800" y="60071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Field contents changed: I_PSTYP -&gt; 0</a:t>
            </a:r>
          </a:p>
        </p:txBody>
      </p:sp>
      <p:sp>
        <p:nvSpPr>
          <p:cNvPr id="1687968490" name="Text">
    </p:cNvPr>
          <p:cNvSpPr>
            <a:spLocks noGrp="1"/>
          </p:cNvSpPr>
          <p:nvPr/>
        </p:nvSpPr>
        <p:spPr>
          <a:xfrm rot="0">
            <a:off x="127000" y="60071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2023-02-06</a:t>
            </a:r>
          </a:p>
        </p:txBody>
      </p:sp>
      <p:sp>
        <p:nvSpPr>
          <p:cNvPr id="559239416" name="Text">
    </p:cNvPr>
          <p:cNvSpPr>
            <a:spLocks noGrp="1"/>
          </p:cNvSpPr>
          <p:nvPr/>
        </p:nvSpPr>
        <p:spPr>
          <a:xfrm rot="0">
            <a:off x="127000" y="5765800"/>
            <a:ext cx="1270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752471284" name="Text">
    </p:cNvPr>
          <p:cNvSpPr>
            <a:spLocks noGrp="1"/>
          </p:cNvSpPr>
          <p:nvPr/>
        </p:nvSpPr>
        <p:spPr>
          <a:xfrm rot="0">
            <a:off x="2209800" y="57658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81691315" name="Text">
    </p:cNvPr>
          <p:cNvSpPr>
            <a:spLocks noGrp="1"/>
          </p:cNvSpPr>
          <p:nvPr/>
        </p:nvSpPr>
        <p:spPr>
          <a:xfrm rot="0">
            <a:off x="6604000" y="57658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69313675" name="Text">
    </p:cNvPr>
          <p:cNvSpPr>
            <a:spLocks noGrp="1"/>
          </p:cNvSpPr>
          <p:nvPr/>
        </p:nvSpPr>
        <p:spPr>
          <a:xfrm rot="0">
            <a:off x="127000" y="6299200"/>
            <a:ext cx="1270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66892514" name="Text">
    </p:cNvPr>
          <p:cNvSpPr>
            <a:spLocks noGrp="1"/>
          </p:cNvSpPr>
          <p:nvPr/>
        </p:nvSpPr>
        <p:spPr>
          <a:xfrm rot="0">
            <a:off x="6604000" y="62992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5634906" name="Text">
    </p:cNvPr>
          <p:cNvSpPr>
            <a:spLocks noGrp="1"/>
          </p:cNvSpPr>
          <p:nvPr/>
        </p:nvSpPr>
        <p:spPr>
          <a:xfrm rot="0">
            <a:off x="2209800" y="62992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084332735" name="Text">
    </p:cNvPr>
          <p:cNvSpPr>
            <a:spLocks noGrp="1"/>
          </p:cNvSpPr>
          <p:nvPr/>
        </p:nvSpPr>
        <p:spPr>
          <a:xfrm rot="0">
            <a:off x="1397000" y="62992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996377886" name="Text">
    </p:cNvPr>
          <p:cNvSpPr>
            <a:spLocks noGrp="1"/>
          </p:cNvSpPr>
          <p:nvPr/>
        </p:nvSpPr>
        <p:spPr>
          <a:xfrm rot="0">
            <a:off x="1397000" y="60071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SROH</a:t>
            </a:r>
          </a:p>
        </p:txBody>
      </p:sp>
      <p:sp>
        <p:nvSpPr>
          <p:cNvPr id="20629430" name="Text">
    </p:cNvPr>
          <p:cNvSpPr>
            <a:spLocks noGrp="1"/>
          </p:cNvSpPr>
          <p:nvPr/>
        </p:nvSpPr>
        <p:spPr>
          <a:xfrm rot="0">
            <a:off x="1397000" y="57658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49561035" name="Text">
    </p:cNvPr>
          <p:cNvSpPr>
            <a:spLocks noGrp="1"/>
          </p:cNvSpPr>
          <p:nvPr/>
        </p:nvSpPr>
        <p:spPr>
          <a:xfrm rot="0">
            <a:off x="8255000" y="62992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6226955" name="Text">
    </p:cNvPr>
          <p:cNvSpPr>
            <a:spLocks noGrp="1"/>
          </p:cNvSpPr>
          <p:nvPr/>
        </p:nvSpPr>
        <p:spPr>
          <a:xfrm rot="0">
            <a:off x="8255000" y="57658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665019882" name="Text">
    </p:cNvPr>
          <p:cNvSpPr>
            <a:spLocks noGrp="1"/>
          </p:cNvSpPr>
          <p:nvPr/>
        </p:nvSpPr>
        <p:spPr>
          <a:xfrm rot="0">
            <a:off x="8255000" y="60071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일반</a:t>
            </a:r>
          </a:p>
        </p:txBody>
      </p:sp>
      <p:sp>
        <p:nvSpPr>
          <p:cNvPr id="888030028" name="Text">
    </p:cNvPr>
          <p:cNvSpPr>
            <a:spLocks noGrp="1"/>
          </p:cNvSpPr>
          <p:nvPr/>
        </p:nvSpPr>
        <p:spPr>
          <a:xfrm rot="0">
            <a:off x="901700" y="37719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23088476" name="Text">
    </p:cNvPr>
          <p:cNvSpPr>
            <a:spLocks noGrp="1"/>
          </p:cNvSpPr>
          <p:nvPr/>
        </p:nvSpPr>
        <p:spPr>
          <a:xfrm rot="0">
            <a:off x="901700" y="45720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54489235" name="Text">
    </p:cNvPr>
          <p:cNvSpPr>
            <a:spLocks noGrp="1"/>
          </p:cNvSpPr>
          <p:nvPr/>
        </p:nvSpPr>
        <p:spPr>
          <a:xfrm rot="0">
            <a:off x="6350000" y="37719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6660762" name="Text">
    </p:cNvPr>
          <p:cNvSpPr>
            <a:spLocks noGrp="1"/>
          </p:cNvSpPr>
          <p:nvPr/>
        </p:nvSpPr>
        <p:spPr>
          <a:xfrm rot="0">
            <a:off x="6350000" y="4572000"/>
            <a:ext cx="36449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2312611" name="Text">
    </p:cNvPr>
          <p:cNvSpPr>
            <a:spLocks noGrp="1"/>
          </p:cNvSpPr>
          <p:nvPr/>
        </p:nvSpPr>
        <p:spPr>
          <a:xfrm rot="0">
            <a:off x="5549900" y="37719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49062656" name="Text">
    </p:cNvPr>
          <p:cNvSpPr>
            <a:spLocks noGrp="1"/>
          </p:cNvSpPr>
          <p:nvPr/>
        </p:nvSpPr>
        <p:spPr>
          <a:xfrm rot="0">
            <a:off x="5549900" y="4572000"/>
            <a:ext cx="8001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47540063" name="Frame"/>
          <p:cNvSpPr>
            <a:spLocks noGrp="1"/>
          </p:cNvSpPr>
          <p:nvPr/>
        </p:nvSpPr>
        <p:spPr>
          <a:xfrm>
            <a:off x="152400" y="1485900"/>
            <a:ext cx="9842500" cy="1638300"/>
          </a:xfrm>
          <a:prstGeom prst="rect">
            <a:avLst/>
          </a:prstGeom>
        </p:spPr>
        <p:txBody>
          <a:bodyPr anchor="ctr" rtlCol="0"/>
          <a:lstStyle/>
          <a:p>
            <a:pPr algn="ctr"/>
          </a:p>
        </p:txBody>
      </p:sp>
      <p:sp>
        <p:nvSpPr>
          <p:cNvPr id="1534983614" name="Text">
    </p:cNvPr>
          <p:cNvSpPr>
            <a:spLocks noGrp="1"/>
          </p:cNvSpPr>
          <p:nvPr/>
        </p:nvSpPr>
        <p:spPr>
          <a:xfrm rot="0">
            <a:off x="152400" y="1485900"/>
            <a:ext cx="749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47273048" name="Text">
    </p:cNvPr>
          <p:cNvSpPr>
            <a:spLocks noGrp="1"/>
          </p:cNvSpPr>
          <p:nvPr/>
        </p:nvSpPr>
        <p:spPr>
          <a:xfrm rot="0">
            <a:off x="1028700" y="1562100"/>
            <a:ext cx="4521200" cy="7493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[MM] 6010Group(Pipe) 전체 자재 반올림값 적용 요청* 예약 확정 및 PR 생성시 수량에 대한 반올림값 체크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[TD] ZTDR6060 첨가제 이관 및 사용현황(저유소) 이관 항목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[FI] 국세청 지급명세서 제출용 전산파일 변환 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[BC] HCM운영 SP 적용작업 업무지원  *2022년07월~2023년01월 SP적용</a:t>
            </a:r>
          </a:p>
        </p:txBody>
      </p:sp>
      <p:sp>
        <p:nvSpPr>
          <p:cNvPr id="39399965" name="Text">
    </p:cNvPr>
          <p:cNvSpPr>
            <a:spLocks noGrp="1"/>
          </p:cNvSpPr>
          <p:nvPr/>
        </p:nvSpPr>
        <p:spPr>
          <a:xfrm rot="0">
            <a:off x="7442200" y="1562100"/>
            <a:ext cx="2552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86787330" name="Text">
    </p:cNvPr>
          <p:cNvSpPr>
            <a:spLocks noGrp="1"/>
          </p:cNvSpPr>
          <p:nvPr/>
        </p:nvSpPr>
        <p:spPr>
          <a:xfrm rot="0">
            <a:off x="6324600" y="1485900"/>
            <a:ext cx="7620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598308688" name="Text">
    </p:cNvPr>
          <p:cNvSpPr>
            <a:spLocks noGrp="1"/>
          </p:cNvSpPr>
          <p:nvPr/>
        </p:nvSpPr>
        <p:spPr>
          <a:xfrm rot="0">
            <a:off x="5549900" y="1562100"/>
            <a:ext cx="774700" cy="7112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2132738405" name="Text">
    </p:cNvPr>
          <p:cNvSpPr>
            <a:spLocks noGrp="1"/>
          </p:cNvSpPr>
          <p:nvPr/>
        </p:nvSpPr>
        <p:spPr>
          <a:xfrm rot="0">
            <a:off x="901700" y="1485900"/>
            <a:ext cx="46482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82707777" name="Text">
    </p:cNvPr>
          <p:cNvSpPr>
            <a:spLocks noGrp="1"/>
          </p:cNvSpPr>
          <p:nvPr/>
        </p:nvSpPr>
        <p:spPr>
          <a:xfrm rot="0">
            <a:off x="7340600" y="1485900"/>
            <a:ext cx="26543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86123048" name="Text">
    </p:cNvPr>
          <p:cNvSpPr>
            <a:spLocks noGrp="1"/>
          </p:cNvSpPr>
          <p:nvPr/>
        </p:nvSpPr>
        <p:spPr>
          <a:xfrm rot="0">
            <a:off x="5549900" y="1485900"/>
            <a:ext cx="774700" cy="7874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7829146" name="Text">
    </p:cNvPr>
          <p:cNvSpPr>
            <a:spLocks noGrp="1"/>
          </p:cNvSpPr>
          <p:nvPr/>
        </p:nvSpPr>
        <p:spPr>
          <a:xfrm rot="0">
            <a:off x="152400" y="2273300"/>
            <a:ext cx="749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599816908" name="Text">
    </p:cNvPr>
          <p:cNvSpPr>
            <a:spLocks noGrp="1"/>
          </p:cNvSpPr>
          <p:nvPr/>
        </p:nvSpPr>
        <p:spPr>
          <a:xfrm rot="0">
            <a:off x="1028700" y="2324100"/>
            <a:ext cx="45212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[PRM]거래처 마스터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[ERS] 정기적 검토 메일 기능개선시 기존 문서의 작성 부서와 현재 인사 데이터상 변경된 부서의 매핑에 대한 로직 변경 협의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[EAI] 윤활유이비즈 프로젝트 &lt;-&gt; EAI 인터페이스 연계 개발 및 수정관련 CCB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[OAS] SSO 연동</a:t>
            </a:r>
          </a:p>
        </p:txBody>
      </p:sp>
      <p:sp>
        <p:nvSpPr>
          <p:cNvPr id="2137758960" name="Text">
    </p:cNvPr>
          <p:cNvSpPr>
            <a:spLocks noGrp="1"/>
          </p:cNvSpPr>
          <p:nvPr/>
        </p:nvSpPr>
        <p:spPr>
          <a:xfrm rot="0">
            <a:off x="7442200" y="2324100"/>
            <a:ext cx="2552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983624411" name="Text">
    </p:cNvPr>
          <p:cNvSpPr>
            <a:spLocks noGrp="1"/>
          </p:cNvSpPr>
          <p:nvPr/>
        </p:nvSpPr>
        <p:spPr>
          <a:xfrm rot="0">
            <a:off x="6324600" y="2273300"/>
            <a:ext cx="7620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213100677" name="Text">
    </p:cNvPr>
          <p:cNvSpPr>
            <a:spLocks noGrp="1"/>
          </p:cNvSpPr>
          <p:nvPr/>
        </p:nvSpPr>
        <p:spPr>
          <a:xfrm rot="0">
            <a:off x="5549900" y="2324100"/>
            <a:ext cx="774700" cy="762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2023-02-10</a:t>
            </a:r>
          </a:p>
        </p:txBody>
      </p:sp>
      <p:sp>
        <p:nvSpPr>
          <p:cNvPr id="1761113946" name="Text">
    </p:cNvPr>
          <p:cNvSpPr>
            <a:spLocks noGrp="1"/>
          </p:cNvSpPr>
          <p:nvPr/>
        </p:nvSpPr>
        <p:spPr>
          <a:xfrm rot="0">
            <a:off x="901700" y="2273300"/>
            <a:ext cx="46482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2445609" name="Text">
    </p:cNvPr>
          <p:cNvSpPr>
            <a:spLocks noGrp="1"/>
          </p:cNvSpPr>
          <p:nvPr/>
        </p:nvSpPr>
        <p:spPr>
          <a:xfrm rot="0">
            <a:off x="7340600" y="2273300"/>
            <a:ext cx="26543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25358948" name="Text">
    </p:cNvPr>
          <p:cNvSpPr>
            <a:spLocks noGrp="1"/>
          </p:cNvSpPr>
          <p:nvPr/>
        </p:nvSpPr>
        <p:spPr>
          <a:xfrm rot="0">
            <a:off x="5549900" y="2273300"/>
            <a:ext cx="774700" cy="8128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26767271" name="Rectangle"/>
          <p:cNvSpPr>
            <a:spLocks noGrp="1"/>
          </p:cNvSpPr>
          <p:nvPr/>
        </p:nvSpPr>
        <p:spPr>
          <a:xfrm>
            <a:off x="7086600" y="2273300"/>
            <a:ext cx="254000" cy="8128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anchor="ctr" rtlCol="0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7"/>
          <p:cNvSpPr>
            <a:spLocks noChangeArrowheads="1"/>
          </p:cNvSpPr>
          <p:nvPr/>
        </p:nvSpPr>
        <p:spPr bwMode="auto">
          <a:xfrm>
            <a:off x="330140" y="744758"/>
            <a:ext cx="2288130" cy="212814"/>
          </a:xfrm>
          <a:prstGeom prst="rect">
            <a:avLst/>
          </a:prstGeom>
          <a:solidFill>
            <a:srgbClr val="C7CDFD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금주 업무 실적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sp>
        <p:nvSpPr>
          <p:cNvPr id="7171" name="Rectangle 755"/>
          <p:cNvSpPr>
            <a:spLocks noChangeArrowheads="1"/>
          </p:cNvSpPr>
          <p:nvPr/>
        </p:nvSpPr>
        <p:spPr bwMode="auto">
          <a:xfrm>
            <a:off x="268005" y="296321"/>
            <a:ext cx="7667486" cy="33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dir="2700000" dist="35921" rotWithShape="0">
                    <a:schemeClr val="bg2"/>
                  </a:outerShdw>
                </a:effectLst>
              </a14:hiddenEffects>
            </a:ext>
          </a:extLst>
        </p:spPr>
        <p:txBody>
          <a:bodyPr anchor="ctr" bIns="44805" lIns="89609" rIns="89609" tIns="44805">
            <a:spAutoFit/>
          </a:bodyPr>
          <a:lstStyle>
            <a:lvl1pPr defTabSz="957263" indent="-381000" marL="381000"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1pPr>
            <a:lvl2pPr defTabSz="957263" indent="-285750" marL="74295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2pPr>
            <a:lvl3pPr defTabSz="957263" indent="-228600" marL="11430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3pPr>
            <a:lvl4pPr defTabSz="957263" indent="-228600" marL="16002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4pPr>
            <a:lvl5pPr defTabSz="957263" indent="-228600" marL="20574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5pPr>
            <a:lvl6pPr defTabSz="957263"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6pPr>
            <a:lvl7pPr defTabSz="957263"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7pPr>
            <a:lvl8pPr defTabSz="957263"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8pPr>
            <a:lvl9pPr defTabSz="957263"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charset="0" panose="020B0604020202020204" pitchFamily="34" typeface="Arial"/>
                <a:ea charset="-127" panose="020B0609000101010101" pitchFamily="49" typeface="굴림체"/>
                <a:cs charset="0" panose="020B0604020202020204" pitchFamily="34"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altLang="ko-KR" lang="en-US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2. Summary – </a:t>
            </a:r>
            <a:r>
              <a:rPr altLang="en-US" lang="ko-KR" sz="1566">
                <a:solidFill>
                  <a:srgbClr val="000000"/>
                </a:solidFill>
                <a:latin charset="-127" panose="020B0503020000020004" pitchFamily="50" typeface="맑은 고딕"/>
                <a:ea charset="-127" panose="020B0503020000020004" pitchFamily="50" typeface="맑은 고딕"/>
              </a:rPr>
              <a:t>②</a:t>
            </a:r>
            <a:r>
              <a:rPr altLang="ko-KR" lang="en-US" sz="1566">
                <a:latin charset="-127" panose="020B0503020000020004" pitchFamily="50" typeface="맑은 고딕"/>
                <a:ea charset="-127" panose="020B0503020000020004" pitchFamily="50" typeface="맑은 고딕"/>
              </a:rPr>
              <a:t>Quintet</a:t>
            </a:r>
            <a:endParaRPr altLang="en-US" lang="ko-KR" sz="1566">
              <a:latin charset="-127" panose="020B0503020000020004" pitchFamily="50" typeface="맑은 고딕"/>
              <a:ea charset="-127" panose="020B0503020000020004" pitchFamily="50" typeface="맑은 고딕"/>
            </a:endParaRPr>
          </a:p>
        </p:txBody>
      </p:sp>
      <p:sp>
        <p:nvSpPr>
          <p:cNvPr id="7172" name="Rectangle 1382"/>
          <p:cNvSpPr>
            <a:spLocks noChangeArrowheads="1"/>
          </p:cNvSpPr>
          <p:nvPr/>
        </p:nvSpPr>
        <p:spPr bwMode="auto">
          <a:xfrm>
            <a:off x="330140" y="5740430"/>
            <a:ext cx="2311430" cy="223687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174">
                <a:solidFill>
                  <a:srgbClr val="000000"/>
                </a:solidFill>
              </a:rPr>
              <a:t>ISSUE</a:t>
            </a:r>
            <a:r>
              <a:rPr altLang="en-US" kumimoji="1" lang="ko-KR" sz="1174">
                <a:solidFill>
                  <a:srgbClr val="000000"/>
                </a:solidFill>
              </a:rPr>
              <a:t> 및 공지사항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20" name="Group 3691"/>
          <p:cNvGraphicFramePr>
            <a:graphicFrameLocks noGrp="1"/>
          </p:cNvGraphicFramePr>
          <p:nvPr/>
        </p:nvGraphicFramePr>
        <p:xfrm>
          <a:off x="468391" y="5964118"/>
          <a:ext cx="8809220" cy="568537"/>
        </p:xfrm>
        <a:graphic>
          <a:graphicData uri="http://schemas.openxmlformats.org/drawingml/2006/table">
            <a:tbl>
              <a:tblPr/>
              <a:tblGrid>
                <a:gridCol w="880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537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charset="0" panose="020B0604020202020204" pitchFamily="34" typeface="Arial"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typeface="Arial"/>
                      </a:endParaRPr>
                    </a:p>
                  </a:txBody>
                  <a:tcPr anchor="ctr" horzOverflow="overflow" marB="45823" marL="88066" marR="88066" marT="4582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179" name="Group 240"/>
          <p:cNvGrpSpPr>
            <a:grpSpLocks/>
          </p:cNvGrpSpPr>
          <p:nvPr/>
        </p:nvGrpSpPr>
        <p:grpSpPr bwMode="auto">
          <a:xfrm>
            <a:off x="8218216" y="73699"/>
            <a:ext cx="1059407" cy="591838"/>
            <a:chOff x="5222" y="377"/>
            <a:chExt cx="682" cy="381"/>
          </a:xfrm>
        </p:grpSpPr>
        <p:sp>
          <p:nvSpPr>
            <p:cNvPr id="7236" name="Rectangle 94"/>
            <p:cNvSpPr>
              <a:spLocks noChangeArrowheads="1"/>
            </p:cNvSpPr>
            <p:nvPr/>
          </p:nvSpPr>
          <p:spPr bwMode="auto">
            <a:xfrm>
              <a:off x="5222" y="406"/>
              <a:ext cx="144" cy="9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prstShdw dir="2700000" dist="17961" prst="shdw17">
                <a:srgbClr val="00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7" name="Rectangle 95"/>
            <p:cNvSpPr>
              <a:spLocks noChangeArrowheads="1"/>
            </p:cNvSpPr>
            <p:nvPr/>
          </p:nvSpPr>
          <p:spPr bwMode="auto">
            <a:xfrm>
              <a:off x="5222" y="518"/>
              <a:ext cx="144" cy="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>
              <a:prstShdw dir="2700000" dist="17961" prst="shdw17">
                <a:srgbClr val="9999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7238" name="Rectangle 96"/>
            <p:cNvSpPr>
              <a:spLocks noChangeArrowheads="1"/>
            </p:cNvSpPr>
            <p:nvPr/>
          </p:nvSpPr>
          <p:spPr bwMode="auto">
            <a:xfrm>
              <a:off x="5222" y="622"/>
              <a:ext cx="14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prstShdw dir="2700000" dist="17961" prst="shdw17">
                <a:srgbClr val="990000"/>
              </a:prstShdw>
            </a:effectLst>
            <a:extLst>
              <a:ext uri="{91240B29-F687-4F45-9708-019B960494DF}">
                <a14:hiddenLine xmlns:a14="http://schemas.microsoft.com/office/drawing/2010/main" algn="ctr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lIns="0" rIns="0" wrap="none"/>
            <a:lstStyle>
              <a:lvl1pPr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1pPr>
              <a:lvl2pPr indent="-285750" marL="74295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2pPr>
              <a:lvl3pPr indent="-228600" marL="11430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3pPr>
              <a:lvl4pPr indent="-228600" marL="16002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4pPr>
              <a:lvl5pPr indent="-228600" marL="2057400"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 b="1" sz="900">
                  <a:solidFill>
                    <a:schemeClr val="bg1"/>
                  </a:solidFill>
                  <a:latin charset="-127" panose="020B0503020000020004" pitchFamily="50" typeface="맑은 고딕"/>
                  <a:ea charset="-127" panose="020B0503020000020004" pitchFamily="50" typeface="맑은 고딕"/>
                </a:defRPr>
              </a:lvl9pPr>
            </a:lstStyle>
            <a:p>
              <a:pPr algn="r">
                <a:spcBef>
                  <a:spcPct val="0"/>
                </a:spcBef>
                <a:spcAft>
                  <a:spcPct val="0"/>
                </a:spcAft>
              </a:pPr>
              <a:endParaRPr altLang="en-US" b="0" lang="ko-KR" sz="783">
                <a:solidFill>
                  <a:srgbClr val="FF6600"/>
                </a:solidFill>
              </a:endParaRPr>
            </a:p>
          </p:txBody>
        </p:sp>
        <p:sp>
          <p:nvSpPr>
            <p:cNvPr id="29" name="Text Box 97"/>
            <p:cNvSpPr txBox="1">
              <a:spLocks noChangeArrowheads="1"/>
            </p:cNvSpPr>
            <p:nvPr/>
          </p:nvSpPr>
          <p:spPr bwMode="auto">
            <a:xfrm>
              <a:off x="5395" y="377"/>
              <a:ext cx="207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완료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0" name="Text Box 98"/>
            <p:cNvSpPr txBox="1">
              <a:spLocks noChangeArrowheads="1"/>
            </p:cNvSpPr>
            <p:nvPr/>
          </p:nvSpPr>
          <p:spPr bwMode="auto">
            <a:xfrm>
              <a:off x="5397" y="489"/>
              <a:ext cx="28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진행중</a:t>
              </a:r>
              <a:endParaRPr altLang="ko-KR" b="0" lang="en-US" sz="979">
                <a:solidFill>
                  <a:srgbClr val="000000"/>
                </a:solidFill>
              </a:endParaRPr>
            </a:p>
          </p:txBody>
        </p:sp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5406" y="602"/>
              <a:ext cx="498" cy="156"/>
            </a:xfrm>
            <a:prstGeom prst="rect">
              <a:avLst/>
            </a:prstGeom>
            <a:noFill/>
            <a:ln algn="ctr" w="9525">
              <a:noFill/>
              <a:miter lim="800000"/>
              <a:headEnd/>
              <a:tailEnd/>
            </a:ln>
            <a:effectLst>
              <a:prstShdw dir="2700000" dist="17961" prst="shdw17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lIns="0" rIns="0" wrap="none">
              <a:spAutoFit/>
            </a:bodyPr>
            <a:lstStyle/>
            <a:p>
              <a:pPr algn="ctr" defTabSz="842035" eaLnBrk="1" hangingPunct="1" indent="-177107" marL="177107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altLang="ko-KR" b="0" lang="en-US" sz="979">
                  <a:solidFill>
                    <a:srgbClr val="000000"/>
                  </a:solidFill>
                </a:rPr>
                <a:t>: </a:t>
              </a:r>
              <a:r>
                <a:rPr altLang="en-US" b="0" lang="ko-KR" sz="979">
                  <a:solidFill>
                    <a:srgbClr val="000000"/>
                  </a:solidFill>
                </a:rPr>
                <a:t>미완료</a:t>
              </a:r>
              <a:r>
                <a:rPr altLang="ko-KR" b="0" lang="en-US" sz="979">
                  <a:solidFill>
                    <a:srgbClr val="000000"/>
                  </a:solidFill>
                </a:rPr>
                <a:t>(</a:t>
              </a:r>
              <a:r>
                <a:rPr altLang="en-US" b="0" lang="ko-KR" sz="979">
                  <a:solidFill>
                    <a:srgbClr val="000000"/>
                  </a:solidFill>
                </a:rPr>
                <a:t>문제</a:t>
              </a:r>
              <a:r>
                <a:rPr altLang="ko-KR" b="0" lang="en-US" sz="979">
                  <a:solidFill>
                    <a:srgbClr val="000000"/>
                  </a:solidFill>
                </a:rPr>
                <a:t>)</a:t>
              </a:r>
            </a:p>
          </p:txBody>
        </p:sp>
      </p:grpSp>
      <p:graphicFrame>
        <p:nvGraphicFramePr>
          <p:cNvPr id="15" name="Group 3690"/>
          <p:cNvGraphicFramePr>
            <a:graphicFrameLocks noGrp="1"/>
          </p:cNvGraphicFramePr>
          <p:nvPr/>
        </p:nvGraphicFramePr>
        <p:xfrm>
          <a:off x="479264" y="1043008"/>
          <a:ext cx="8798347" cy="2816279"/>
        </p:xfrm>
        <a:graphic>
          <a:graphicData uri="http://schemas.openxmlformats.org/drawingml/2006/table">
            <a:tbl>
              <a:tblPr/>
              <a:tblGrid>
                <a:gridCol w="823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8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605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err="1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진행율</a:t>
                      </a: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상태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75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CRM/BI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키오스크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즉발카드 등록 연동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홈페이지 중복로그인 제한 개발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현대차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</a:t>
                      </a: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인카페이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연동</a:t>
                      </a:r>
                      <a:r>
                        <a:rPr altLang="ko-KR" b="0" baseline="0" dirty="0" lang="en-US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_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테스트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마케팅 플랫폼 필드테스트 지원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en-US" b="0" baseline="0" dirty="0" err="1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모바일</a:t>
                      </a:r>
                      <a:r>
                        <a:rPr altLang="en-US" b="0" baseline="0" dirty="0" lang="ko-KR" smtClean="0" sz="10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상품권 제휴관련 성능저하 개선</a:t>
                      </a: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50%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90%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70%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921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altLang="ko-KR" b="0" baseline="0" cap="none" dirty="0" i="0" kern="120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VOC Summary 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발송 </a:t>
                      </a:r>
                      <a:r>
                        <a:rPr altLang="en-US" b="0" baseline="0" cap="none" dirty="0" err="1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로직</a:t>
                      </a:r>
                      <a:r>
                        <a:rPr altLang="en-US" b="0" baseline="0" cap="none" dirty="0" i="0" kern="1200" kumimoji="1" lang="ko-KR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 변경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1/15</a:t>
                      </a:r>
                    </a:p>
                  </a:txBody>
                  <a:tcPr anchor="ctr" horzOverflow="overflow" marB="45783" marL="88066" marR="88066" marT="45783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100%</a:t>
                      </a:r>
                    </a:p>
                  </a:txBody>
                  <a:tcPr anchor="ctr" horzOverflow="overflow" marB="45786" marL="88066" marR="88066" marT="4578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0" baseline="0" cap="none" dirty="0" i="0" kern="1200" kumimoji="1" lang="ko-KR" normalizeH="0" smtClean="0" strike="noStrike" sz="1000" u="none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817" marL="88066" marR="88066" marT="45817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11" name="Rectangle 3082"/>
          <p:cNvSpPr>
            <a:spLocks noChangeArrowheads="1"/>
          </p:cNvSpPr>
          <p:nvPr/>
        </p:nvSpPr>
        <p:spPr bwMode="auto">
          <a:xfrm>
            <a:off x="330140" y="3950936"/>
            <a:ext cx="2311430" cy="24543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algn="ctr" dir="2700000" dist="35921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algn="ctr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06450" indent="-247650" marL="2476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defTabSz="806450"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defTabSz="806450"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defTabSz="806450"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defTabSz="806450"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defTabSz="806450"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defTabSz="806450"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defTabSz="806450"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defTabSz="806450"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en-US" kumimoji="1" lang="ko-KR" sz="1174">
                <a:solidFill>
                  <a:srgbClr val="000000"/>
                </a:solidFill>
              </a:rPr>
              <a:t>차주 업무 계획</a:t>
            </a:r>
            <a:endParaRPr altLang="ko-KR" kumimoji="1" lang="en-US" sz="1174">
              <a:solidFill>
                <a:srgbClr val="000000"/>
              </a:solidFill>
            </a:endParaRPr>
          </a:p>
        </p:txBody>
      </p:sp>
      <p:graphicFrame>
        <p:nvGraphicFramePr>
          <p:cNvPr id="16" name="Group 3690"/>
          <p:cNvGraphicFramePr>
            <a:graphicFrameLocks noGrp="1"/>
          </p:cNvGraphicFramePr>
          <p:nvPr/>
        </p:nvGraphicFramePr>
        <p:xfrm>
          <a:off x="479264" y="4249185"/>
          <a:ext cx="8798347" cy="1143651"/>
        </p:xfrm>
        <a:graphic>
          <a:graphicData uri="http://schemas.openxmlformats.org/drawingml/2006/table">
            <a:tbl>
              <a:tblPr/>
              <a:tblGrid>
                <a:gridCol w="82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20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구분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업무 내용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완료일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mtClean="0" strike="noStrike" sz="11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비고</a:t>
                      </a:r>
                      <a:endParaRPr altLang="ko-KR" b="0" baseline="0" cap="none" dirty="0" i="0" kumimoji="1" lang="en-US" normalizeH="0" smtClean="0" strike="noStrike" sz="11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03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dirty="0" lang="en-US" smtClean="0" sz="10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04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mtClean="0" strike="noStrike" sz="10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VOC/PRM</a:t>
                      </a: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ern="1200" kumimoji="0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ko-KR" b="0" baseline="0" cap="none" dirty="0" i="0" kumimoji="1" lang="en-US" normalizeH="0" smtClean="0" strike="noStrike" sz="10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 horzOverflow="overflow" marB="45652" marL="88066" marR="88066" marT="4565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7">
            <a:extLst>
              <a:ext uri="{FF2B5EF4-FFF2-40B4-BE49-F238E27FC236}">
                <a16:creationId xmlns:a16="http://schemas.microsoft.com/office/drawing/2014/main" id="{95DBC0E4-3FED-4168-A811-F22F73E2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79" y="296320"/>
            <a:ext cx="8761066" cy="33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44805" lIns="89609" rIns="89609" tIns="44805">
            <a:spAutoFit/>
          </a:bodyPr>
          <a:lstStyle>
            <a:lvl1pPr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1pPr>
            <a:lvl2pPr indent="-285750" marL="74295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2pPr>
            <a:lvl3pPr indent="-228600" marL="11430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3pPr>
            <a:lvl4pPr indent="-228600" marL="16002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4pPr>
            <a:lvl5pPr indent="-228600" marL="2057400"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 b="1" sz="900">
                <a:solidFill>
                  <a:schemeClr val="bg1"/>
                </a:solidFill>
                <a:latin charset="-127" panose="020B0503020000020004" pitchFamily="50" typeface="맑은 고딕"/>
                <a:ea charset="-127" panose="020B0503020000020004" pitchFamily="50" typeface="맑은 고딕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altLang="ko-KR" kumimoji="1" lang="en-US" sz="1566">
                <a:solidFill>
                  <a:srgbClr val="000000"/>
                </a:solidFill>
              </a:rPr>
              <a:t>3. </a:t>
            </a:r>
            <a:r>
              <a:rPr altLang="en-US" kumimoji="1" lang="ko-KR" sz="1566">
                <a:solidFill>
                  <a:srgbClr val="000000"/>
                </a:solidFill>
              </a:rPr>
              <a:t>주간업무 실적 및 계획</a:t>
            </a:r>
            <a:r>
              <a:rPr altLang="ko-KR" kumimoji="1" lang="en-US" sz="1566">
                <a:solidFill>
                  <a:srgbClr val="000000"/>
                </a:solidFill>
              </a:rPr>
              <a:t>(CP(IT Winner))</a:t>
            </a:r>
          </a:p>
        </p:txBody>
      </p:sp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D1918DE1-D523-480A-B775-91AD5D4C8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39277"/>
              </p:ext>
            </p:extLst>
          </p:nvPr>
        </p:nvGraphicFramePr>
        <p:xfrm>
          <a:off x="255578" y="1117570"/>
          <a:ext cx="4846547" cy="2400406"/>
        </p:xfrm>
        <a:graphic>
          <a:graphicData uri="http://schemas.openxmlformats.org/drawingml/2006/table">
            <a:tbl>
              <a:tblPr/>
              <a:tblGrid>
                <a:gridCol w="59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4684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  <a:endParaRPr altLang="ko-KR" b="1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altLang="en-US" b="1" baseline="0" cap="none" i="0" kumimoji="1" lang="ko-KR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진행율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완료일</a:t>
                      </a:r>
                      <a:endParaRPr altLang="ko-KR" b="1" baseline="0" cap="none" i="0" kumimoji="1" lang="en-US" normalizeH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  <a:cs charset="0" panose="020B0604020202020204" pitchFamily="34" typeface="Arial"/>
                      </a:endParaRPr>
                    </a:p>
                  </a:txBody>
                  <a:tcPr anchor="ctr" horzOverflow="overflow" marB="45721" marL="88066" marR="88066" marT="45721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2881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dirty="0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dirty="0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dirty="0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B="45756" marL="88066" marR="88066" marT="4575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-169863" marL="169863"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171450"/>
                          <a:tab algn="l" pos="1085850"/>
                          <a:tab algn="l" pos="2000250"/>
                          <a:tab algn="l" pos="2914650"/>
                          <a:tab algn="l" pos="3829050"/>
                          <a:tab algn="l" pos="4743450"/>
                          <a:tab algn="l" pos="5657850"/>
                          <a:tab algn="l" pos="6572250"/>
                          <a:tab algn="l" pos="7486650"/>
                          <a:tab algn="l" pos="8401050"/>
                          <a:tab algn="l" pos="9315450"/>
                          <a:tab algn="l" pos="1022985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더보기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메뉴 권한 중복 조회 이슈 수정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ERS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규정관리지안지 누락 배치 재 실행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따른 운영 반영 작업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자원예약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본사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20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년도 화상 전체 자료 작성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전직원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품질 만족도 조사 설문 생성 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조회 권한 기능 변경 및 권한 추가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정유제품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Spread HSK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누락 데이터 등록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안전수업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안전지킴이가이드북 메뉴 전환</a:t>
                      </a:r>
                      <a:endParaRPr altLang="ko-KR" b="0" baseline="0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algn="l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유가 연동 배치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범위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:3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-&gt;15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일로 변경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01/12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01/13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01/14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01/15</a:t>
                      </a: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 indent="-177800" marL="536575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 indent="-177800" marL="8937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 indent="-188913" marL="1262063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 indent="-177800" marL="1620838">
                        <a:spcBef>
                          <a:spcPts val="350"/>
                        </a:spcBef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177800" marL="20780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177800" marL="25352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177800" marL="29924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177800" marL="3449638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B0604020202020204" pitchFamily="34" typeface="Arial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100%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772" marL="88066" marR="88066" marT="45772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09">
            <a:extLst>
              <a:ext uri="{FF2B5EF4-FFF2-40B4-BE49-F238E27FC236}">
                <a16:creationId xmlns:a16="http://schemas.microsoft.com/office/drawing/2014/main" id="{7721BB07-7B10-4642-8619-4B25D434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18837"/>
              </p:ext>
            </p:extLst>
          </p:nvPr>
        </p:nvGraphicFramePr>
        <p:xfrm>
          <a:off x="5176687" y="1117570"/>
          <a:ext cx="4399173" cy="1944545"/>
        </p:xfrm>
        <a:graphic>
          <a:graphicData uri="http://schemas.openxmlformats.org/drawingml/2006/table">
            <a:tbl>
              <a:tblPr/>
              <a:tblGrid>
                <a:gridCol w="660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976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구분</a:t>
                      </a:r>
                      <a:r>
                        <a:rPr altLang="ko-KR" b="1" baseline="0" cap="none" dirty="0" i="0" kumimoji="1" lang="en-US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담당자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업무 내용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dirty="0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접수일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1" baseline="0" cap="none" i="0" kumimoji="1" lang="ko-KR" normalizeH="0" strike="noStrike" sz="1000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  <a:cs charset="0" panose="020B0604020202020204" pitchFamily="34" typeface="Arial"/>
                        </a:rPr>
                        <a:t>완료 목표일</a:t>
                      </a:r>
                    </a:p>
                  </a:txBody>
                  <a:tcPr anchor="ctr" horzOverflow="overflow" marB="45729" marL="88066" marR="88066" marT="45729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287">
                <a:tc>
                  <a:txBody>
                    <a:bodyPr/>
                    <a:lstStyle>
                      <a:lvl1pPr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5pPr>
                      <a:lvl6pPr eaLnBrk="0" fontAlgn="base" hangingPunct="0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6pPr>
                      <a:lvl7pPr eaLnBrk="0" fontAlgn="base" hangingPunct="0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7pPr>
                      <a:lvl8pPr eaLnBrk="0" fontAlgn="base" hangingPunct="0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8pPr>
                      <a:lvl9pPr eaLnBrk="0" fontAlgn="base" hangingPunct="0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  <a:cs charset="0" panose="020B0604020202020204" pitchFamily="34" typeface="Arial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ko-KR" b="0" baseline="0" cap="none" i="0" kumimoji="1" lang="en-US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CP/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altLang="en-US" b="0" baseline="0" cap="none" i="0" kumimoji="1" lang="ko-KR" normalizeH="0" strike="noStrike" sz="9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이영주</a:t>
                      </a:r>
                      <a:endParaRPr altLang="ko-KR" b="0" baseline="0" cap="none" i="0" kumimoji="1" lang="en-US" normalizeH="0" strike="noStrike" sz="900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horzOverflow="overflow" marL="88066" marR="88066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1pPr>
                      <a:lvl2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2pPr>
                      <a:lvl3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3pPr>
                      <a:lvl4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4pPr>
                      <a:lvl5pPr>
                        <a:spcBef>
                          <a:spcPts val="350"/>
                        </a:spcBef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5pPr>
                      <a:lvl6pPr defTabSz="449263" eaLnBrk="0" fontAlgn="base" hangingPunct="0" indent="-228600" marL="25146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6pPr>
                      <a:lvl7pPr defTabSz="449263" eaLnBrk="0" fontAlgn="base" hangingPunct="0" indent="-228600" marL="29718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7pPr>
                      <a:lvl8pPr defTabSz="449263" eaLnBrk="0" fontAlgn="base" hangingPunct="0" indent="-228600" marL="34290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8pPr>
                      <a:lvl9pPr defTabSz="449263" eaLnBrk="0" fontAlgn="base" hangingPunct="0" indent="-228600" marL="388620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charset="0" panose="02020603050405020304" pitchFamily="18" typeface="Times New Roman"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 sz="1200">
                          <a:solidFill>
                            <a:srgbClr val="000000"/>
                          </a:solidFill>
                          <a:latin charset="0" panose="020B0604020202020204" pitchFamily="34" typeface="Arial"/>
                          <a:ea charset="-127" panose="020B0609000101010101" pitchFamily="49" typeface="굴림체"/>
                        </a:defRPr>
                      </a:lvl9pPr>
                    </a:lstStyle>
                    <a:p>
                      <a:pPr algn="l" defTabSz="914400" eaLnBrk="1" fontAlgn="auto" hangingPunct="1" indent="0" latinLnBrk="1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CP 1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월 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2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회차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정기점검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(WAS/</a:t>
                      </a:r>
                      <a:r>
                        <a:rPr altLang="en-US" b="0" baseline="0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배치 </a:t>
                      </a:r>
                      <a:r>
                        <a:rPr altLang="en-US" b="0" baseline="0" dirty="0" err="1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재기동</a:t>
                      </a:r>
                      <a:r>
                        <a:rPr altLang="ko-KR" b="0" baseline="0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- ADOBE FLASH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종료에 따른 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HTML5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전환 </a:t>
                      </a:r>
                      <a:endParaRPr altLang="ko-KR" dirty="0" kern="1200" kumimoji="1" lang="en-US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  <a:p>
                      <a:pPr rtl="0"/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   ( * 1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차 개발 완료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, </a:t>
                      </a:r>
                      <a:r>
                        <a:rPr altLang="en-US" dirty="0" kern="1200" kumimoji="1" lang="ko-KR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테스트 및 보완 예정</a:t>
                      </a: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)</a:t>
                      </a:r>
                      <a:endParaRPr altLang="en-US" dirty="0" kern="1200" kumimoji="1" lang="ko-KR" smtClean="0" sz="900">
                        <a:solidFill>
                          <a:srgbClr val="000000"/>
                        </a:solidFill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endParaRPr altLang="ko-KR" b="0" baseline="0" cap="none" dirty="0" i="0" kern="1200" kumimoji="1" lang="en-US" noProof="0" normalizeH="0" smtClean="0" spc="0" strike="noStrike" sz="900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charset="-127" panose="020B0503020000020004" pitchFamily="50" typeface="맑은 고딕"/>
                        <a:ea charset="-127" panose="020B0503020000020004" pitchFamily="50" typeface="맑은 고딕"/>
                        <a:cs typeface="+mn-cs"/>
                      </a:endParaRP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01/20</a:t>
                      </a:r>
                    </a:p>
                    <a:p>
                      <a:pPr algn="ctr" defTabSz="914400" eaLnBrk="1" fontAlgn="base" hangingPunct="1" indent="0" latinLnBrk="1" lvl="0" marL="0" marR="0" rtl="0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Tx/>
                        <a:buNone/>
                        <a:tabLst>
                          <a:tab algn="l" pos="169863"/>
                          <a:tab algn="l" pos="1084263"/>
                          <a:tab algn="l" pos="1998663"/>
                          <a:tab algn="l" pos="2913063"/>
                          <a:tab algn="l" pos="3827463"/>
                          <a:tab algn="l" pos="4741863"/>
                          <a:tab algn="l" pos="5656263"/>
                          <a:tab algn="l" pos="6570663"/>
                          <a:tab algn="l" pos="7485063"/>
                          <a:tab algn="l" pos="8399463"/>
                          <a:tab algn="l" pos="9313863"/>
                          <a:tab algn="l" pos="10228263"/>
                        </a:tabLst>
                        <a:defRPr/>
                      </a:pPr>
                      <a:r>
                        <a:rPr altLang="ko-KR" dirty="0" kern="1200" kumimoji="1" lang="en-US" smtClean="0" sz="900">
                          <a:solidFill>
                            <a:srgbClr val="000000"/>
                          </a:solidFill>
                          <a:latin charset="-127" panose="020B0503020000020004" pitchFamily="50" typeface="맑은 고딕"/>
                          <a:ea charset="-127" panose="020B0503020000020004" pitchFamily="50" typeface="맑은 고딕"/>
                          <a:cs typeface="+mn-cs"/>
                        </a:rPr>
                        <a:t>01/29</a:t>
                      </a:r>
                    </a:p>
                  </a:txBody>
                  <a:tcPr horzOverflow="overflow" marB="45817" marL="88066" marR="88066" marT="53585"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4" name="Rectangle 136">
            <a:extLst>
              <a:ext uri="{FF2B5EF4-FFF2-40B4-BE49-F238E27FC236}">
                <a16:creationId xmlns:a16="http://schemas.microsoft.com/office/drawing/2014/main" id="{546AF6F6-150A-4F5D-B79C-9EC68A79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687" y="760293"/>
            <a:ext cx="4399174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차주 업무 계획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  <p:sp>
        <p:nvSpPr>
          <p:cNvPr id="6185" name="Rectangle 136">
            <a:extLst>
              <a:ext uri="{FF2B5EF4-FFF2-40B4-BE49-F238E27FC236}">
                <a16:creationId xmlns:a16="http://schemas.microsoft.com/office/drawing/2014/main" id="{227A3DDD-F02B-4FC8-A75A-DDE02A45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" y="744759"/>
            <a:ext cx="4846547" cy="310676"/>
          </a:xfrm>
          <a:prstGeom prst="rect">
            <a:avLst/>
          </a:prstGeom>
          <a:solidFill>
            <a:srgbClr val="C7CDFD"/>
          </a:solidFill>
          <a:ln algn="ctr" w="9525">
            <a:noFill/>
            <a:miter lim="800000"/>
            <a:headEnd/>
            <a:tailEnd/>
          </a:ln>
          <a:effectLst>
            <a:outerShdw algn="ctr" dir="2700000" dist="35921" rotWithShape="0">
              <a:schemeClr val="bg2"/>
            </a:outerShdw>
          </a:effectLst>
        </p:spPr>
        <p:txBody>
          <a:bodyPr anchor="ctr"/>
          <a:lstStyle/>
          <a:p>
            <a:pPr algn="ctr" defTabSz="789214" eaLnBrk="1" hangingPunct="1" indent="-242357" marL="242357">
              <a:spcBef>
                <a:spcPct val="0"/>
              </a:spcBef>
              <a:spcAft>
                <a:spcPct val="0"/>
              </a:spcAft>
              <a:defRPr/>
            </a:pPr>
            <a:r>
              <a:rPr altLang="en-US" kumimoji="1" lang="ko-KR" sz="1370">
                <a:solidFill>
                  <a:srgbClr val="000000"/>
                </a:solidFill>
              </a:rPr>
              <a:t>금주 업무 실적</a:t>
            </a:r>
            <a:endParaRPr altLang="ko-KR" kumimoji="1" lang="en-US" sz="13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685921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790090192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648972795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0750912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687193873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964518542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08712971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76948131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6099532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038171832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678208001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819016563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540300835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957653845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14202386" name="Text">
    </p:cNvPr>
          <p:cNvSpPr>
            <a:spLocks noGrp="1"/>
          </p:cNvSpPr>
          <p:nvPr/>
        </p:nvSpPr>
        <p:spPr>
          <a:xfrm rot="0">
            <a:off x="98298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</a:p>
        </p:txBody>
      </p:sp>
      <p:sp>
        <p:nvSpPr>
          <p:cNvPr id="1600080399" name="Text">
    </p:cNvPr>
          <p:cNvSpPr>
            <a:spLocks noGrp="1"/>
          </p:cNvSpPr>
          <p:nvPr/>
        </p:nvSpPr>
        <p:spPr>
          <a:xfrm rot="0">
            <a:off x="93345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01/20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566083721" name="Text">
    </p:cNvPr>
          <p:cNvSpPr>
            <a:spLocks noGrp="1"/>
          </p:cNvSpPr>
          <p:nvPr/>
        </p:nvSpPr>
        <p:spPr>
          <a:xfrm rot="0">
            <a:off x="6210300" y="1765300"/>
            <a:ext cx="31115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원천세 프로그램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건설중인 자산 집계시 5250220 계정을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복리후생비에 추가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지급전표상 외국환거래 신고대상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여부 Self-check시 자동 이메일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수신자 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검교정 실험장비 프로그램(마스터 등록,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메일 알림발송, CP 전송) 생성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 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</a:p>
        </p:txBody>
      </p:sp>
      <p:sp>
        <p:nvSpPr>
          <p:cNvPr id="1103795324" name="Text">
    </p:cNvPr>
          <p:cNvSpPr>
            <a:spLocks noGrp="1"/>
          </p:cNvSpPr>
          <p:nvPr/>
        </p:nvSpPr>
        <p:spPr>
          <a:xfrm rot="0">
            <a:off x="55118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121828704" name="Text">
    </p:cNvPr>
          <p:cNvSpPr>
            <a:spLocks noGrp="1"/>
          </p:cNvSpPr>
          <p:nvPr/>
        </p:nvSpPr>
        <p:spPr>
          <a:xfrm rot="0">
            <a:off x="25400" y="1765300"/>
            <a:ext cx="6096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FI/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CO/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강민경</a:t>
            </a:r>
          </a:p>
        </p:txBody>
      </p:sp>
      <p:sp>
        <p:nvSpPr>
          <p:cNvPr id="1735887366" name="Text">
    </p:cNvPr>
          <p:cNvSpPr>
            <a:spLocks noGrp="1"/>
          </p:cNvSpPr>
          <p:nvPr/>
        </p:nvSpPr>
        <p:spPr>
          <a:xfrm rot="0">
            <a:off x="711200" y="1765300"/>
            <a:ext cx="3251200" cy="1816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ZFIR5500 )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ZFIR5510 )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ZFIR5520 )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[TR]외화지급처 송금계좌정보 등록/추가/지급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보류 해제 신청서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[FI]국세청 지급명세서 제출용 전산파일 변환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작업 구축 ( ZFIR5530 )</a:t>
            </a:r>
          </a:p>
        </p:txBody>
      </p:sp>
      <p:sp>
        <p:nvSpPr>
          <p:cNvPr id="2120374435" name="Text">
    </p:cNvPr>
          <p:cNvSpPr>
            <a:spLocks noGrp="1"/>
          </p:cNvSpPr>
          <p:nvPr/>
        </p:nvSpPr>
        <p:spPr>
          <a:xfrm rot="0">
            <a:off x="4495800" y="1765300"/>
            <a:ext cx="4953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797151335" name="Text">
    </p:cNvPr>
          <p:cNvSpPr>
            <a:spLocks noGrp="1"/>
          </p:cNvSpPr>
          <p:nvPr/>
        </p:nvSpPr>
        <p:spPr>
          <a:xfrm rot="0">
            <a:off x="4991100" y="1765300"/>
            <a:ext cx="46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150803675" name="Text">
    </p:cNvPr>
          <p:cNvSpPr>
            <a:spLocks noGrp="1"/>
          </p:cNvSpPr>
          <p:nvPr/>
        </p:nvSpPr>
        <p:spPr>
          <a:xfrm rot="0">
            <a:off x="3975100" y="1765300"/>
            <a:ext cx="5207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535514101" name="Text">
    </p:cNvPr>
          <p:cNvSpPr>
            <a:spLocks noGrp="1"/>
          </p:cNvSpPr>
          <p:nvPr/>
        </p:nvSpPr>
        <p:spPr>
          <a:xfrm rot="0">
            <a:off x="635000" y="1765300"/>
            <a:ext cx="3340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9910635" name="Text">
    </p:cNvPr>
          <p:cNvSpPr>
            <a:spLocks noGrp="1"/>
          </p:cNvSpPr>
          <p:nvPr/>
        </p:nvSpPr>
        <p:spPr>
          <a:xfrm rot="0">
            <a:off x="6121400" y="1765300"/>
            <a:ext cx="32131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5994906" name="Text">
    </p:cNvPr>
          <p:cNvSpPr>
            <a:spLocks noGrp="1"/>
          </p:cNvSpPr>
          <p:nvPr/>
        </p:nvSpPr>
        <p:spPr>
          <a:xfrm rot="0">
            <a:off x="9829800" y="3670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284124169" name="Text">
    </p:cNvPr>
          <p:cNvSpPr>
            <a:spLocks noGrp="1"/>
          </p:cNvSpPr>
          <p:nvPr/>
        </p:nvSpPr>
        <p:spPr>
          <a:xfrm rot="0">
            <a:off x="9334500" y="3670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428041986" name="Text">
    </p:cNvPr>
          <p:cNvSpPr>
            <a:spLocks noGrp="1"/>
          </p:cNvSpPr>
          <p:nvPr/>
        </p:nvSpPr>
        <p:spPr>
          <a:xfrm rot="0">
            <a:off x="6210300" y="3670300"/>
            <a:ext cx="31115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590812093" name="Text">
    </p:cNvPr>
          <p:cNvSpPr>
            <a:spLocks noGrp="1"/>
          </p:cNvSpPr>
          <p:nvPr/>
        </p:nvSpPr>
        <p:spPr>
          <a:xfrm rot="0">
            <a:off x="5511800" y="3670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778207119" name="Text">
    </p:cNvPr>
          <p:cNvSpPr>
            <a:spLocks noGrp="1"/>
          </p:cNvSpPr>
          <p:nvPr/>
        </p:nvSpPr>
        <p:spPr>
          <a:xfrm rot="0">
            <a:off x="25400" y="3670300"/>
            <a:ext cx="6096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39434133" name="Text">
    </p:cNvPr>
          <p:cNvSpPr>
            <a:spLocks noGrp="1"/>
          </p:cNvSpPr>
          <p:nvPr/>
        </p:nvSpPr>
        <p:spPr>
          <a:xfrm rot="0">
            <a:off x="711200" y="3670300"/>
            <a:ext cx="3251200" cy="21209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[HR]SP 적용 후속 작업 수행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[HR]생산직 평가결과 개인별 조회 기능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[HR]상여평균 계산 로직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[HR]중도퇴직자 연말정산 관련 데이터 조회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화면 개발 요청</a:t>
            </a:r>
          </a:p>
        </p:txBody>
      </p:sp>
      <p:sp>
        <p:nvSpPr>
          <p:cNvPr id="644550909" name="Text">
    </p:cNvPr>
          <p:cNvSpPr>
            <a:spLocks noGrp="1"/>
          </p:cNvSpPr>
          <p:nvPr/>
        </p:nvSpPr>
        <p:spPr>
          <a:xfrm rot="0">
            <a:off x="4495800" y="3670300"/>
            <a:ext cx="4953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</a:p>
        </p:txBody>
      </p:sp>
      <p:sp>
        <p:nvSpPr>
          <p:cNvPr id="1037714806" name="Text">
    </p:cNvPr>
          <p:cNvSpPr>
            <a:spLocks noGrp="1"/>
          </p:cNvSpPr>
          <p:nvPr/>
        </p:nvSpPr>
        <p:spPr>
          <a:xfrm rot="0">
            <a:off x="4991100" y="3670300"/>
            <a:ext cx="46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30%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2023-02-08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</a:p>
        </p:txBody>
      </p:sp>
      <p:sp>
        <p:nvSpPr>
          <p:cNvPr id="1047052915" name="Text">
    </p:cNvPr>
          <p:cNvSpPr>
            <a:spLocks noGrp="1"/>
          </p:cNvSpPr>
          <p:nvPr/>
        </p:nvSpPr>
        <p:spPr>
          <a:xfrm rot="0">
            <a:off x="3975100" y="3670300"/>
            <a:ext cx="5207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908555572" name="Text">
    </p:cNvPr>
          <p:cNvSpPr>
            <a:spLocks noGrp="1"/>
          </p:cNvSpPr>
          <p:nvPr/>
        </p:nvSpPr>
        <p:spPr>
          <a:xfrm rot="0">
            <a:off x="635000" y="3670300"/>
            <a:ext cx="3340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6910601" name="Text">
    </p:cNvPr>
          <p:cNvSpPr>
            <a:spLocks noGrp="1"/>
          </p:cNvSpPr>
          <p:nvPr/>
        </p:nvSpPr>
        <p:spPr>
          <a:xfrm rot="0">
            <a:off x="6121400" y="3670300"/>
            <a:ext cx="32131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732832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407706944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2014751458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994432644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732035352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392914338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516739607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03656799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685101434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692395447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7636127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54592012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0689687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828103492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104479168" name="Text">
    </p:cNvPr>
          <p:cNvSpPr>
            <a:spLocks noGrp="1"/>
          </p:cNvSpPr>
          <p:nvPr/>
        </p:nvSpPr>
        <p:spPr>
          <a:xfrm rot="0">
            <a:off x="98298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1008398527" name="Text">
    </p:cNvPr>
          <p:cNvSpPr>
            <a:spLocks noGrp="1"/>
          </p:cNvSpPr>
          <p:nvPr/>
        </p:nvSpPr>
        <p:spPr>
          <a:xfrm rot="0">
            <a:off x="93345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</a:p>
        </p:txBody>
      </p:sp>
      <p:sp>
        <p:nvSpPr>
          <p:cNvPr id="85912055" name="Text">
    </p:cNvPr>
          <p:cNvSpPr>
            <a:spLocks noGrp="1"/>
          </p:cNvSpPr>
          <p:nvPr/>
        </p:nvSpPr>
        <p:spPr>
          <a:xfrm rot="0">
            <a:off x="6210300" y="17653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</a:p>
        </p:txBody>
      </p:sp>
      <p:sp>
        <p:nvSpPr>
          <p:cNvPr id="1794151403" name="Text">
    </p:cNvPr>
          <p:cNvSpPr>
            <a:spLocks noGrp="1"/>
          </p:cNvSpPr>
          <p:nvPr/>
        </p:nvSpPr>
        <p:spPr>
          <a:xfrm rot="0">
            <a:off x="55118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64116342" name="Text">
    </p:cNvPr>
          <p:cNvSpPr>
            <a:spLocks noGrp="1"/>
          </p:cNvSpPr>
          <p:nvPr/>
        </p:nvSpPr>
        <p:spPr>
          <a:xfrm rot="0">
            <a:off x="25400" y="17653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HR/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1755763131" name="Text">
    </p:cNvPr>
          <p:cNvSpPr>
            <a:spLocks noGrp="1"/>
          </p:cNvSpPr>
          <p:nvPr/>
        </p:nvSpPr>
        <p:spPr>
          <a:xfrm rot="0">
            <a:off x="711200" y="17653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[HR]지방사업장 중식비, 조식비, 교통비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신청서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[HR]직원 국내 출장여비 지원 기준 개정에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따른 신청서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[HR]근태기록부(예외자) 신청서 양식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[HR]HCM 문의 응대 및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(병가 결재문서번호 업데이트 관련 체크)</a:t>
            </a:r>
          </a:p>
        </p:txBody>
      </p:sp>
      <p:sp>
        <p:nvSpPr>
          <p:cNvPr id="436591625" name="Text">
    </p:cNvPr>
          <p:cNvSpPr>
            <a:spLocks noGrp="1"/>
          </p:cNvSpPr>
          <p:nvPr/>
        </p:nvSpPr>
        <p:spPr>
          <a:xfrm rot="0">
            <a:off x="4495800" y="17653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</a:p>
        </p:txBody>
      </p:sp>
      <p:sp>
        <p:nvSpPr>
          <p:cNvPr id="1954835305" name="Text">
    </p:cNvPr>
          <p:cNvSpPr>
            <a:spLocks noGrp="1"/>
          </p:cNvSpPr>
          <p:nvPr/>
        </p:nvSpPr>
        <p:spPr>
          <a:xfrm rot="0">
            <a:off x="4991100" y="17653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</a:p>
        </p:txBody>
      </p:sp>
      <p:sp>
        <p:nvSpPr>
          <p:cNvPr id="1710547561" name="Text">
    </p:cNvPr>
          <p:cNvSpPr>
            <a:spLocks noGrp="1"/>
          </p:cNvSpPr>
          <p:nvPr/>
        </p:nvSpPr>
        <p:spPr>
          <a:xfrm rot="0">
            <a:off x="3975100" y="17653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998362213" name="Text">
    </p:cNvPr>
          <p:cNvSpPr>
            <a:spLocks noGrp="1"/>
          </p:cNvSpPr>
          <p:nvPr/>
        </p:nvSpPr>
        <p:spPr>
          <a:xfrm rot="0">
            <a:off x="635000" y="17653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5337480" name="Text">
    </p:cNvPr>
          <p:cNvSpPr>
            <a:spLocks noGrp="1"/>
          </p:cNvSpPr>
          <p:nvPr/>
        </p:nvSpPr>
        <p:spPr>
          <a:xfrm rot="0">
            <a:off x="6121400" y="17653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82184504" name="Text">
    </p:cNvPr>
          <p:cNvSpPr>
            <a:spLocks noGrp="1"/>
          </p:cNvSpPr>
          <p:nvPr/>
        </p:nvSpPr>
        <p:spPr>
          <a:xfrm rot="0">
            <a:off x="9829800" y="3378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444400112" name="Text">
    </p:cNvPr>
          <p:cNvSpPr>
            <a:spLocks noGrp="1"/>
          </p:cNvSpPr>
          <p:nvPr/>
        </p:nvSpPr>
        <p:spPr>
          <a:xfrm rot="0">
            <a:off x="9334500" y="3378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799671358" name="Text">
    </p:cNvPr>
          <p:cNvSpPr>
            <a:spLocks noGrp="1"/>
          </p:cNvSpPr>
          <p:nvPr/>
        </p:nvSpPr>
        <p:spPr>
          <a:xfrm rot="0">
            <a:off x="6210300" y="3378200"/>
            <a:ext cx="31115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 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</a:p>
        </p:txBody>
      </p:sp>
      <p:sp>
        <p:nvSpPr>
          <p:cNvPr id="631570361" name="Text">
    </p:cNvPr>
          <p:cNvSpPr>
            <a:spLocks noGrp="1"/>
          </p:cNvSpPr>
          <p:nvPr/>
        </p:nvSpPr>
        <p:spPr>
          <a:xfrm rot="0">
            <a:off x="5511800" y="3378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063226786" name="Text">
    </p:cNvPr>
          <p:cNvSpPr>
            <a:spLocks noGrp="1"/>
          </p:cNvSpPr>
          <p:nvPr/>
        </p:nvSpPr>
        <p:spPr>
          <a:xfrm rot="0">
            <a:off x="25400" y="3378200"/>
            <a:ext cx="6096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TD/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FI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306491192" name="Text">
    </p:cNvPr>
          <p:cNvSpPr>
            <a:spLocks noGrp="1"/>
          </p:cNvSpPr>
          <p:nvPr/>
        </p:nvSpPr>
        <p:spPr>
          <a:xfrm rot="0">
            <a:off x="711200" y="3378200"/>
            <a:ext cx="3251200" cy="1524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프로그램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[MM]기성보고서 상 내용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[MM]PR 작성시 SAP에서 발주처 Code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필수값 입력 조치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[TD]ZTDR6060 첨가제 이관 및 사용현황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(저유소) 이관 항목 추가</a:t>
            </a:r>
          </a:p>
        </p:txBody>
      </p:sp>
      <p:sp>
        <p:nvSpPr>
          <p:cNvPr id="841686857" name="Text">
    </p:cNvPr>
          <p:cNvSpPr>
            <a:spLocks noGrp="1"/>
          </p:cNvSpPr>
          <p:nvPr/>
        </p:nvSpPr>
        <p:spPr>
          <a:xfrm rot="0">
            <a:off x="4495800" y="3378200"/>
            <a:ext cx="4953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03/31</a:t>
            </a:r>
            <a:br/>
          </a:p>
        </p:txBody>
      </p:sp>
      <p:sp>
        <p:nvSpPr>
          <p:cNvPr id="812672898" name="Text">
    </p:cNvPr>
          <p:cNvSpPr>
            <a:spLocks noGrp="1"/>
          </p:cNvSpPr>
          <p:nvPr/>
        </p:nvSpPr>
        <p:spPr>
          <a:xfrm rot="0">
            <a:off x="4991100" y="3378200"/>
            <a:ext cx="46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20%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937890995" name="Text">
    </p:cNvPr>
          <p:cNvSpPr>
            <a:spLocks noGrp="1"/>
          </p:cNvSpPr>
          <p:nvPr/>
        </p:nvSpPr>
        <p:spPr>
          <a:xfrm rot="0">
            <a:off x="3975100" y="3378200"/>
            <a:ext cx="5207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</a:p>
        </p:txBody>
      </p:sp>
      <p:sp>
        <p:nvSpPr>
          <p:cNvPr id="1168211778" name="Text">
    </p:cNvPr>
          <p:cNvSpPr>
            <a:spLocks noGrp="1"/>
          </p:cNvSpPr>
          <p:nvPr/>
        </p:nvSpPr>
        <p:spPr>
          <a:xfrm rot="0">
            <a:off x="635000" y="3378200"/>
            <a:ext cx="3340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8683624" name="Text">
    </p:cNvPr>
          <p:cNvSpPr>
            <a:spLocks noGrp="1"/>
          </p:cNvSpPr>
          <p:nvPr/>
        </p:nvSpPr>
        <p:spPr>
          <a:xfrm rot="0">
            <a:off x="6121400" y="3378200"/>
            <a:ext cx="32131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827118" name="Text">
    </p:cNvPr>
          <p:cNvSpPr>
            <a:spLocks noGrp="1"/>
          </p:cNvSpPr>
          <p:nvPr/>
        </p:nvSpPr>
        <p:spPr>
          <a:xfrm rot="0">
            <a:off x="5600700" y="838200"/>
            <a:ext cx="4673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642921607" name="Text">
    </p:cNvPr>
          <p:cNvSpPr>
            <a:spLocks noGrp="1"/>
          </p:cNvSpPr>
          <p:nvPr/>
        </p:nvSpPr>
        <p:spPr>
          <a:xfrm rot="0">
            <a:off x="165100" y="838200"/>
            <a:ext cx="5181600" cy="381000"/>
          </a:xfrm>
          <a:prstGeom prst="rect">
            <a:avLst/>
          </a:prstGeom>
          <a:solidFill>
            <a:srgbClr val="919191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804902551" name="Text">
    </p:cNvPr>
          <p:cNvSpPr>
            <a:spLocks noGrp="1"/>
          </p:cNvSpPr>
          <p:nvPr/>
        </p:nvSpPr>
        <p:spPr>
          <a:xfrm rot="0">
            <a:off x="127000" y="800100"/>
            <a:ext cx="51689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469343537" name="Text">
    </p:cNvPr>
          <p:cNvSpPr>
            <a:spLocks noGrp="1"/>
          </p:cNvSpPr>
          <p:nvPr/>
        </p:nvSpPr>
        <p:spPr>
          <a:xfrm rot="0">
            <a:off x="5600700" y="800100"/>
            <a:ext cx="4622800" cy="381000"/>
          </a:xfrm>
          <a:prstGeom prst="rect">
            <a:avLst/>
          </a:prstGeom>
          <a:solidFill>
            <a:srgbClr val="C7CDFD"/>
          </a:solidFill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13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370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698482306" name="Text">
    </p:cNvPr>
          <p:cNvSpPr>
            <a:spLocks noGrp="1"/>
          </p:cNvSpPr>
          <p:nvPr/>
        </p:nvSpPr>
        <p:spPr>
          <a:xfrm rot="0">
            <a:off x="177800" y="254000"/>
            <a:ext cx="5969000" cy="3810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b="1" sz="157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1570">
                <a:latin typeface="맑은 고딕"/>
                <a:ea typeface="맑은 고딕"/>
                <a:cs typeface="맑은 고딕"/>
              </a:rPr>
              <a:t>3. 주간업무 실적 및 계획(①Baynex - ERP)</a:t>
            </a:r>
          </a:p>
        </p:txBody>
      </p:sp>
      <p:sp>
        <p:nvSpPr>
          <p:cNvPr id="1671567972" name="Text">
    </p:cNvPr>
          <p:cNvSpPr>
            <a:spLocks noGrp="1"/>
          </p:cNvSpPr>
          <p:nvPr/>
        </p:nvSpPr>
        <p:spPr>
          <a:xfrm rot="0">
            <a:off x="254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42870249" name="Text">
    </p:cNvPr>
          <p:cNvSpPr>
            <a:spLocks noGrp="1"/>
          </p:cNvSpPr>
          <p:nvPr/>
        </p:nvSpPr>
        <p:spPr>
          <a:xfrm rot="0">
            <a:off x="635000" y="1295400"/>
            <a:ext cx="3340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985443686" name="Text">
    </p:cNvPr>
          <p:cNvSpPr>
            <a:spLocks noGrp="1"/>
          </p:cNvSpPr>
          <p:nvPr/>
        </p:nvSpPr>
        <p:spPr>
          <a:xfrm rot="0">
            <a:off x="3975100" y="1295400"/>
            <a:ext cx="5207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974258166" name="Text">
    </p:cNvPr>
          <p:cNvSpPr>
            <a:spLocks noGrp="1"/>
          </p:cNvSpPr>
          <p:nvPr/>
        </p:nvSpPr>
        <p:spPr>
          <a:xfrm rot="0">
            <a:off x="44958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03713821" name="Text">
    </p:cNvPr>
          <p:cNvSpPr>
            <a:spLocks noGrp="1"/>
          </p:cNvSpPr>
          <p:nvPr/>
        </p:nvSpPr>
        <p:spPr>
          <a:xfrm rot="0">
            <a:off x="5511800" y="1295400"/>
            <a:ext cx="609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971081308" name="Text">
    </p:cNvPr>
          <p:cNvSpPr>
            <a:spLocks noGrp="1"/>
          </p:cNvSpPr>
          <p:nvPr/>
        </p:nvSpPr>
        <p:spPr>
          <a:xfrm rot="0">
            <a:off x="6121400" y="1295400"/>
            <a:ext cx="32131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954070482" name="Text">
    </p:cNvPr>
          <p:cNvSpPr>
            <a:spLocks noGrp="1"/>
          </p:cNvSpPr>
          <p:nvPr/>
        </p:nvSpPr>
        <p:spPr>
          <a:xfrm rot="0">
            <a:off x="9334500" y="1295400"/>
            <a:ext cx="4953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724396102" name="Text">
    </p:cNvPr>
          <p:cNvSpPr>
            <a:spLocks noGrp="1"/>
          </p:cNvSpPr>
          <p:nvPr/>
        </p:nvSpPr>
        <p:spPr>
          <a:xfrm rot="0">
            <a:off x="49911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502693210" name="Text">
    </p:cNvPr>
          <p:cNvSpPr>
            <a:spLocks noGrp="1"/>
          </p:cNvSpPr>
          <p:nvPr/>
        </p:nvSpPr>
        <p:spPr>
          <a:xfrm rot="0">
            <a:off x="9829800" y="1295400"/>
            <a:ext cx="469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anchor="ctr" bIns="0" lIns="0" rIns="0" rtlCol="0" tIns="0" wrap="square"/>
          <a:lstStyle/>
          <a:p>
            <a:pPr algn="ctr">
              <a:lnSpc>
                <a:spcPct val="100%"/>
              </a:lnSpc>
              <a:defRPr b="1"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b="1" lang="ko" sz="900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b="1" lang="ko" sz="900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324880516" name="Text">
    </p:cNvPr>
          <p:cNvSpPr>
            <a:spLocks noGrp="1"/>
          </p:cNvSpPr>
          <p:nvPr/>
        </p:nvSpPr>
        <p:spPr>
          <a:xfrm rot="0">
            <a:off x="98298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02/13</a:t>
            </a:r>
          </a:p>
        </p:txBody>
      </p:sp>
      <p:sp>
        <p:nvSpPr>
          <p:cNvPr id="425463276" name="Text">
    </p:cNvPr>
          <p:cNvSpPr>
            <a:spLocks noGrp="1"/>
          </p:cNvSpPr>
          <p:nvPr/>
        </p:nvSpPr>
        <p:spPr>
          <a:xfrm rot="0">
            <a:off x="93345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</a:p>
        </p:txBody>
      </p:sp>
      <p:sp>
        <p:nvSpPr>
          <p:cNvPr id="1500719577" name="Text">
    </p:cNvPr>
          <p:cNvSpPr>
            <a:spLocks noGrp="1"/>
          </p:cNvSpPr>
          <p:nvPr/>
        </p:nvSpPr>
        <p:spPr>
          <a:xfrm rot="0">
            <a:off x="6210300" y="1765300"/>
            <a:ext cx="31115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</a:p>
        </p:txBody>
      </p:sp>
      <p:sp>
        <p:nvSpPr>
          <p:cNvPr id="176885306" name="Text">
    </p:cNvPr>
          <p:cNvSpPr>
            <a:spLocks noGrp="1"/>
          </p:cNvSpPr>
          <p:nvPr/>
        </p:nvSpPr>
        <p:spPr>
          <a:xfrm rot="0">
            <a:off x="55118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74007005" name="Text">
    </p:cNvPr>
          <p:cNvSpPr>
            <a:spLocks noGrp="1"/>
          </p:cNvSpPr>
          <p:nvPr/>
        </p:nvSpPr>
        <p:spPr>
          <a:xfrm rot="0">
            <a:off x="25400" y="1765300"/>
            <a:ext cx="6096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2099453905" name="Text">
    </p:cNvPr>
          <p:cNvSpPr>
            <a:spLocks noGrp="1"/>
          </p:cNvSpPr>
          <p:nvPr/>
        </p:nvSpPr>
        <p:spPr>
          <a:xfrm rot="0">
            <a:off x="711200" y="1765300"/>
            <a:ext cx="3251200" cy="2578100"/>
          </a:xfrm>
          <a:prstGeom prst="rect">
            <a:avLst/>
          </a:prstGeom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[BC](구)조회용 ERP시스템 DB 아카이브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로그 삭제 작업(‘22.04월~’22.11월)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SP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 *2022년07월~2023년01월 SP적용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[BC]HCM운영 HANA DB 암호화 관련 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[BC]ERP운영 SAP 원격지원을 받기 위한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Saprouter Open 설정작업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[BC]ERP시스템 '23년 1월 마감관련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재무재표 Overflow 에러 발생건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Notes 적용작업 업무지원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(ERP개발 및 QA테스트)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[BC]ERP개발 및 QA테스트 '22년도 스토리지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교체 작업 건 업무지원</a:t>
            </a:r>
          </a:p>
        </p:txBody>
      </p:sp>
      <p:sp>
        <p:nvSpPr>
          <p:cNvPr id="1029622861" name="Text">
    </p:cNvPr>
          <p:cNvSpPr>
            <a:spLocks noGrp="1"/>
          </p:cNvSpPr>
          <p:nvPr/>
        </p:nvSpPr>
        <p:spPr>
          <a:xfrm rot="0">
            <a:off x="4495800" y="1765300"/>
            <a:ext cx="4953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</a:p>
        </p:txBody>
      </p:sp>
      <p:sp>
        <p:nvSpPr>
          <p:cNvPr id="1870065410" name="Text">
    </p:cNvPr>
          <p:cNvSpPr>
            <a:spLocks noGrp="1"/>
          </p:cNvSpPr>
          <p:nvPr/>
        </p:nvSpPr>
        <p:spPr>
          <a:xfrm rot="0">
            <a:off x="4991100" y="1765300"/>
            <a:ext cx="4699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02/10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</a:p>
        </p:txBody>
      </p:sp>
      <p:sp>
        <p:nvSpPr>
          <p:cNvPr id="559889560" name="Text">
    </p:cNvPr>
          <p:cNvSpPr>
            <a:spLocks noGrp="1"/>
          </p:cNvSpPr>
          <p:nvPr/>
        </p:nvSpPr>
        <p:spPr>
          <a:xfrm rot="0">
            <a:off x="3975100" y="1765300"/>
            <a:ext cx="5207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02/03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02/08</a:t>
            </a:r>
            <a:br/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02/09</a:t>
            </a:r>
            <a:br/>
          </a:p>
        </p:txBody>
      </p:sp>
      <p:sp>
        <p:nvSpPr>
          <p:cNvPr id="1156014837" name="Text">
    </p:cNvPr>
          <p:cNvSpPr>
            <a:spLocks noGrp="1"/>
          </p:cNvSpPr>
          <p:nvPr/>
        </p:nvSpPr>
        <p:spPr>
          <a:xfrm rot="0">
            <a:off x="635000" y="1765300"/>
            <a:ext cx="3340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52764800" name="Text">
    </p:cNvPr>
          <p:cNvSpPr>
            <a:spLocks noGrp="1"/>
          </p:cNvSpPr>
          <p:nvPr/>
        </p:nvSpPr>
        <p:spPr>
          <a:xfrm rot="0">
            <a:off x="6121400" y="1765300"/>
            <a:ext cx="3213100" cy="2578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anchor="t" bIns="0" lIns="0" rIns="0" rtlCol="0" tIns="0" wrap="square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