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3"/>
    <p:sldId id="260" r:id="rId14"/>
    <p:sldId id="261" r:id="rId16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4"/>
    <p:sldId id="278" r:id="rId36"/>
    <p:sldId id="279" r:id="rId38"/>
  </p:sldIdLst>
  <p:sldSz cx="9918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notesSlides/notesSlide3.xml" Type="http://schemas.openxmlformats.org/officeDocument/2006/relationships/notesSlide"/><Relationship Id="rId16" Target="slides/slide6.xml" Type="http://schemas.openxmlformats.org/officeDocument/2006/relationships/slide"/><Relationship Id="rId17" Target="notesSlides/notesSlide4.xml" Type="http://schemas.openxmlformats.org/officeDocument/2006/relationships/notes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slides/slide20.xml" Type="http://schemas.openxmlformats.org/officeDocument/2006/relationships/slide"/><Relationship Id="rId32" Target="slides/slide21.xml" Type="http://schemas.openxmlformats.org/officeDocument/2006/relationships/slide"/><Relationship Id="rId33" Target="notesSlides/notesSlide5.xml" Type="http://schemas.openxmlformats.org/officeDocument/2006/relationships/notesSlide"/><Relationship Id="rId34" Target="slides/slide22.xml" Type="http://schemas.openxmlformats.org/officeDocument/2006/relationships/slide"/><Relationship Id="rId35" Target="notesSlides/notesSlide6.xml" Type="http://schemas.openxmlformats.org/officeDocument/2006/relationships/notesSlide"/><Relationship Id="rId36" Target="slides/slide23.xml" Type="http://schemas.openxmlformats.org/officeDocument/2006/relationships/slide"/><Relationship Id="rId37" Target="notesSlides/notesSlide7.xml" Type="http://schemas.openxmlformats.org/officeDocument/2006/relationships/notesSlide"/><Relationship Id="rId38" Target="slides/slide2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857" indent="-372857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554" indent="-175554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661" indent="-175554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6214" indent="-174000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6642" indent="-184875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7749" indent="-175554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dsp="http://schemas.microsoft.com/office/drawing/2008/diagram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[2023.02.21 ~ 2023.02.27]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2월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38272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288540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0331013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48812331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14681664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50507531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7597156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9077931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1764793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1452997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23091255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6970709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7622238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40688319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3468546" name="Text">
    </p:cNvPr>
          <p:cNvSpPr>
            <a:spLocks noGrp="1"/>
          </p:cNvSpPr>
          <p:nvPr/>
        </p:nvSpPr>
        <p:spPr>
          <a:xfrm rot="0">
            <a:off x="93853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89913208" name="Text">
    </p:cNvPr>
          <p:cNvSpPr>
            <a:spLocks noGrp="1"/>
          </p:cNvSpPr>
          <p:nvPr/>
        </p:nvSpPr>
        <p:spPr>
          <a:xfrm rot="0">
            <a:off x="89281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</a:p>
        </p:txBody>
      </p:sp>
      <p:sp>
        <p:nvSpPr>
          <p:cNvPr id="435298308" name="Text">
    </p:cNvPr>
          <p:cNvSpPr>
            <a:spLocks noGrp="1"/>
          </p:cNvSpPr>
          <p:nvPr/>
        </p:nvSpPr>
        <p:spPr>
          <a:xfrm rot="0">
            <a:off x="5930900" y="17653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</a:p>
        </p:txBody>
      </p:sp>
      <p:sp>
        <p:nvSpPr>
          <p:cNvPr id="915250936" name="Text">
    </p:cNvPr>
          <p:cNvSpPr>
            <a:spLocks noGrp="1"/>
          </p:cNvSpPr>
          <p:nvPr/>
        </p:nvSpPr>
        <p:spPr>
          <a:xfrm rot="0">
            <a:off x="52070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71619233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86454398" name="Text">
    </p:cNvPr>
          <p:cNvSpPr>
            <a:spLocks noGrp="1"/>
          </p:cNvSpPr>
          <p:nvPr/>
        </p:nvSpPr>
        <p:spPr>
          <a:xfrm rot="0">
            <a:off x="762000" y="17653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[e-Biz]PRM 운영인 상태와 EBIZ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[e-Biz]사후적립 시 null 값 적립 방지 처리</a:t>
            </a:r>
          </a:p>
        </p:txBody>
      </p:sp>
      <p:sp>
        <p:nvSpPr>
          <p:cNvPr id="537956711" name="Text">
    </p:cNvPr>
          <p:cNvSpPr>
            <a:spLocks noGrp="1"/>
          </p:cNvSpPr>
          <p:nvPr/>
        </p:nvSpPr>
        <p:spPr>
          <a:xfrm rot="0">
            <a:off x="42164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2050007491" name="Text">
    </p:cNvPr>
          <p:cNvSpPr>
            <a:spLocks noGrp="1"/>
          </p:cNvSpPr>
          <p:nvPr/>
        </p:nvSpPr>
        <p:spPr>
          <a:xfrm rot="0">
            <a:off x="46736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952270805" name="Text">
    </p:cNvPr>
          <p:cNvSpPr>
            <a:spLocks noGrp="1"/>
          </p:cNvSpPr>
          <p:nvPr/>
        </p:nvSpPr>
        <p:spPr>
          <a:xfrm rot="0">
            <a:off x="37592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130407733" name="Text">
    </p:cNvPr>
          <p:cNvSpPr>
            <a:spLocks noGrp="1"/>
          </p:cNvSpPr>
          <p:nvPr/>
        </p:nvSpPr>
        <p:spPr>
          <a:xfrm rot="0">
            <a:off x="6477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2704023" name="Text">
    </p:cNvPr>
          <p:cNvSpPr>
            <a:spLocks noGrp="1"/>
          </p:cNvSpPr>
          <p:nvPr/>
        </p:nvSpPr>
        <p:spPr>
          <a:xfrm rot="0">
            <a:off x="58166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485117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2973128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8557782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79353854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722897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80663245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6604147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3269653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7397187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977316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63781967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2301457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428563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41053532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311819" name="Text">
    </p:cNvPr>
          <p:cNvSpPr>
            <a:spLocks noGrp="1"/>
          </p:cNvSpPr>
          <p:nvPr/>
        </p:nvSpPr>
        <p:spPr>
          <a:xfrm rot="0">
            <a:off x="93853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933291091" name="Text">
    </p:cNvPr>
          <p:cNvSpPr>
            <a:spLocks noGrp="1"/>
          </p:cNvSpPr>
          <p:nvPr/>
        </p:nvSpPr>
        <p:spPr>
          <a:xfrm rot="0">
            <a:off x="89281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698653125" name="Text">
    </p:cNvPr>
          <p:cNvSpPr>
            <a:spLocks noGrp="1"/>
          </p:cNvSpPr>
          <p:nvPr/>
        </p:nvSpPr>
        <p:spPr>
          <a:xfrm rot="0">
            <a:off x="5930900" y="17653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</a:p>
        </p:txBody>
      </p:sp>
      <p:sp>
        <p:nvSpPr>
          <p:cNvPr id="2092064444" name="Text">
    </p:cNvPr>
          <p:cNvSpPr>
            <a:spLocks noGrp="1"/>
          </p:cNvSpPr>
          <p:nvPr/>
        </p:nvSpPr>
        <p:spPr>
          <a:xfrm rot="0">
            <a:off x="52070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264053193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070224012" name="Text">
    </p:cNvPr>
          <p:cNvSpPr>
            <a:spLocks noGrp="1"/>
          </p:cNvSpPr>
          <p:nvPr/>
        </p:nvSpPr>
        <p:spPr>
          <a:xfrm rot="0">
            <a:off x="762000" y="17653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[LOPAS]ITSM-90391 출하처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[LOPAS]ITSM-90802 수정 반영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에러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[CCS]사용 내역 데이터 SAP에서 제대로 받아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오는지 모니터링</a:t>
            </a:r>
          </a:p>
        </p:txBody>
      </p:sp>
      <p:sp>
        <p:nvSpPr>
          <p:cNvPr id="1988286612" name="Text">
    </p:cNvPr>
          <p:cNvSpPr>
            <a:spLocks noGrp="1"/>
          </p:cNvSpPr>
          <p:nvPr/>
        </p:nvSpPr>
        <p:spPr>
          <a:xfrm rot="0">
            <a:off x="42164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405483334" name="Text">
    </p:cNvPr>
          <p:cNvSpPr>
            <a:spLocks noGrp="1"/>
          </p:cNvSpPr>
          <p:nvPr/>
        </p:nvSpPr>
        <p:spPr>
          <a:xfrm rot="0">
            <a:off x="46736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826002473" name="Text">
    </p:cNvPr>
          <p:cNvSpPr>
            <a:spLocks noGrp="1"/>
          </p:cNvSpPr>
          <p:nvPr/>
        </p:nvSpPr>
        <p:spPr>
          <a:xfrm rot="0">
            <a:off x="37592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065641539" name="Text">
    </p:cNvPr>
          <p:cNvSpPr>
            <a:spLocks noGrp="1"/>
          </p:cNvSpPr>
          <p:nvPr/>
        </p:nvSpPr>
        <p:spPr>
          <a:xfrm rot="0">
            <a:off x="6477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4472671" name="Text">
    </p:cNvPr>
          <p:cNvSpPr>
            <a:spLocks noGrp="1"/>
          </p:cNvSpPr>
          <p:nvPr/>
        </p:nvSpPr>
        <p:spPr>
          <a:xfrm rot="0">
            <a:off x="58166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6600178" name="Text">
    </p:cNvPr>
          <p:cNvSpPr>
            <a:spLocks noGrp="1"/>
          </p:cNvSpPr>
          <p:nvPr/>
        </p:nvSpPr>
        <p:spPr>
          <a:xfrm rot="0">
            <a:off x="9385300" y="3289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183686851" name="Text">
    </p:cNvPr>
          <p:cNvSpPr>
            <a:spLocks noGrp="1"/>
          </p:cNvSpPr>
          <p:nvPr/>
        </p:nvSpPr>
        <p:spPr>
          <a:xfrm rot="0">
            <a:off x="8928100" y="3289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520922671" name="Text">
    </p:cNvPr>
          <p:cNvSpPr>
            <a:spLocks noGrp="1"/>
          </p:cNvSpPr>
          <p:nvPr/>
        </p:nvSpPr>
        <p:spPr>
          <a:xfrm rot="0">
            <a:off x="5930900" y="3289300"/>
            <a:ext cx="29845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사이버보안 컴플라이언스 점검 결과에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개선 건 관련 관리 시스템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</a:p>
        </p:txBody>
      </p:sp>
      <p:sp>
        <p:nvSpPr>
          <p:cNvPr id="397546643" name="Text">
    </p:cNvPr>
          <p:cNvSpPr>
            <a:spLocks noGrp="1"/>
          </p:cNvSpPr>
          <p:nvPr/>
        </p:nvSpPr>
        <p:spPr>
          <a:xfrm rot="0">
            <a:off x="5207000" y="3289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33678621" name="Text">
    </p:cNvPr>
          <p:cNvSpPr>
            <a:spLocks noGrp="1"/>
          </p:cNvSpPr>
          <p:nvPr/>
        </p:nvSpPr>
        <p:spPr>
          <a:xfrm rot="0">
            <a:off x="38100" y="3289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855202141" name="Text">
    </p:cNvPr>
          <p:cNvSpPr>
            <a:spLocks noGrp="1"/>
          </p:cNvSpPr>
          <p:nvPr/>
        </p:nvSpPr>
        <p:spPr>
          <a:xfrm rot="0">
            <a:off x="762000" y="3289300"/>
            <a:ext cx="29845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[OSPM]WO.3864119 OSPM 결재 회수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[E-Approval]계약체결기안, 계약서보관/관리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[E-Approval]구매요구서 기안지 첨부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[E-Approval]구매품의서 CO230200653,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CO230200654, CO230200655 첨부결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재문서 변경 요청</a:t>
            </a:r>
          </a:p>
        </p:txBody>
      </p:sp>
      <p:sp>
        <p:nvSpPr>
          <p:cNvPr id="1404985637" name="Text">
    </p:cNvPr>
          <p:cNvSpPr>
            <a:spLocks noGrp="1"/>
          </p:cNvSpPr>
          <p:nvPr/>
        </p:nvSpPr>
        <p:spPr>
          <a:xfrm rot="0">
            <a:off x="4216400" y="3289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1420812621" name="Text">
    </p:cNvPr>
          <p:cNvSpPr>
            <a:spLocks noGrp="1"/>
          </p:cNvSpPr>
          <p:nvPr/>
        </p:nvSpPr>
        <p:spPr>
          <a:xfrm rot="0">
            <a:off x="4673600" y="3289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</a:p>
        </p:txBody>
      </p:sp>
      <p:sp>
        <p:nvSpPr>
          <p:cNvPr id="116190020" name="Text">
    </p:cNvPr>
          <p:cNvSpPr>
            <a:spLocks noGrp="1"/>
          </p:cNvSpPr>
          <p:nvPr/>
        </p:nvSpPr>
        <p:spPr>
          <a:xfrm rot="0">
            <a:off x="3759200" y="3289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</a:p>
        </p:txBody>
      </p:sp>
      <p:sp>
        <p:nvSpPr>
          <p:cNvPr id="2124900725" name="Text">
    </p:cNvPr>
          <p:cNvSpPr>
            <a:spLocks noGrp="1"/>
          </p:cNvSpPr>
          <p:nvPr/>
        </p:nvSpPr>
        <p:spPr>
          <a:xfrm rot="0">
            <a:off x="647700" y="3289300"/>
            <a:ext cx="311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0243149" name="Text">
    </p:cNvPr>
          <p:cNvSpPr>
            <a:spLocks noGrp="1"/>
          </p:cNvSpPr>
          <p:nvPr/>
        </p:nvSpPr>
        <p:spPr>
          <a:xfrm rot="0">
            <a:off x="5816600" y="3289300"/>
            <a:ext cx="311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046607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50870759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3207118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1692763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588550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66823624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219770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6108472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642606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85657108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96387172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55019672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7124725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73738616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2007719" name="Text">
    </p:cNvPr>
          <p:cNvSpPr>
            <a:spLocks noGrp="1"/>
          </p:cNvSpPr>
          <p:nvPr/>
        </p:nvSpPr>
        <p:spPr>
          <a:xfrm rot="0">
            <a:off x="9385300" y="1765300"/>
            <a:ext cx="4572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654537928" name="Text">
    </p:cNvPr>
          <p:cNvSpPr>
            <a:spLocks noGrp="1"/>
          </p:cNvSpPr>
          <p:nvPr/>
        </p:nvSpPr>
        <p:spPr>
          <a:xfrm rot="0">
            <a:off x="8928100" y="1765300"/>
            <a:ext cx="4572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444752336" name="Text">
    </p:cNvPr>
          <p:cNvSpPr>
            <a:spLocks noGrp="1"/>
          </p:cNvSpPr>
          <p:nvPr/>
        </p:nvSpPr>
        <p:spPr>
          <a:xfrm rot="0">
            <a:off x="5930900" y="1765300"/>
            <a:ext cx="2984500" cy="1663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745525394" name="Text">
    </p:cNvPr>
          <p:cNvSpPr>
            <a:spLocks noGrp="1"/>
          </p:cNvSpPr>
          <p:nvPr/>
        </p:nvSpPr>
        <p:spPr>
          <a:xfrm rot="0">
            <a:off x="5207000" y="1765300"/>
            <a:ext cx="6096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031513549" name="Text">
    </p:cNvPr>
          <p:cNvSpPr>
            <a:spLocks noGrp="1"/>
          </p:cNvSpPr>
          <p:nvPr/>
        </p:nvSpPr>
        <p:spPr>
          <a:xfrm rot="0">
            <a:off x="38100" y="1765300"/>
            <a:ext cx="6096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771794132" name="Text">
    </p:cNvPr>
          <p:cNvSpPr>
            <a:spLocks noGrp="1"/>
          </p:cNvSpPr>
          <p:nvPr/>
        </p:nvSpPr>
        <p:spPr>
          <a:xfrm rot="0">
            <a:off x="762000" y="1765300"/>
            <a:ext cx="2984500" cy="1663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 출하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[OAS](Web) 제품출하(혼합출하) 페이지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공정블럭 유량기록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[OAS](cs, web) Logging 개발</a:t>
            </a:r>
            <a:br/>
          </a:p>
        </p:txBody>
      </p:sp>
      <p:sp>
        <p:nvSpPr>
          <p:cNvPr id="301750639" name="Text">
    </p:cNvPr>
          <p:cNvSpPr>
            <a:spLocks noGrp="1"/>
          </p:cNvSpPr>
          <p:nvPr/>
        </p:nvSpPr>
        <p:spPr>
          <a:xfrm rot="0">
            <a:off x="4216400" y="1765300"/>
            <a:ext cx="4572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128657026" name="Text">
    </p:cNvPr>
          <p:cNvSpPr>
            <a:spLocks noGrp="1"/>
          </p:cNvSpPr>
          <p:nvPr/>
        </p:nvSpPr>
        <p:spPr>
          <a:xfrm rot="0">
            <a:off x="4673600" y="1765300"/>
            <a:ext cx="4699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594567402" name="Text">
    </p:cNvPr>
          <p:cNvSpPr>
            <a:spLocks noGrp="1"/>
          </p:cNvSpPr>
          <p:nvPr/>
        </p:nvSpPr>
        <p:spPr>
          <a:xfrm rot="0">
            <a:off x="3759200" y="1765300"/>
            <a:ext cx="4572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50816340" name="Text">
    </p:cNvPr>
          <p:cNvSpPr>
            <a:spLocks noGrp="1"/>
          </p:cNvSpPr>
          <p:nvPr/>
        </p:nvSpPr>
        <p:spPr>
          <a:xfrm rot="0">
            <a:off x="647700" y="1765300"/>
            <a:ext cx="31115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7349765" name="Text">
    </p:cNvPr>
          <p:cNvSpPr>
            <a:spLocks noGrp="1"/>
          </p:cNvSpPr>
          <p:nvPr/>
        </p:nvSpPr>
        <p:spPr>
          <a:xfrm rot="0">
            <a:off x="5816600" y="1765300"/>
            <a:ext cx="31115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5603712" name="Text">
    </p:cNvPr>
          <p:cNvSpPr>
            <a:spLocks noGrp="1"/>
          </p:cNvSpPr>
          <p:nvPr/>
        </p:nvSpPr>
        <p:spPr>
          <a:xfrm rot="0">
            <a:off x="9385300" y="3429000"/>
            <a:ext cx="4572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927148584" name="Text">
    </p:cNvPr>
          <p:cNvSpPr>
            <a:spLocks noGrp="1"/>
          </p:cNvSpPr>
          <p:nvPr/>
        </p:nvSpPr>
        <p:spPr>
          <a:xfrm rot="0">
            <a:off x="8928100" y="3429000"/>
            <a:ext cx="4572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441666418" name="Text">
    </p:cNvPr>
          <p:cNvSpPr>
            <a:spLocks noGrp="1"/>
          </p:cNvSpPr>
          <p:nvPr/>
        </p:nvSpPr>
        <p:spPr>
          <a:xfrm rot="0">
            <a:off x="5930900" y="3429000"/>
            <a:ext cx="29845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1684952995" name="Text">
    </p:cNvPr>
          <p:cNvSpPr>
            <a:spLocks noGrp="1"/>
          </p:cNvSpPr>
          <p:nvPr/>
        </p:nvSpPr>
        <p:spPr>
          <a:xfrm rot="0">
            <a:off x="5207000" y="3429000"/>
            <a:ext cx="6096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345771585" name="Text">
    </p:cNvPr>
          <p:cNvSpPr>
            <a:spLocks noGrp="1"/>
          </p:cNvSpPr>
          <p:nvPr/>
        </p:nvSpPr>
        <p:spPr>
          <a:xfrm rot="0">
            <a:off x="38100" y="3429000"/>
            <a:ext cx="6096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123020805" name="Text">
    </p:cNvPr>
          <p:cNvSpPr>
            <a:spLocks noGrp="1"/>
          </p:cNvSpPr>
          <p:nvPr/>
        </p:nvSpPr>
        <p:spPr>
          <a:xfrm rot="0">
            <a:off x="762000" y="3429000"/>
            <a:ext cx="29845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[PRM]가상계좌 수기 문자발송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[PRM]PRM 시스템자동메일 처리방식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[PRM]혼유재처리 전표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[PRM]CI시설물 오더번호 삭제요청</a:t>
            </a:r>
          </a:p>
        </p:txBody>
      </p:sp>
      <p:sp>
        <p:nvSpPr>
          <p:cNvPr id="1533703459" name="Text">
    </p:cNvPr>
          <p:cNvSpPr>
            <a:spLocks noGrp="1"/>
          </p:cNvSpPr>
          <p:nvPr/>
        </p:nvSpPr>
        <p:spPr>
          <a:xfrm rot="0">
            <a:off x="4216400" y="3429000"/>
            <a:ext cx="4572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303376546" name="Text">
    </p:cNvPr>
          <p:cNvSpPr>
            <a:spLocks noGrp="1"/>
          </p:cNvSpPr>
          <p:nvPr/>
        </p:nvSpPr>
        <p:spPr>
          <a:xfrm rot="0">
            <a:off x="4673600" y="3429000"/>
            <a:ext cx="4699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</a:p>
        </p:txBody>
      </p:sp>
      <p:sp>
        <p:nvSpPr>
          <p:cNvPr id="725471110" name="Text">
    </p:cNvPr>
          <p:cNvSpPr>
            <a:spLocks noGrp="1"/>
          </p:cNvSpPr>
          <p:nvPr/>
        </p:nvSpPr>
        <p:spPr>
          <a:xfrm rot="0">
            <a:off x="3759200" y="3429000"/>
            <a:ext cx="4572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4985462" name="Text">
    </p:cNvPr>
          <p:cNvSpPr>
            <a:spLocks noGrp="1"/>
          </p:cNvSpPr>
          <p:nvPr/>
        </p:nvSpPr>
        <p:spPr>
          <a:xfrm rot="0">
            <a:off x="647700" y="3429000"/>
            <a:ext cx="311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720561" name="Text">
    </p:cNvPr>
          <p:cNvSpPr>
            <a:spLocks noGrp="1"/>
          </p:cNvSpPr>
          <p:nvPr/>
        </p:nvSpPr>
        <p:spPr>
          <a:xfrm rot="0">
            <a:off x="5816600" y="3429000"/>
            <a:ext cx="311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480241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39872345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31938940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19847327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9530222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54769506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2673945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8255239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4449716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657022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8081054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1338958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0783129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22640440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6831538" name="Text">
    </p:cNvPr>
          <p:cNvSpPr>
            <a:spLocks noGrp="1"/>
          </p:cNvSpPr>
          <p:nvPr/>
        </p:nvSpPr>
        <p:spPr>
          <a:xfrm rot="0">
            <a:off x="93853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329011494" name="Text">
    </p:cNvPr>
          <p:cNvSpPr>
            <a:spLocks noGrp="1"/>
          </p:cNvSpPr>
          <p:nvPr/>
        </p:nvSpPr>
        <p:spPr>
          <a:xfrm rot="0">
            <a:off x="89281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1772199031" name="Text">
    </p:cNvPr>
          <p:cNvSpPr>
            <a:spLocks noGrp="1"/>
          </p:cNvSpPr>
          <p:nvPr/>
        </p:nvSpPr>
        <p:spPr>
          <a:xfrm rot="0">
            <a:off x="5930900" y="17653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748408539" name="Text">
    </p:cNvPr>
          <p:cNvSpPr>
            <a:spLocks noGrp="1"/>
          </p:cNvSpPr>
          <p:nvPr/>
        </p:nvSpPr>
        <p:spPr>
          <a:xfrm rot="0">
            <a:off x="52070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113676268" name="Text">
    </p:cNvPr>
          <p:cNvSpPr>
            <a:spLocks noGrp="1"/>
          </p:cNvSpPr>
          <p:nvPr/>
        </p:nvSpPr>
        <p:spPr>
          <a:xfrm rot="0">
            <a:off x="381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905483437" name="Text">
    </p:cNvPr>
          <p:cNvSpPr>
            <a:spLocks noGrp="1"/>
          </p:cNvSpPr>
          <p:nvPr/>
        </p:nvSpPr>
        <p:spPr>
          <a:xfrm rot="0">
            <a:off x="762000" y="17653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[e-Pro]PO .4501105894 전송오류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[e-Pro]자체구매 견적요청 메일 오류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[e-Pro]스키마 그룹 관련 작업</a:t>
            </a:r>
          </a:p>
        </p:txBody>
      </p:sp>
      <p:sp>
        <p:nvSpPr>
          <p:cNvPr id="1356854337" name="Text">
    </p:cNvPr>
          <p:cNvSpPr>
            <a:spLocks noGrp="1"/>
          </p:cNvSpPr>
          <p:nvPr/>
        </p:nvSpPr>
        <p:spPr>
          <a:xfrm rot="0">
            <a:off x="42164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574621079" name="Text">
    </p:cNvPr>
          <p:cNvSpPr>
            <a:spLocks noGrp="1"/>
          </p:cNvSpPr>
          <p:nvPr/>
        </p:nvSpPr>
        <p:spPr>
          <a:xfrm rot="0">
            <a:off x="46736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789302282" name="Text">
    </p:cNvPr>
          <p:cNvSpPr>
            <a:spLocks noGrp="1"/>
          </p:cNvSpPr>
          <p:nvPr/>
        </p:nvSpPr>
        <p:spPr>
          <a:xfrm rot="0">
            <a:off x="3759200" y="17653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453655055" name="Text">
    </p:cNvPr>
          <p:cNvSpPr>
            <a:spLocks noGrp="1"/>
          </p:cNvSpPr>
          <p:nvPr/>
        </p:nvSpPr>
        <p:spPr>
          <a:xfrm rot="0">
            <a:off x="6477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6614227" name="Text">
    </p:cNvPr>
          <p:cNvSpPr>
            <a:spLocks noGrp="1"/>
          </p:cNvSpPr>
          <p:nvPr/>
        </p:nvSpPr>
        <p:spPr>
          <a:xfrm rot="0">
            <a:off x="5816600" y="17653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8961762" name="Text">
    </p:cNvPr>
          <p:cNvSpPr>
            <a:spLocks noGrp="1"/>
          </p:cNvSpPr>
          <p:nvPr/>
        </p:nvSpPr>
        <p:spPr>
          <a:xfrm rot="0">
            <a:off x="9385300" y="32893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222552956" name="Text">
    </p:cNvPr>
          <p:cNvSpPr>
            <a:spLocks noGrp="1"/>
          </p:cNvSpPr>
          <p:nvPr/>
        </p:nvSpPr>
        <p:spPr>
          <a:xfrm rot="0">
            <a:off x="8928100" y="32893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47070250" name="Text">
    </p:cNvPr>
          <p:cNvSpPr>
            <a:spLocks noGrp="1"/>
          </p:cNvSpPr>
          <p:nvPr/>
        </p:nvSpPr>
        <p:spPr>
          <a:xfrm rot="0">
            <a:off x="5930900" y="3289300"/>
            <a:ext cx="29845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링크 사용 다운로드 확인</a:t>
            </a:r>
          </a:p>
        </p:txBody>
      </p:sp>
      <p:sp>
        <p:nvSpPr>
          <p:cNvPr id="1939964560" name="Text">
    </p:cNvPr>
          <p:cNvSpPr>
            <a:spLocks noGrp="1"/>
          </p:cNvSpPr>
          <p:nvPr/>
        </p:nvSpPr>
        <p:spPr>
          <a:xfrm rot="0">
            <a:off x="5207000" y="32893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449758441" name="Text">
    </p:cNvPr>
          <p:cNvSpPr>
            <a:spLocks noGrp="1"/>
          </p:cNvSpPr>
          <p:nvPr/>
        </p:nvSpPr>
        <p:spPr>
          <a:xfrm rot="0">
            <a:off x="38100" y="32893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801546773" name="Text">
    </p:cNvPr>
          <p:cNvSpPr>
            <a:spLocks noGrp="1"/>
          </p:cNvSpPr>
          <p:nvPr/>
        </p:nvSpPr>
        <p:spPr>
          <a:xfrm rot="0">
            <a:off x="762000" y="3289300"/>
            <a:ext cx="29845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[ATSS]IOS 링크 사용 다운로드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[ATSS]광주지사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[ATSS]부산지사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[ATSS]전북지사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[ASM]ITSM-90869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[Mobile]중부영업팀 dashboard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[ATSS]광주지사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[ATSS]안동지사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[ASM]ITSM-90657 서브시스템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[ASM]ITSM-91041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[ASM]ITSM-38938 서비스요청서 반려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[ASM]ITSM-38955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[ASM]ITSM-85602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 문서 박태준 과장 -&gt; 김원기 과장으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[ATSS]경남지사 atss 설치</a:t>
            </a:r>
          </a:p>
        </p:txBody>
      </p:sp>
      <p:sp>
        <p:nvSpPr>
          <p:cNvPr id="415048255" name="Text">
    </p:cNvPr>
          <p:cNvSpPr>
            <a:spLocks noGrp="1"/>
          </p:cNvSpPr>
          <p:nvPr/>
        </p:nvSpPr>
        <p:spPr>
          <a:xfrm rot="0">
            <a:off x="4216400" y="32893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735886522" name="Text">
    </p:cNvPr>
          <p:cNvSpPr>
            <a:spLocks noGrp="1"/>
          </p:cNvSpPr>
          <p:nvPr/>
        </p:nvSpPr>
        <p:spPr>
          <a:xfrm rot="0">
            <a:off x="4673600" y="3289300"/>
            <a:ext cx="469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230216</a:t>
            </a:r>
          </a:p>
        </p:txBody>
      </p:sp>
      <p:sp>
        <p:nvSpPr>
          <p:cNvPr id="2113094267" name="Text">
    </p:cNvPr>
          <p:cNvSpPr>
            <a:spLocks noGrp="1"/>
          </p:cNvSpPr>
          <p:nvPr/>
        </p:nvSpPr>
        <p:spPr>
          <a:xfrm rot="0">
            <a:off x="3759200" y="32893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496142356" name="Text">
    </p:cNvPr>
          <p:cNvSpPr>
            <a:spLocks noGrp="1"/>
          </p:cNvSpPr>
          <p:nvPr/>
        </p:nvSpPr>
        <p:spPr>
          <a:xfrm rot="0">
            <a:off x="647700" y="3289300"/>
            <a:ext cx="311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7181507" name="Text">
    </p:cNvPr>
          <p:cNvSpPr>
            <a:spLocks noGrp="1"/>
          </p:cNvSpPr>
          <p:nvPr/>
        </p:nvSpPr>
        <p:spPr>
          <a:xfrm rot="0">
            <a:off x="5816600" y="3289300"/>
            <a:ext cx="311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441382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47524653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93858331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53847964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4646840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78003629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4454214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36146945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67848336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188942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84891134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89480853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8581305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28641791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31630558" name="Text">
    </p:cNvPr>
          <p:cNvSpPr>
            <a:spLocks noGrp="1"/>
          </p:cNvSpPr>
          <p:nvPr/>
        </p:nvSpPr>
        <p:spPr>
          <a:xfrm rot="0">
            <a:off x="93853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438627875" name="Text">
    </p:cNvPr>
          <p:cNvSpPr>
            <a:spLocks noGrp="1"/>
          </p:cNvSpPr>
          <p:nvPr/>
        </p:nvSpPr>
        <p:spPr>
          <a:xfrm rot="0">
            <a:off x="89281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368440418" name="Text">
    </p:cNvPr>
          <p:cNvSpPr>
            <a:spLocks noGrp="1"/>
          </p:cNvSpPr>
          <p:nvPr/>
        </p:nvSpPr>
        <p:spPr>
          <a:xfrm rot="0">
            <a:off x="5930900" y="1765300"/>
            <a:ext cx="2984500" cy="5321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 #2 외화 지급 병합 테스트</a:t>
            </a:r>
          </a:p>
        </p:txBody>
      </p:sp>
      <p:sp>
        <p:nvSpPr>
          <p:cNvPr id="1516529820" name="Text">
    </p:cNvPr>
          <p:cNvSpPr>
            <a:spLocks noGrp="1"/>
          </p:cNvSpPr>
          <p:nvPr/>
        </p:nvSpPr>
        <p:spPr>
          <a:xfrm rot="0">
            <a:off x="52070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714411602" name="Text">
    </p:cNvPr>
          <p:cNvSpPr>
            <a:spLocks noGrp="1"/>
          </p:cNvSpPr>
          <p:nvPr/>
        </p:nvSpPr>
        <p:spPr>
          <a:xfrm rot="0">
            <a:off x="381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39798850" name="Text">
    </p:cNvPr>
          <p:cNvSpPr>
            <a:spLocks noGrp="1"/>
          </p:cNvSpPr>
          <p:nvPr/>
        </p:nvSpPr>
        <p:spPr>
          <a:xfrm rot="0">
            <a:off x="762000" y="1765300"/>
            <a:ext cx="2984500" cy="5321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에러 확인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SAP Open에러 확인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SAP ZEAM8200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Script -&gt; RPA 코드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 및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PW 만료오류 확인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결제문서 예외상황 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처리 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'Daily Report' 에러 확인 및 재수행,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딜레이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에러핸들링 로직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활용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CP 문서번호 검색 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'사전점검' HCM 미확인 현상 정상화,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발송 딜레이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[RPA]A11 209, 117pc AA재가동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'#4 외화송금'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담당자 처리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'#2 외화지급' 합병 수정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'CCS 사전점검' 결과 판단 불가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테스트, 담당자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'분기별 나프타 수입부과금'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[RPA]A11 209, 117pc AA재가동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'CCS 사전점검' 메일 발송 신규 로직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및 발송방식 변경</a:t>
            </a:r>
          </a:p>
        </p:txBody>
      </p:sp>
      <p:sp>
        <p:nvSpPr>
          <p:cNvPr id="267428342" name="Text">
    </p:cNvPr>
          <p:cNvSpPr>
            <a:spLocks noGrp="1"/>
          </p:cNvSpPr>
          <p:nvPr/>
        </p:nvSpPr>
        <p:spPr>
          <a:xfrm rot="0">
            <a:off x="42164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982404636" name="Text">
    </p:cNvPr>
          <p:cNvSpPr>
            <a:spLocks noGrp="1"/>
          </p:cNvSpPr>
          <p:nvPr/>
        </p:nvSpPr>
        <p:spPr>
          <a:xfrm rot="0">
            <a:off x="46736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</a:p>
        </p:txBody>
      </p:sp>
      <p:sp>
        <p:nvSpPr>
          <p:cNvPr id="1859957699" name="Text">
    </p:cNvPr>
          <p:cNvSpPr>
            <a:spLocks noGrp="1"/>
          </p:cNvSpPr>
          <p:nvPr/>
        </p:nvSpPr>
        <p:spPr>
          <a:xfrm rot="0">
            <a:off x="37592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239182909" name="Text">
    </p:cNvPr>
          <p:cNvSpPr>
            <a:spLocks noGrp="1"/>
          </p:cNvSpPr>
          <p:nvPr/>
        </p:nvSpPr>
        <p:spPr>
          <a:xfrm rot="0">
            <a:off x="647700" y="1765300"/>
            <a:ext cx="31115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928658" name="Text">
    </p:cNvPr>
          <p:cNvSpPr>
            <a:spLocks noGrp="1"/>
          </p:cNvSpPr>
          <p:nvPr/>
        </p:nvSpPr>
        <p:spPr>
          <a:xfrm rot="0">
            <a:off x="5816600" y="1765300"/>
            <a:ext cx="31115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589728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3266756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43681280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35757200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7371140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8941544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5450873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2061713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273349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0077977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43781030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2821726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07331113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77607892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8508307" name="Text">
    </p:cNvPr>
          <p:cNvSpPr>
            <a:spLocks noGrp="1"/>
          </p:cNvSpPr>
          <p:nvPr/>
        </p:nvSpPr>
        <p:spPr>
          <a:xfrm rot="0">
            <a:off x="4673600" y="1765300"/>
            <a:ext cx="4699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800178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35932673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293662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15539406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6111911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43862330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7313977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712643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74333852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9384641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8333932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8191493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5355617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98421816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7912026" name="Text">
    </p:cNvPr>
          <p:cNvSpPr>
            <a:spLocks noGrp="1"/>
          </p:cNvSpPr>
          <p:nvPr/>
        </p:nvSpPr>
        <p:spPr>
          <a:xfrm rot="0">
            <a:off x="9385300" y="1765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823675472" name="Text">
    </p:cNvPr>
          <p:cNvSpPr>
            <a:spLocks noGrp="1"/>
          </p:cNvSpPr>
          <p:nvPr/>
        </p:nvSpPr>
        <p:spPr>
          <a:xfrm rot="0">
            <a:off x="8928100" y="1765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121456659" name="Text">
    </p:cNvPr>
          <p:cNvSpPr>
            <a:spLocks noGrp="1"/>
          </p:cNvSpPr>
          <p:nvPr/>
        </p:nvSpPr>
        <p:spPr>
          <a:xfrm rot="0">
            <a:off x="5930900" y="1765300"/>
            <a:ext cx="29845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1592066838" name="Text">
    </p:cNvPr>
          <p:cNvSpPr>
            <a:spLocks noGrp="1"/>
          </p:cNvSpPr>
          <p:nvPr/>
        </p:nvSpPr>
        <p:spPr>
          <a:xfrm rot="0">
            <a:off x="52070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40773933" name="Text">
    </p:cNvPr>
          <p:cNvSpPr>
            <a:spLocks noGrp="1"/>
          </p:cNvSpPr>
          <p:nvPr/>
        </p:nvSpPr>
        <p:spPr>
          <a:xfrm rot="0">
            <a:off x="381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90703786" name="Text">
    </p:cNvPr>
          <p:cNvSpPr>
            <a:spLocks noGrp="1"/>
          </p:cNvSpPr>
          <p:nvPr/>
        </p:nvSpPr>
        <p:spPr>
          <a:xfrm rot="0">
            <a:off x="762000" y="1765300"/>
            <a:ext cx="29845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[E-Approval]특근명령서 및 특근확인서 전자증빙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</a:p>
        </p:txBody>
      </p:sp>
      <p:sp>
        <p:nvSpPr>
          <p:cNvPr id="736626614" name="Text">
    </p:cNvPr>
          <p:cNvSpPr>
            <a:spLocks noGrp="1"/>
          </p:cNvSpPr>
          <p:nvPr/>
        </p:nvSpPr>
        <p:spPr>
          <a:xfrm rot="0">
            <a:off x="4216400" y="1765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575181422" name="Text">
    </p:cNvPr>
          <p:cNvSpPr>
            <a:spLocks noGrp="1"/>
          </p:cNvSpPr>
          <p:nvPr/>
        </p:nvSpPr>
        <p:spPr>
          <a:xfrm rot="0">
            <a:off x="46736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11975078" name="Text">
    </p:cNvPr>
          <p:cNvSpPr>
            <a:spLocks noGrp="1"/>
          </p:cNvSpPr>
          <p:nvPr/>
        </p:nvSpPr>
        <p:spPr>
          <a:xfrm rot="0">
            <a:off x="3759200" y="1765300"/>
            <a:ext cx="4572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96601403" name="Text">
    </p:cNvPr>
          <p:cNvSpPr>
            <a:spLocks noGrp="1"/>
          </p:cNvSpPr>
          <p:nvPr/>
        </p:nvSpPr>
        <p:spPr>
          <a:xfrm rot="0">
            <a:off x="647700" y="1765300"/>
            <a:ext cx="311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2039426" name="Text">
    </p:cNvPr>
          <p:cNvSpPr>
            <a:spLocks noGrp="1"/>
          </p:cNvSpPr>
          <p:nvPr/>
        </p:nvSpPr>
        <p:spPr>
          <a:xfrm rot="0">
            <a:off x="5816600" y="1765300"/>
            <a:ext cx="311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143135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60421156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83263654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02176392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4389869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7103481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41708811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008001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6645527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7126587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5383782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99227641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7904197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87100093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9544867" name="Text">
    </p:cNvPr>
          <p:cNvSpPr>
            <a:spLocks noGrp="1"/>
          </p:cNvSpPr>
          <p:nvPr/>
        </p:nvSpPr>
        <p:spPr>
          <a:xfrm rot="0">
            <a:off x="93853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113744509" name="Text">
    </p:cNvPr>
          <p:cNvSpPr>
            <a:spLocks noGrp="1"/>
          </p:cNvSpPr>
          <p:nvPr/>
        </p:nvSpPr>
        <p:spPr>
          <a:xfrm rot="0">
            <a:off x="89281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</a:p>
        </p:txBody>
      </p:sp>
      <p:sp>
        <p:nvSpPr>
          <p:cNvPr id="518644067" name="Text">
    </p:cNvPr>
          <p:cNvSpPr>
            <a:spLocks noGrp="1"/>
          </p:cNvSpPr>
          <p:nvPr/>
        </p:nvSpPr>
        <p:spPr>
          <a:xfrm rot="0">
            <a:off x="5930900" y="1765300"/>
            <a:ext cx="2984500" cy="425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</a:p>
        </p:txBody>
      </p:sp>
      <p:sp>
        <p:nvSpPr>
          <p:cNvPr id="1341730639" name="Text">
    </p:cNvPr>
          <p:cNvSpPr>
            <a:spLocks noGrp="1"/>
          </p:cNvSpPr>
          <p:nvPr/>
        </p:nvSpPr>
        <p:spPr>
          <a:xfrm rot="0">
            <a:off x="5207000" y="1765300"/>
            <a:ext cx="609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568854519" name="Text">
    </p:cNvPr>
          <p:cNvSpPr>
            <a:spLocks noGrp="1"/>
          </p:cNvSpPr>
          <p:nvPr/>
        </p:nvSpPr>
        <p:spPr>
          <a:xfrm rot="0">
            <a:off x="38100" y="1765300"/>
            <a:ext cx="609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606045876" name="Text">
    </p:cNvPr>
          <p:cNvSpPr>
            <a:spLocks noGrp="1"/>
          </p:cNvSpPr>
          <p:nvPr/>
        </p:nvSpPr>
        <p:spPr>
          <a:xfrm rot="0">
            <a:off x="762000" y="1765300"/>
            <a:ext cx="2984500" cy="425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[ERM]인사정보반영시 LOG_USER 테이블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LOG 적용되도록 프로시저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[LMS]미 작성 된 교육훈련결과보고 및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출장비신청서 작성 안내 메일 발송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능개선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[ERS]모바일 ERS 개선 용역 주간 회의 참석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[ERS]Hydrocracker팀 HYC 2023년 1월 문서정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기적검토본 원본 파일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[LMS]교육결과보고서작성시 임시저장 오류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및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[LMS]LMS내 시행교육과정 강사탭 구성관련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문의 개발가능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[LMS]교육훈련신청서(해양오염방지관리인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교육(해양시설 및 해양환경관리업))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근태전송 오류 확인 및 조치 요청</a:t>
            </a:r>
          </a:p>
        </p:txBody>
      </p:sp>
      <p:sp>
        <p:nvSpPr>
          <p:cNvPr id="1974245805" name="Text">
    </p:cNvPr>
          <p:cNvSpPr>
            <a:spLocks noGrp="1"/>
          </p:cNvSpPr>
          <p:nvPr/>
        </p:nvSpPr>
        <p:spPr>
          <a:xfrm rot="0">
            <a:off x="42164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1940472576" name="Text">
    </p:cNvPr>
          <p:cNvSpPr>
            <a:spLocks noGrp="1"/>
          </p:cNvSpPr>
          <p:nvPr/>
        </p:nvSpPr>
        <p:spPr>
          <a:xfrm rot="0">
            <a:off x="4673600" y="1765300"/>
            <a:ext cx="4699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</a:p>
        </p:txBody>
      </p:sp>
      <p:sp>
        <p:nvSpPr>
          <p:cNvPr id="955202027" name="Text">
    </p:cNvPr>
          <p:cNvSpPr>
            <a:spLocks noGrp="1"/>
          </p:cNvSpPr>
          <p:nvPr/>
        </p:nvSpPr>
        <p:spPr>
          <a:xfrm rot="0">
            <a:off x="3759200" y="1765300"/>
            <a:ext cx="4572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</a:p>
        </p:txBody>
      </p:sp>
      <p:sp>
        <p:nvSpPr>
          <p:cNvPr id="1612522084" name="Text">
    </p:cNvPr>
          <p:cNvSpPr>
            <a:spLocks noGrp="1"/>
          </p:cNvSpPr>
          <p:nvPr/>
        </p:nvSpPr>
        <p:spPr>
          <a:xfrm rot="0">
            <a:off x="647700" y="1765300"/>
            <a:ext cx="3111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3017531" name="Text">
    </p:cNvPr>
          <p:cNvSpPr>
            <a:spLocks noGrp="1"/>
          </p:cNvSpPr>
          <p:nvPr/>
        </p:nvSpPr>
        <p:spPr>
          <a:xfrm rot="0">
            <a:off x="5816600" y="1765300"/>
            <a:ext cx="31115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595669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652563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629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8412248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1540069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6680534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0259507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5844799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466647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3796035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23994036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0110138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54587361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21847124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7172787" name="Text">
    </p:cNvPr>
          <p:cNvSpPr>
            <a:spLocks noGrp="1"/>
          </p:cNvSpPr>
          <p:nvPr/>
        </p:nvSpPr>
        <p:spPr>
          <a:xfrm rot="0">
            <a:off x="93853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696271795" name="Text">
    </p:cNvPr>
          <p:cNvSpPr>
            <a:spLocks noGrp="1"/>
          </p:cNvSpPr>
          <p:nvPr/>
        </p:nvSpPr>
        <p:spPr>
          <a:xfrm rot="0">
            <a:off x="89281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483287825" name="Text">
    </p:cNvPr>
          <p:cNvSpPr>
            <a:spLocks noGrp="1"/>
          </p:cNvSpPr>
          <p:nvPr/>
        </p:nvSpPr>
        <p:spPr>
          <a:xfrm rot="0">
            <a:off x="5930900" y="1765300"/>
            <a:ext cx="2984500" cy="1816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 application Log 작업(보안관제)</a:t>
            </a:r>
          </a:p>
        </p:txBody>
      </p:sp>
      <p:sp>
        <p:nvSpPr>
          <p:cNvPr id="1907216706" name="Text">
    </p:cNvPr>
          <p:cNvSpPr>
            <a:spLocks noGrp="1"/>
          </p:cNvSpPr>
          <p:nvPr/>
        </p:nvSpPr>
        <p:spPr>
          <a:xfrm rot="0">
            <a:off x="52070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553400124" name="Text">
    </p:cNvPr>
          <p:cNvSpPr>
            <a:spLocks noGrp="1"/>
          </p:cNvSpPr>
          <p:nvPr/>
        </p:nvSpPr>
        <p:spPr>
          <a:xfrm rot="0">
            <a:off x="381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89424971" name="Text">
    </p:cNvPr>
          <p:cNvSpPr>
            <a:spLocks noGrp="1"/>
          </p:cNvSpPr>
          <p:nvPr/>
        </p:nvSpPr>
        <p:spPr>
          <a:xfrm rot="0">
            <a:off x="762000" y="1765300"/>
            <a:ext cx="2984500" cy="1816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작업(보안관제)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 Upgrade SAP_DS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[GCMS]자동배포기능 개발 확인 요청</a:t>
            </a:r>
          </a:p>
        </p:txBody>
      </p:sp>
      <p:sp>
        <p:nvSpPr>
          <p:cNvPr id="450547862" name="Text">
    </p:cNvPr>
          <p:cNvSpPr>
            <a:spLocks noGrp="1"/>
          </p:cNvSpPr>
          <p:nvPr/>
        </p:nvSpPr>
        <p:spPr>
          <a:xfrm rot="0">
            <a:off x="42164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90322254" name="Text">
    </p:cNvPr>
          <p:cNvSpPr>
            <a:spLocks noGrp="1"/>
          </p:cNvSpPr>
          <p:nvPr/>
        </p:nvSpPr>
        <p:spPr>
          <a:xfrm rot="0">
            <a:off x="46736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1147582217" name="Text">
    </p:cNvPr>
          <p:cNvSpPr>
            <a:spLocks noGrp="1"/>
          </p:cNvSpPr>
          <p:nvPr/>
        </p:nvSpPr>
        <p:spPr>
          <a:xfrm rot="0">
            <a:off x="3759200" y="1765300"/>
            <a:ext cx="4572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</a:p>
        </p:txBody>
      </p:sp>
      <p:sp>
        <p:nvSpPr>
          <p:cNvPr id="484373235" name="Text">
    </p:cNvPr>
          <p:cNvSpPr>
            <a:spLocks noGrp="1"/>
          </p:cNvSpPr>
          <p:nvPr/>
        </p:nvSpPr>
        <p:spPr>
          <a:xfrm rot="0">
            <a:off x="647700" y="1765300"/>
            <a:ext cx="31115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7211166" name="Text">
    </p:cNvPr>
          <p:cNvSpPr>
            <a:spLocks noGrp="1"/>
          </p:cNvSpPr>
          <p:nvPr/>
        </p:nvSpPr>
        <p:spPr>
          <a:xfrm rot="0">
            <a:off x="5816600" y="1765300"/>
            <a:ext cx="31115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1921948" name="Text">
    </p:cNvPr>
          <p:cNvSpPr>
            <a:spLocks noGrp="1"/>
          </p:cNvSpPr>
          <p:nvPr/>
        </p:nvSpPr>
        <p:spPr>
          <a:xfrm rot="0">
            <a:off x="9385300" y="3581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893350376" name="Text">
    </p:cNvPr>
          <p:cNvSpPr>
            <a:spLocks noGrp="1"/>
          </p:cNvSpPr>
          <p:nvPr/>
        </p:nvSpPr>
        <p:spPr>
          <a:xfrm rot="0">
            <a:off x="8928100" y="3581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587365078" name="Text">
    </p:cNvPr>
          <p:cNvSpPr>
            <a:spLocks noGrp="1"/>
          </p:cNvSpPr>
          <p:nvPr/>
        </p:nvSpPr>
        <p:spPr>
          <a:xfrm rot="0">
            <a:off x="5930900" y="35814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주간보고서 세부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수정 및 개선 작업</a:t>
            </a:r>
          </a:p>
        </p:txBody>
      </p:sp>
      <p:sp>
        <p:nvSpPr>
          <p:cNvPr id="1746616484" name="Text">
    </p:cNvPr>
          <p:cNvSpPr>
            <a:spLocks noGrp="1"/>
          </p:cNvSpPr>
          <p:nvPr/>
        </p:nvSpPr>
        <p:spPr>
          <a:xfrm rot="0">
            <a:off x="5207000" y="35814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772354435" name="Text">
    </p:cNvPr>
          <p:cNvSpPr>
            <a:spLocks noGrp="1"/>
          </p:cNvSpPr>
          <p:nvPr/>
        </p:nvSpPr>
        <p:spPr>
          <a:xfrm rot="0">
            <a:off x="38100" y="35814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26846619" name="Text">
    </p:cNvPr>
          <p:cNvSpPr>
            <a:spLocks noGrp="1"/>
          </p:cNvSpPr>
          <p:nvPr/>
        </p:nvSpPr>
        <p:spPr>
          <a:xfrm rot="0">
            <a:off x="762000" y="35814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- PL 및 Summary 관련 보완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계승 기능 강화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summary 작업 관련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(노승표 부장님)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주간보고서 세부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시스템 수정 및 개선 작업</a:t>
            </a:r>
          </a:p>
        </p:txBody>
      </p:sp>
      <p:sp>
        <p:nvSpPr>
          <p:cNvPr id="1425602215" name="Text">
    </p:cNvPr>
          <p:cNvSpPr>
            <a:spLocks noGrp="1"/>
          </p:cNvSpPr>
          <p:nvPr/>
        </p:nvSpPr>
        <p:spPr>
          <a:xfrm rot="0">
            <a:off x="4216400" y="3581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725207292" name="Text">
    </p:cNvPr>
          <p:cNvSpPr>
            <a:spLocks noGrp="1"/>
          </p:cNvSpPr>
          <p:nvPr/>
        </p:nvSpPr>
        <p:spPr>
          <a:xfrm rot="0">
            <a:off x="4673600" y="35814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20325004" name="Text">
    </p:cNvPr>
          <p:cNvSpPr>
            <a:spLocks noGrp="1"/>
          </p:cNvSpPr>
          <p:nvPr/>
        </p:nvSpPr>
        <p:spPr>
          <a:xfrm rot="0">
            <a:off x="3759200" y="3581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1555039324" name="Text">
    </p:cNvPr>
          <p:cNvSpPr>
            <a:spLocks noGrp="1"/>
          </p:cNvSpPr>
          <p:nvPr/>
        </p:nvSpPr>
        <p:spPr>
          <a:xfrm rot="0">
            <a:off x="647700" y="35814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1033635" name="Text">
    </p:cNvPr>
          <p:cNvSpPr>
            <a:spLocks noGrp="1"/>
          </p:cNvSpPr>
          <p:nvPr/>
        </p:nvSpPr>
        <p:spPr>
          <a:xfrm rot="0">
            <a:off x="5816600" y="35814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3813200" name="Text">
    </p:cNvPr>
          <p:cNvSpPr>
            <a:spLocks noGrp="1"/>
          </p:cNvSpPr>
          <p:nvPr/>
        </p:nvSpPr>
        <p:spPr>
          <a:xfrm rot="0">
            <a:off x="9385300" y="5105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1040045475" name="Text">
    </p:cNvPr>
          <p:cNvSpPr>
            <a:spLocks noGrp="1"/>
          </p:cNvSpPr>
          <p:nvPr/>
        </p:nvSpPr>
        <p:spPr>
          <a:xfrm rot="0">
            <a:off x="8928100" y="5105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1639163044" name="Text">
    </p:cNvPr>
          <p:cNvSpPr>
            <a:spLocks noGrp="1"/>
          </p:cNvSpPr>
          <p:nvPr/>
        </p:nvSpPr>
        <p:spPr>
          <a:xfrm rot="0">
            <a:off x="5930900" y="51054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510188965" name="Text">
    </p:cNvPr>
          <p:cNvSpPr>
            <a:spLocks noGrp="1"/>
          </p:cNvSpPr>
          <p:nvPr/>
        </p:nvSpPr>
        <p:spPr>
          <a:xfrm rot="0">
            <a:off x="5207000" y="51054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708493569" name="Text">
    </p:cNvPr>
          <p:cNvSpPr>
            <a:spLocks noGrp="1"/>
          </p:cNvSpPr>
          <p:nvPr/>
        </p:nvSpPr>
        <p:spPr>
          <a:xfrm rot="0">
            <a:off x="38100" y="51054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2042186024" name="Text">
    </p:cNvPr>
          <p:cNvSpPr>
            <a:spLocks noGrp="1"/>
          </p:cNvSpPr>
          <p:nvPr/>
        </p:nvSpPr>
        <p:spPr>
          <a:xfrm rot="0">
            <a:off x="762000" y="51054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</a:p>
        </p:txBody>
      </p:sp>
      <p:sp>
        <p:nvSpPr>
          <p:cNvPr id="89347135" name="Text">
    </p:cNvPr>
          <p:cNvSpPr>
            <a:spLocks noGrp="1"/>
          </p:cNvSpPr>
          <p:nvPr/>
        </p:nvSpPr>
        <p:spPr>
          <a:xfrm rot="0">
            <a:off x="4216400" y="5105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118496191" name="Text">
    </p:cNvPr>
          <p:cNvSpPr>
            <a:spLocks noGrp="1"/>
          </p:cNvSpPr>
          <p:nvPr/>
        </p:nvSpPr>
        <p:spPr>
          <a:xfrm rot="0">
            <a:off x="4673600" y="51054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</a:p>
        </p:txBody>
      </p:sp>
      <p:sp>
        <p:nvSpPr>
          <p:cNvPr id="1055131170" name="Text">
    </p:cNvPr>
          <p:cNvSpPr>
            <a:spLocks noGrp="1"/>
          </p:cNvSpPr>
          <p:nvPr/>
        </p:nvSpPr>
        <p:spPr>
          <a:xfrm rot="0">
            <a:off x="3759200" y="51054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229107935" name="Text">
    </p:cNvPr>
          <p:cNvSpPr>
            <a:spLocks noGrp="1"/>
          </p:cNvSpPr>
          <p:nvPr/>
        </p:nvSpPr>
        <p:spPr>
          <a:xfrm rot="0">
            <a:off x="647700" y="51054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5275256" name="Text">
    </p:cNvPr>
          <p:cNvSpPr>
            <a:spLocks noGrp="1"/>
          </p:cNvSpPr>
          <p:nvPr/>
        </p:nvSpPr>
        <p:spPr>
          <a:xfrm rot="0">
            <a:off x="5816600" y="51054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12419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9128908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5622321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27801558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0595466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4501311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685077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7646677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9543485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7785707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740701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4277969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12435563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98781856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11679672" name="Text">
    </p:cNvPr>
          <p:cNvSpPr>
            <a:spLocks noGrp="1"/>
          </p:cNvSpPr>
          <p:nvPr/>
        </p:nvSpPr>
        <p:spPr>
          <a:xfrm rot="0">
            <a:off x="93853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</a:p>
        </p:txBody>
      </p:sp>
      <p:sp>
        <p:nvSpPr>
          <p:cNvPr id="342906415" name="Text">
    </p:cNvPr>
          <p:cNvSpPr>
            <a:spLocks noGrp="1"/>
          </p:cNvSpPr>
          <p:nvPr/>
        </p:nvSpPr>
        <p:spPr>
          <a:xfrm rot="0">
            <a:off x="89281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</a:p>
        </p:txBody>
      </p:sp>
      <p:sp>
        <p:nvSpPr>
          <p:cNvPr id="153134709" name="Text">
    </p:cNvPr>
          <p:cNvSpPr>
            <a:spLocks noGrp="1"/>
          </p:cNvSpPr>
          <p:nvPr/>
        </p:nvSpPr>
        <p:spPr>
          <a:xfrm rot="0">
            <a:off x="5930900" y="1765300"/>
            <a:ext cx="2984500" cy="5321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</a:p>
        </p:txBody>
      </p:sp>
      <p:sp>
        <p:nvSpPr>
          <p:cNvPr id="284259309" name="Text">
    </p:cNvPr>
          <p:cNvSpPr>
            <a:spLocks noGrp="1"/>
          </p:cNvSpPr>
          <p:nvPr/>
        </p:nvSpPr>
        <p:spPr>
          <a:xfrm rot="0">
            <a:off x="52070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01764276" name="Text">
    </p:cNvPr>
          <p:cNvSpPr>
            <a:spLocks noGrp="1"/>
          </p:cNvSpPr>
          <p:nvPr/>
        </p:nvSpPr>
        <p:spPr>
          <a:xfrm rot="0">
            <a:off x="381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65609359" name="Text">
    </p:cNvPr>
          <p:cNvSpPr>
            <a:spLocks noGrp="1"/>
          </p:cNvSpPr>
          <p:nvPr/>
        </p:nvSpPr>
        <p:spPr>
          <a:xfrm rot="0">
            <a:off x="762000" y="1765300"/>
            <a:ext cx="2984500" cy="5321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[EAI]알림톡_서버이전에 따른 EAI서버설정변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 시스템 삼성유류대금카드 매입액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수수료 I/F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 연동을 위한 ERPUSER계정 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DB 패스워드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[EAI]SAP PM에서 작업계획서 정보를 SHE로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전송시 FIREWORK값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[EAI]SAP ERP 업그레이드시 송유관공사, tas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인터페이스중지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[EAI]CRM 일일판매현황전송 인터페이스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[EAI]TAS 연동 오류 확인을 위한 LOG추가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온산공장 미사용 Procedure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VOC 시스템 연동을 위한 DB 및 계정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</a:p>
        </p:txBody>
      </p:sp>
      <p:sp>
        <p:nvSpPr>
          <p:cNvPr id="865923588" name="Text">
    </p:cNvPr>
          <p:cNvSpPr>
            <a:spLocks noGrp="1"/>
          </p:cNvSpPr>
          <p:nvPr/>
        </p:nvSpPr>
        <p:spPr>
          <a:xfrm rot="0">
            <a:off x="42164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678003073" name="Text">
    </p:cNvPr>
          <p:cNvSpPr>
            <a:spLocks noGrp="1"/>
          </p:cNvSpPr>
          <p:nvPr/>
        </p:nvSpPr>
        <p:spPr>
          <a:xfrm rot="0">
            <a:off x="46736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br/>
          </a:p>
        </p:txBody>
      </p:sp>
      <p:sp>
        <p:nvSpPr>
          <p:cNvPr id="555837322" name="Text">
    </p:cNvPr>
          <p:cNvSpPr>
            <a:spLocks noGrp="1"/>
          </p:cNvSpPr>
          <p:nvPr/>
        </p:nvSpPr>
        <p:spPr>
          <a:xfrm rot="0">
            <a:off x="3759200" y="1765300"/>
            <a:ext cx="4572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29762737" name="Text">
    </p:cNvPr>
          <p:cNvSpPr>
            <a:spLocks noGrp="1"/>
          </p:cNvSpPr>
          <p:nvPr/>
        </p:nvSpPr>
        <p:spPr>
          <a:xfrm rot="0">
            <a:off x="647700" y="1765300"/>
            <a:ext cx="31115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8089439" name="Text">
    </p:cNvPr>
          <p:cNvSpPr>
            <a:spLocks noGrp="1"/>
          </p:cNvSpPr>
          <p:nvPr/>
        </p:nvSpPr>
        <p:spPr>
          <a:xfrm rot="0">
            <a:off x="5816600" y="1765300"/>
            <a:ext cx="31115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z="1566">
                <a:solidFill>
                  <a:schemeClr val="tx1"/>
                </a:solidFill>
              </a:rPr>
              <a:t>1 . Business Calendar (</a:t>
            </a:r>
            <a:r>
              <a:rPr altLang="ko-KR" dirty="0" kumimoji="1" lang="en-US" smtClean="0" sz="1566">
                <a:solidFill>
                  <a:schemeClr val="tx1"/>
                </a:solidFill>
              </a:rPr>
              <a:t>02</a:t>
            </a:r>
            <a:r>
              <a:rPr altLang="en-US" dirty="0" kumimoji="1" lang="ko-KR" smtClean="0" sz="1566">
                <a:solidFill>
                  <a:schemeClr val="tx1"/>
                </a:solidFill>
              </a:rPr>
              <a:t>월</a:t>
            </a:r>
            <a:r>
              <a:rPr altLang="ko-KR" dirty="0" kumimoji="1" lang="en-US" sz="1566">
                <a:solidFill>
                  <a:schemeClr val="tx1"/>
                </a:solidFill>
              </a:rPr>
              <a:t>)</a:t>
            </a:r>
            <a:endParaRPr altLang="en-US" dirty="0" kumimoji="1" lang="ko-KR" sz="1566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07124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561868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9512962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0773920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7612628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50175444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82502880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3229488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3061662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45616631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237907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7365936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7905102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31065390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3350017" name="Text">
    </p:cNvPr>
          <p:cNvSpPr>
            <a:spLocks noGrp="1"/>
          </p:cNvSpPr>
          <p:nvPr/>
        </p:nvSpPr>
        <p:spPr>
          <a:xfrm rot="0">
            <a:off x="46736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b="true" lang="en-US" sz="1570">
                <a:solidFill>
                  <a:srgbClr val="000000"/>
                </a:solidFill>
                <a:ea typeface="맑은 고딕"/>
              </a:rPr>
              <a:t>별첨-2. 2023. 02월 휴가계획서</a:t>
            </a:r>
            <a:endParaRPr b="true" lang="en-US" sz="1570">
              <a:solidFill>
                <a:srgbClr val="000000"/>
              </a:solidFill>
              <a:ea typeface="맑은 고딕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이여진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전광호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김도신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노승표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김예린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노승표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2"/>
          <p:cNvSpPr txBox="true"/>
          <p:nvPr/>
        </p:nvSpPr>
        <p:spPr>
          <a:xfrm>
            <a:off x="5617325" y="723011"/>
            <a:ext cx="659156" cy="357021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 ◑ 반 차 
 ● 1day</a:t>
            </a:r>
            <a:endParaRPr lang="ko-KR"/>
          </a:p>
        </p:txBody>
      </p:sp>
      <p:sp>
        <p:nvSpPr>
          <p:cNvPr id="3" name="TextBox 3"/>
          <p:cNvSpPr txBox="true"/>
          <p:nvPr/>
        </p:nvSpPr>
        <p:spPr>
          <a:xfrm>
            <a:off x="6742494" y="727672"/>
            <a:ext cx="1416683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예비군/민방위 훈련 
교육, 내부회의 </a:t>
            </a:r>
            <a:endParaRPr lang="ko-KR"/>
          </a:p>
        </p:txBody>
      </p:sp>
      <p:sp>
        <p:nvSpPr>
          <p:cNvPr id="4" name="TextBox 4"/>
          <p:cNvSpPr txBox="true"/>
          <p:nvPr/>
        </p:nvSpPr>
        <p:spPr>
          <a:xfrm>
            <a:off x="7795686" y="723011"/>
            <a:ext cx="1640370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경조휴가
건강검진</a:t>
            </a:r>
            <a:endParaRPr lang="ko-KR"/>
          </a:p>
        </p:txBody>
      </p:sp>
      <p:sp>
        <p:nvSpPr>
          <p:cNvPr id="6" name="TextBox 6"/>
          <p:cNvSpPr txBox="true"/>
          <p:nvPr/>
        </p:nvSpPr>
        <p:spPr>
          <a:xfrm>
            <a:off x="809379" y="6340559"/>
            <a:ext cx="3025187" cy="221086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880">
                <a:solidFill>
                  <a:srgbClr val="000000"/>
                </a:solidFill>
              </a:rPr>
              <a:t>(H) IT운영팀  (R) 생산IT지원팀  (B) Baynex   (Q) Quintet</a:t>
            </a:r>
            <a:endParaRPr lang="ko-KR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402628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104013402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92629230" name="Rectangle"/>
          <p:cNvSpPr>
            <a:spLocks noGrp="1"/>
          </p:cNvSpPr>
          <p:nvPr/>
        </p:nvSpPr>
        <p:spPr>
          <a:xfrm>
            <a:off x="8255000" y="139700"/>
            <a:ext cx="355600" cy="1778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472409415" name="Rectangle"/>
          <p:cNvSpPr>
            <a:spLocks noGrp="1"/>
          </p:cNvSpPr>
          <p:nvPr/>
        </p:nvSpPr>
        <p:spPr>
          <a:xfrm>
            <a:off x="8255000" y="292100"/>
            <a:ext cx="355600" cy="1778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22552769" name="Rectangle"/>
          <p:cNvSpPr>
            <a:spLocks noGrp="1"/>
          </p:cNvSpPr>
          <p:nvPr/>
        </p:nvSpPr>
        <p:spPr>
          <a:xfrm>
            <a:off x="8255000" y="495300"/>
            <a:ext cx="355600" cy="1778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592694060" name="Text">
    </p:cNvPr>
          <p:cNvSpPr>
            <a:spLocks noGrp="1"/>
          </p:cNvSpPr>
          <p:nvPr/>
        </p:nvSpPr>
        <p:spPr>
          <a:xfrm rot="0">
            <a:off x="190500" y="32639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0805414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7049607" name="Text">
    </p:cNvPr>
          <p:cNvSpPr>
            <a:spLocks noGrp="1"/>
          </p:cNvSpPr>
          <p:nvPr/>
        </p:nvSpPr>
        <p:spPr>
          <a:xfrm rot="0">
            <a:off x="6261100" y="3911600"/>
            <a:ext cx="3505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96957536" name="Text">
    </p:cNvPr>
          <p:cNvSpPr>
            <a:spLocks noGrp="1"/>
          </p:cNvSpPr>
          <p:nvPr/>
        </p:nvSpPr>
        <p:spPr>
          <a:xfrm rot="0">
            <a:off x="5549900" y="39116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832232274" name="Text">
    </p:cNvPr>
          <p:cNvSpPr>
            <a:spLocks noGrp="1"/>
          </p:cNvSpPr>
          <p:nvPr/>
        </p:nvSpPr>
        <p:spPr>
          <a:xfrm rot="0">
            <a:off x="1028700" y="3911600"/>
            <a:ext cx="45212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ME51N에서 예약 생성 없이 PR 발행 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로직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장기 미거래 거래처 자동 오더보류시 연결 가상계좌 자동삭제 요청 ( ZSDR1091 )</a:t>
            </a:r>
          </a:p>
        </p:txBody>
      </p:sp>
      <p:sp>
        <p:nvSpPr>
          <p:cNvPr id="1047796081" name="Text">
    </p:cNvPr>
          <p:cNvSpPr>
            <a:spLocks noGrp="1"/>
          </p:cNvSpPr>
          <p:nvPr/>
        </p:nvSpPr>
        <p:spPr>
          <a:xfrm rot="0">
            <a:off x="165100" y="3822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508297788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426294666" name="Text">
    </p:cNvPr>
          <p:cNvSpPr>
            <a:spLocks noGrp="1"/>
          </p:cNvSpPr>
          <p:nvPr/>
        </p:nvSpPr>
        <p:spPr>
          <a:xfrm rot="0">
            <a:off x="177800" y="32258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505199296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01053974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68164922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710061675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0051986" name="Text">
    </p:cNvPr>
          <p:cNvSpPr>
            <a:spLocks noGrp="1"/>
          </p:cNvSpPr>
          <p:nvPr/>
        </p:nvSpPr>
        <p:spPr>
          <a:xfrm rot="0">
            <a:off x="165100" y="34798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20335494" name="Text">
    </p:cNvPr>
          <p:cNvSpPr>
            <a:spLocks noGrp="1"/>
          </p:cNvSpPr>
          <p:nvPr/>
        </p:nvSpPr>
        <p:spPr>
          <a:xfrm rot="0">
            <a:off x="901700" y="34798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75670052" name="Text">
    </p:cNvPr>
          <p:cNvSpPr>
            <a:spLocks noGrp="1"/>
          </p:cNvSpPr>
          <p:nvPr/>
        </p:nvSpPr>
        <p:spPr>
          <a:xfrm rot="0">
            <a:off x="5549900" y="34798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41340435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639556040" name="Text">
    </p:cNvPr>
          <p:cNvSpPr>
            <a:spLocks noGrp="1"/>
          </p:cNvSpPr>
          <p:nvPr/>
        </p:nvSpPr>
        <p:spPr>
          <a:xfrm rot="0">
            <a:off x="6121400" y="34798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76344899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92142221" name="Text">
    </p:cNvPr>
          <p:cNvSpPr>
            <a:spLocks noGrp="1"/>
          </p:cNvSpPr>
          <p:nvPr/>
        </p:nvSpPr>
        <p:spPr>
          <a:xfrm rot="0">
            <a:off x="6261100" y="4724400"/>
            <a:ext cx="3505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71160332" name="Text">
    </p:cNvPr>
          <p:cNvSpPr>
            <a:spLocks noGrp="1"/>
          </p:cNvSpPr>
          <p:nvPr/>
        </p:nvSpPr>
        <p:spPr>
          <a:xfrm rot="0">
            <a:off x="5549900" y="4724400"/>
            <a:ext cx="5715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637391602" name="Text">
    </p:cNvPr>
          <p:cNvSpPr>
            <a:spLocks noGrp="1"/>
          </p:cNvSpPr>
          <p:nvPr/>
        </p:nvSpPr>
        <p:spPr>
          <a:xfrm rot="0">
            <a:off x="1028700" y="4724400"/>
            <a:ext cx="4521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HCM-지방사업장 중식비, 조식비, 교통비 신청서 개발</a:t>
            </a:r>
          </a:p>
        </p:txBody>
      </p:sp>
      <p:sp>
        <p:nvSpPr>
          <p:cNvPr id="1254263956" name="Text">
    </p:cNvPr>
          <p:cNvSpPr>
            <a:spLocks noGrp="1"/>
          </p:cNvSpPr>
          <p:nvPr/>
        </p:nvSpPr>
        <p:spPr>
          <a:xfrm rot="0">
            <a:off x="165100" y="46228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94346839" name="Rectangle"/>
          <p:cNvSpPr>
            <a:spLocks noGrp="1"/>
          </p:cNvSpPr>
          <p:nvPr/>
        </p:nvSpPr>
        <p:spPr>
          <a:xfrm>
            <a:off x="6870700" y="15367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04566052" name="Text">
    </p:cNvPr>
          <p:cNvSpPr>
            <a:spLocks noGrp="1"/>
          </p:cNvSpPr>
          <p:nvPr/>
        </p:nvSpPr>
        <p:spPr>
          <a:xfrm rot="0">
            <a:off x="177800" y="5524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783853863" name="Text">
    </p:cNvPr>
          <p:cNvSpPr>
            <a:spLocks noGrp="1"/>
          </p:cNvSpPr>
          <p:nvPr/>
        </p:nvSpPr>
        <p:spPr>
          <a:xfrm rot="0">
            <a:off x="6477000" y="6057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3256392" name="Text">
    </p:cNvPr>
          <p:cNvSpPr>
            <a:spLocks noGrp="1"/>
          </p:cNvSpPr>
          <p:nvPr/>
        </p:nvSpPr>
        <p:spPr>
          <a:xfrm rot="0">
            <a:off x="2082800" y="6057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6189725" name="Text">
    </p:cNvPr>
          <p:cNvSpPr>
            <a:spLocks noGrp="1"/>
          </p:cNvSpPr>
          <p:nvPr/>
        </p:nvSpPr>
        <p:spPr>
          <a:xfrm rot="0">
            <a:off x="127000" y="6057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063022" name="Text">
    </p:cNvPr>
          <p:cNvSpPr>
            <a:spLocks noGrp="1"/>
          </p:cNvSpPr>
          <p:nvPr/>
        </p:nvSpPr>
        <p:spPr>
          <a:xfrm rot="0">
            <a:off x="127000" y="5816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737575833" name="Text">
    </p:cNvPr>
          <p:cNvSpPr>
            <a:spLocks noGrp="1"/>
          </p:cNvSpPr>
          <p:nvPr/>
        </p:nvSpPr>
        <p:spPr>
          <a:xfrm rot="0">
            <a:off x="2082800" y="5816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78721621" name="Text">
    </p:cNvPr>
          <p:cNvSpPr>
            <a:spLocks noGrp="1"/>
          </p:cNvSpPr>
          <p:nvPr/>
        </p:nvSpPr>
        <p:spPr>
          <a:xfrm rot="0">
            <a:off x="6477000" y="5816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618570775" name="Text">
    </p:cNvPr>
          <p:cNvSpPr>
            <a:spLocks noGrp="1"/>
          </p:cNvSpPr>
          <p:nvPr/>
        </p:nvSpPr>
        <p:spPr>
          <a:xfrm rot="0">
            <a:off x="127000" y="6350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0833774" name="Text">
    </p:cNvPr>
          <p:cNvSpPr>
            <a:spLocks noGrp="1"/>
          </p:cNvSpPr>
          <p:nvPr/>
        </p:nvSpPr>
        <p:spPr>
          <a:xfrm rot="0">
            <a:off x="6477000" y="6350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7455438" name="Text">
    </p:cNvPr>
          <p:cNvSpPr>
            <a:spLocks noGrp="1"/>
          </p:cNvSpPr>
          <p:nvPr/>
        </p:nvSpPr>
        <p:spPr>
          <a:xfrm rot="0">
            <a:off x="2082800" y="6350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3209960" name="Text">
    </p:cNvPr>
          <p:cNvSpPr>
            <a:spLocks noGrp="1"/>
          </p:cNvSpPr>
          <p:nvPr/>
        </p:nvSpPr>
        <p:spPr>
          <a:xfrm rot="0">
            <a:off x="1270000" y="6350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6710906" name="Text">
    </p:cNvPr>
          <p:cNvSpPr>
            <a:spLocks noGrp="1"/>
          </p:cNvSpPr>
          <p:nvPr/>
        </p:nvSpPr>
        <p:spPr>
          <a:xfrm rot="0">
            <a:off x="1270000" y="6057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8999386" name="Text">
    </p:cNvPr>
          <p:cNvSpPr>
            <a:spLocks noGrp="1"/>
          </p:cNvSpPr>
          <p:nvPr/>
        </p:nvSpPr>
        <p:spPr>
          <a:xfrm rot="0">
            <a:off x="1270000" y="5816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598544153" name="Text">
    </p:cNvPr>
          <p:cNvSpPr>
            <a:spLocks noGrp="1"/>
          </p:cNvSpPr>
          <p:nvPr/>
        </p:nvSpPr>
        <p:spPr>
          <a:xfrm rot="0">
            <a:off x="8128000" y="6350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1369462" name="Text">
    </p:cNvPr>
          <p:cNvSpPr>
            <a:spLocks noGrp="1"/>
          </p:cNvSpPr>
          <p:nvPr/>
        </p:nvSpPr>
        <p:spPr>
          <a:xfrm rot="0">
            <a:off x="8128000" y="5816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220222303" name="Text">
    </p:cNvPr>
          <p:cNvSpPr>
            <a:spLocks noGrp="1"/>
          </p:cNvSpPr>
          <p:nvPr/>
        </p:nvSpPr>
        <p:spPr>
          <a:xfrm rot="0">
            <a:off x="8128000" y="6057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4414143" name="Text">
    </p:cNvPr>
          <p:cNvSpPr>
            <a:spLocks noGrp="1"/>
          </p:cNvSpPr>
          <p:nvPr/>
        </p:nvSpPr>
        <p:spPr>
          <a:xfrm rot="0">
            <a:off x="901700" y="3822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7612445" name="Text">
    </p:cNvPr>
          <p:cNvSpPr>
            <a:spLocks noGrp="1"/>
          </p:cNvSpPr>
          <p:nvPr/>
        </p:nvSpPr>
        <p:spPr>
          <a:xfrm rot="0">
            <a:off x="901700" y="46228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41287031" name="Text">
    </p:cNvPr>
          <p:cNvSpPr>
            <a:spLocks noGrp="1"/>
          </p:cNvSpPr>
          <p:nvPr/>
        </p:nvSpPr>
        <p:spPr>
          <a:xfrm rot="0">
            <a:off x="6121400" y="38227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8779383" name="Text">
    </p:cNvPr>
          <p:cNvSpPr>
            <a:spLocks noGrp="1"/>
          </p:cNvSpPr>
          <p:nvPr/>
        </p:nvSpPr>
        <p:spPr>
          <a:xfrm rot="0">
            <a:off x="6121400" y="46228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0801605" name="Text">
    </p:cNvPr>
          <p:cNvSpPr>
            <a:spLocks noGrp="1"/>
          </p:cNvSpPr>
          <p:nvPr/>
        </p:nvSpPr>
        <p:spPr>
          <a:xfrm rot="0">
            <a:off x="5549900" y="3822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2217801" name="Text">
    </p:cNvPr>
          <p:cNvSpPr>
            <a:spLocks noGrp="1"/>
          </p:cNvSpPr>
          <p:nvPr/>
        </p:nvSpPr>
        <p:spPr>
          <a:xfrm rot="0">
            <a:off x="5549900" y="46228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8169102" name="Frame"/>
          <p:cNvSpPr>
            <a:spLocks noGrp="1"/>
          </p:cNvSpPr>
          <p:nvPr/>
        </p:nvSpPr>
        <p:spPr>
          <a:xfrm>
            <a:off x="152400" y="1536700"/>
            <a:ext cx="9842500" cy="1638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23921503" name="Text">
    </p:cNvPr>
          <p:cNvSpPr>
            <a:spLocks noGrp="1"/>
          </p:cNvSpPr>
          <p:nvPr/>
        </p:nvSpPr>
        <p:spPr>
          <a:xfrm rot="0">
            <a:off x="152400" y="1536700"/>
            <a:ext cx="7366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703013265" name="Text">
    </p:cNvPr>
          <p:cNvSpPr>
            <a:spLocks noGrp="1"/>
          </p:cNvSpPr>
          <p:nvPr/>
        </p:nvSpPr>
        <p:spPr>
          <a:xfrm rot="0">
            <a:off x="1016000" y="1612900"/>
            <a:ext cx="45212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MRO 자재 단가계약요청 (문서유형 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검교정 실험장비 관리 프로그램 첨부파일 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외화지급처 송금계좌정보 등록/추가/지급보류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ERP운영 ＇23년 1월 마감관련 재무재표 Overflow 에러 발생건 Notes 적용작업</a:t>
            </a:r>
          </a:p>
        </p:txBody>
      </p:sp>
      <p:sp>
        <p:nvSpPr>
          <p:cNvPr id="171765024" name="Text">
    </p:cNvPr>
          <p:cNvSpPr>
            <a:spLocks noGrp="1"/>
          </p:cNvSpPr>
          <p:nvPr/>
        </p:nvSpPr>
        <p:spPr>
          <a:xfrm rot="0">
            <a:off x="7226300" y="1612900"/>
            <a:ext cx="2552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46641528" name="Text">
    </p:cNvPr>
          <p:cNvSpPr>
            <a:spLocks noGrp="1"/>
          </p:cNvSpPr>
          <p:nvPr/>
        </p:nvSpPr>
        <p:spPr>
          <a:xfrm rot="0">
            <a:off x="6108700" y="15367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93794011" name="Text">
    </p:cNvPr>
          <p:cNvSpPr>
            <a:spLocks noGrp="1"/>
          </p:cNvSpPr>
          <p:nvPr/>
        </p:nvSpPr>
        <p:spPr>
          <a:xfrm rot="0">
            <a:off x="5537200" y="16129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385577904" name="Text">
    </p:cNvPr>
          <p:cNvSpPr>
            <a:spLocks noGrp="1"/>
          </p:cNvSpPr>
          <p:nvPr/>
        </p:nvSpPr>
        <p:spPr>
          <a:xfrm rot="0">
            <a:off x="889000" y="15367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6432802" name="Text">
    </p:cNvPr>
          <p:cNvSpPr>
            <a:spLocks noGrp="1"/>
          </p:cNvSpPr>
          <p:nvPr/>
        </p:nvSpPr>
        <p:spPr>
          <a:xfrm rot="0">
            <a:off x="7124700" y="15367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406677" name="Text">
    </p:cNvPr>
          <p:cNvSpPr>
            <a:spLocks noGrp="1"/>
          </p:cNvSpPr>
          <p:nvPr/>
        </p:nvSpPr>
        <p:spPr>
          <a:xfrm rot="0">
            <a:off x="5537200" y="1536700"/>
            <a:ext cx="5715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2830724" name="Text">
    </p:cNvPr>
          <p:cNvSpPr>
            <a:spLocks noGrp="1"/>
          </p:cNvSpPr>
          <p:nvPr/>
        </p:nvSpPr>
        <p:spPr>
          <a:xfrm rot="0">
            <a:off x="152400" y="2324100"/>
            <a:ext cx="7366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567135311" name="Text">
    </p:cNvPr>
          <p:cNvSpPr>
            <a:spLocks noGrp="1"/>
          </p:cNvSpPr>
          <p:nvPr/>
        </p:nvSpPr>
        <p:spPr>
          <a:xfrm rot="0">
            <a:off x="1016000" y="2374900"/>
            <a:ext cx="45212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CRM 일일판매현황전송 인터페이스 에러 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특근명령서 및 특근확인서 전자증빙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스키마 그룹 관련 작업</a:t>
            </a:r>
          </a:p>
        </p:txBody>
      </p:sp>
      <p:sp>
        <p:nvSpPr>
          <p:cNvPr id="948128393" name="Text">
    </p:cNvPr>
          <p:cNvSpPr>
            <a:spLocks noGrp="1"/>
          </p:cNvSpPr>
          <p:nvPr/>
        </p:nvSpPr>
        <p:spPr>
          <a:xfrm rot="0">
            <a:off x="7226300" y="2374900"/>
            <a:ext cx="2552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47676260" name="Text">
    </p:cNvPr>
          <p:cNvSpPr>
            <a:spLocks noGrp="1"/>
          </p:cNvSpPr>
          <p:nvPr/>
        </p:nvSpPr>
        <p:spPr>
          <a:xfrm rot="0">
            <a:off x="6108700" y="23241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617827779" name="Text">
    </p:cNvPr>
          <p:cNvSpPr>
            <a:spLocks noGrp="1"/>
          </p:cNvSpPr>
          <p:nvPr/>
        </p:nvSpPr>
        <p:spPr>
          <a:xfrm rot="0">
            <a:off x="5537200" y="2374900"/>
            <a:ext cx="5715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032879608" name="Text">
    </p:cNvPr>
          <p:cNvSpPr>
            <a:spLocks noGrp="1"/>
          </p:cNvSpPr>
          <p:nvPr/>
        </p:nvSpPr>
        <p:spPr>
          <a:xfrm rot="0">
            <a:off x="889000" y="23241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6761921" name="Text">
    </p:cNvPr>
          <p:cNvSpPr>
            <a:spLocks noGrp="1"/>
          </p:cNvSpPr>
          <p:nvPr/>
        </p:nvSpPr>
        <p:spPr>
          <a:xfrm rot="0">
            <a:off x="7124700" y="23241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9580107" name="Text">
    </p:cNvPr>
          <p:cNvSpPr>
            <a:spLocks noGrp="1"/>
          </p:cNvSpPr>
          <p:nvPr/>
        </p:nvSpPr>
        <p:spPr>
          <a:xfrm rot="0">
            <a:off x="5537200" y="2324100"/>
            <a:ext cx="5715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7608452" name="Rectangle"/>
          <p:cNvSpPr>
            <a:spLocks noGrp="1"/>
          </p:cNvSpPr>
          <p:nvPr/>
        </p:nvSpPr>
        <p:spPr>
          <a:xfrm>
            <a:off x="6870700" y="23241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930366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196578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12043961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69911611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138318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35883098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26610986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9674656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7452236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2924077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95148489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2091350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02382450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03987593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281634" name="Text">
    </p:cNvPr>
          <p:cNvSpPr>
            <a:spLocks noGrp="1"/>
          </p:cNvSpPr>
          <p:nvPr/>
        </p:nvSpPr>
        <p:spPr>
          <a:xfrm rot="0">
            <a:off x="93853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981051413" name="Text">
    </p:cNvPr>
          <p:cNvSpPr>
            <a:spLocks noGrp="1"/>
          </p:cNvSpPr>
          <p:nvPr/>
        </p:nvSpPr>
        <p:spPr>
          <a:xfrm rot="0">
            <a:off x="89281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604203800" name="Text">
    </p:cNvPr>
          <p:cNvSpPr>
            <a:spLocks noGrp="1"/>
          </p:cNvSpPr>
          <p:nvPr/>
        </p:nvSpPr>
        <p:spPr>
          <a:xfrm rot="0">
            <a:off x="5930900" y="1765300"/>
            <a:ext cx="29845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장기 미거래 거래처 자동 오더보류시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연결 가상계좌 자동삭제 요청 (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ZSDR1091 )</a:t>
            </a:r>
          </a:p>
        </p:txBody>
      </p:sp>
      <p:sp>
        <p:nvSpPr>
          <p:cNvPr id="238197375" name="Text">
    </p:cNvPr>
          <p:cNvSpPr>
            <a:spLocks noGrp="1"/>
          </p:cNvSpPr>
          <p:nvPr/>
        </p:nvSpPr>
        <p:spPr>
          <a:xfrm rot="0">
            <a:off x="52070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936940337" name="Text">
    </p:cNvPr>
          <p:cNvSpPr>
            <a:spLocks noGrp="1"/>
          </p:cNvSpPr>
          <p:nvPr/>
        </p:nvSpPr>
        <p:spPr>
          <a:xfrm rot="0">
            <a:off x="381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71137866" name="Text">
    </p:cNvPr>
          <p:cNvSpPr>
            <a:spLocks noGrp="1"/>
          </p:cNvSpPr>
          <p:nvPr/>
        </p:nvSpPr>
        <p:spPr>
          <a:xfrm rot="0">
            <a:off x="762000" y="1765300"/>
            <a:ext cx="29845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[FI]검교정 실험장비 관리 프로그램 첨부파일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[FI][FI] (추가수정) 검교정 실험장비 관리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로그램 메일알림기능 추가 ( ZFIR9901 )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[FI]검교정 실험장비 관리 프로그램 레이아웃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[TR]장기 미거래 거래처 자동 오더보류시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연결 가상계좌 자동삭제 요청 (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ZSDR1091 )</a:t>
            </a:r>
          </a:p>
        </p:txBody>
      </p:sp>
      <p:sp>
        <p:nvSpPr>
          <p:cNvPr id="995727998" name="Text">
    </p:cNvPr>
          <p:cNvSpPr>
            <a:spLocks noGrp="1"/>
          </p:cNvSpPr>
          <p:nvPr/>
        </p:nvSpPr>
        <p:spPr>
          <a:xfrm rot="0">
            <a:off x="42164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</a:p>
        </p:txBody>
      </p:sp>
      <p:sp>
        <p:nvSpPr>
          <p:cNvPr id="564268552" name="Text">
    </p:cNvPr>
          <p:cNvSpPr>
            <a:spLocks noGrp="1"/>
          </p:cNvSpPr>
          <p:nvPr/>
        </p:nvSpPr>
        <p:spPr>
          <a:xfrm rot="0">
            <a:off x="46736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213289944" name="Text">
    </p:cNvPr>
          <p:cNvSpPr>
            <a:spLocks noGrp="1"/>
          </p:cNvSpPr>
          <p:nvPr/>
        </p:nvSpPr>
        <p:spPr>
          <a:xfrm rot="0">
            <a:off x="3759200" y="1765300"/>
            <a:ext cx="4572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668043698" name="Text">
    </p:cNvPr>
          <p:cNvSpPr>
            <a:spLocks noGrp="1"/>
          </p:cNvSpPr>
          <p:nvPr/>
        </p:nvSpPr>
        <p:spPr>
          <a:xfrm rot="0">
            <a:off x="647700" y="1765300"/>
            <a:ext cx="311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5092956" name="Text">
    </p:cNvPr>
          <p:cNvSpPr>
            <a:spLocks noGrp="1"/>
          </p:cNvSpPr>
          <p:nvPr/>
        </p:nvSpPr>
        <p:spPr>
          <a:xfrm rot="0">
            <a:off x="5816600" y="1765300"/>
            <a:ext cx="31115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2631583" name="Text">
    </p:cNvPr>
          <p:cNvSpPr>
            <a:spLocks noGrp="1"/>
          </p:cNvSpPr>
          <p:nvPr/>
        </p:nvSpPr>
        <p:spPr>
          <a:xfrm rot="0">
            <a:off x="9385300" y="37338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603102587" name="Text">
    </p:cNvPr>
          <p:cNvSpPr>
            <a:spLocks noGrp="1"/>
          </p:cNvSpPr>
          <p:nvPr/>
        </p:nvSpPr>
        <p:spPr>
          <a:xfrm rot="0">
            <a:off x="8928100" y="37338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</a:p>
        </p:txBody>
      </p:sp>
      <p:sp>
        <p:nvSpPr>
          <p:cNvPr id="138747054" name="Text">
    </p:cNvPr>
          <p:cNvSpPr>
            <a:spLocks noGrp="1"/>
          </p:cNvSpPr>
          <p:nvPr/>
        </p:nvSpPr>
        <p:spPr>
          <a:xfrm rot="0">
            <a:off x="5930900" y="3733800"/>
            <a:ext cx="29845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 수신 요청</a:t>
            </a:r>
          </a:p>
        </p:txBody>
      </p:sp>
      <p:sp>
        <p:nvSpPr>
          <p:cNvPr id="993019495" name="Text">
    </p:cNvPr>
          <p:cNvSpPr>
            <a:spLocks noGrp="1"/>
          </p:cNvSpPr>
          <p:nvPr/>
        </p:nvSpPr>
        <p:spPr>
          <a:xfrm rot="0">
            <a:off x="5207000" y="37338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632931613" name="Text">
    </p:cNvPr>
          <p:cNvSpPr>
            <a:spLocks noGrp="1"/>
          </p:cNvSpPr>
          <p:nvPr/>
        </p:nvSpPr>
        <p:spPr>
          <a:xfrm rot="0">
            <a:off x="38100" y="37338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03533460" name="Text">
    </p:cNvPr>
          <p:cNvSpPr>
            <a:spLocks noGrp="1"/>
          </p:cNvSpPr>
          <p:nvPr/>
        </p:nvSpPr>
        <p:spPr>
          <a:xfrm rot="0">
            <a:off x="762000" y="3733800"/>
            <a:ext cx="29845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[HR]퇴직급여명세서 결재라인 표기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주간근무자 교육특근 운영에 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른 특근명령서 및 특근확인서 교육담당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[HR]자격/면허등록 신청서 "신규항목" 추가</a:t>
            </a:r>
          </a:p>
        </p:txBody>
      </p:sp>
      <p:sp>
        <p:nvSpPr>
          <p:cNvPr id="848773908" name="Text">
    </p:cNvPr>
          <p:cNvSpPr>
            <a:spLocks noGrp="1"/>
          </p:cNvSpPr>
          <p:nvPr/>
        </p:nvSpPr>
        <p:spPr>
          <a:xfrm rot="0">
            <a:off x="4216400" y="37338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95901535" name="Text">
    </p:cNvPr>
          <p:cNvSpPr>
            <a:spLocks noGrp="1"/>
          </p:cNvSpPr>
          <p:nvPr/>
        </p:nvSpPr>
        <p:spPr>
          <a:xfrm rot="0">
            <a:off x="4673600" y="3733800"/>
            <a:ext cx="46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</a:p>
        </p:txBody>
      </p:sp>
      <p:sp>
        <p:nvSpPr>
          <p:cNvPr id="1616348442" name="Text">
    </p:cNvPr>
          <p:cNvSpPr>
            <a:spLocks noGrp="1"/>
          </p:cNvSpPr>
          <p:nvPr/>
        </p:nvSpPr>
        <p:spPr>
          <a:xfrm rot="0">
            <a:off x="3759200" y="3733800"/>
            <a:ext cx="457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317199785" name="Text">
    </p:cNvPr>
          <p:cNvSpPr>
            <a:spLocks noGrp="1"/>
          </p:cNvSpPr>
          <p:nvPr/>
        </p:nvSpPr>
        <p:spPr>
          <a:xfrm rot="0">
            <a:off x="647700" y="3733800"/>
            <a:ext cx="311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83165070" name="Text">
    </p:cNvPr>
          <p:cNvSpPr>
            <a:spLocks noGrp="1"/>
          </p:cNvSpPr>
          <p:nvPr/>
        </p:nvSpPr>
        <p:spPr>
          <a:xfrm rot="0">
            <a:off x="5816600" y="3733800"/>
            <a:ext cx="311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896193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6092959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6100260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61886305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0033837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37427953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3011173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95300446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05135391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9811015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1518700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43380106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33466547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8857045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8477136" name="Text">
    </p:cNvPr>
          <p:cNvSpPr>
            <a:spLocks noGrp="1"/>
          </p:cNvSpPr>
          <p:nvPr/>
        </p:nvSpPr>
        <p:spPr>
          <a:xfrm rot="0">
            <a:off x="9385300" y="1765300"/>
            <a:ext cx="4572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256041876" name="Text">
    </p:cNvPr>
          <p:cNvSpPr>
            <a:spLocks noGrp="1"/>
          </p:cNvSpPr>
          <p:nvPr/>
        </p:nvSpPr>
        <p:spPr>
          <a:xfrm rot="0">
            <a:off x="8928100" y="1765300"/>
            <a:ext cx="4572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361293117" name="Text">
    </p:cNvPr>
          <p:cNvSpPr>
            <a:spLocks noGrp="1"/>
          </p:cNvSpPr>
          <p:nvPr/>
        </p:nvSpPr>
        <p:spPr>
          <a:xfrm rot="0">
            <a:off x="5930900" y="1765300"/>
            <a:ext cx="29845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자격/면허등록 신청서 "신규항목"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자격면허수당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145366197" name="Text">
    </p:cNvPr>
          <p:cNvSpPr>
            <a:spLocks noGrp="1"/>
          </p:cNvSpPr>
          <p:nvPr/>
        </p:nvSpPr>
        <p:spPr>
          <a:xfrm rot="0">
            <a:off x="5207000" y="17653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802514299" name="Text">
    </p:cNvPr>
          <p:cNvSpPr>
            <a:spLocks noGrp="1"/>
          </p:cNvSpPr>
          <p:nvPr/>
        </p:nvSpPr>
        <p:spPr>
          <a:xfrm rot="0">
            <a:off x="38100" y="1765300"/>
            <a:ext cx="6096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32935106" name="Text">
    </p:cNvPr>
          <p:cNvSpPr>
            <a:spLocks noGrp="1"/>
          </p:cNvSpPr>
          <p:nvPr/>
        </p:nvSpPr>
        <p:spPr>
          <a:xfrm rot="0">
            <a:off x="762000" y="1765300"/>
            <a:ext cx="29845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[HCM]생산직 평가(평가조정)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[HCM]임금 유형 독신자 주거지원비 일부 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[HCM]퇴직신청 진행상태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[HCM]독신자 주거지원비 신청시 종료일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 및 알림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[HCM]경조화환 장례지원서비스 신청 메뉴 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[HCM]대출기준관리 메뉴 개선 요청</a:t>
            </a:r>
          </a:p>
        </p:txBody>
      </p:sp>
      <p:sp>
        <p:nvSpPr>
          <p:cNvPr id="223748177" name="Text">
    </p:cNvPr>
          <p:cNvSpPr>
            <a:spLocks noGrp="1"/>
          </p:cNvSpPr>
          <p:nvPr/>
        </p:nvSpPr>
        <p:spPr>
          <a:xfrm rot="0">
            <a:off x="4216400" y="1765300"/>
            <a:ext cx="4572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331480086" name="Text">
    </p:cNvPr>
          <p:cNvSpPr>
            <a:spLocks noGrp="1"/>
          </p:cNvSpPr>
          <p:nvPr/>
        </p:nvSpPr>
        <p:spPr>
          <a:xfrm rot="0">
            <a:off x="4673600" y="1765300"/>
            <a:ext cx="4699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20230331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20230217</a:t>
            </a:r>
          </a:p>
        </p:txBody>
      </p:sp>
      <p:sp>
        <p:nvSpPr>
          <p:cNvPr id="1898235391" name="Text">
    </p:cNvPr>
          <p:cNvSpPr>
            <a:spLocks noGrp="1"/>
          </p:cNvSpPr>
          <p:nvPr/>
        </p:nvSpPr>
        <p:spPr>
          <a:xfrm rot="0">
            <a:off x="3759200" y="1765300"/>
            <a:ext cx="4572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684451176" name="Text">
    </p:cNvPr>
          <p:cNvSpPr>
            <a:spLocks noGrp="1"/>
          </p:cNvSpPr>
          <p:nvPr/>
        </p:nvSpPr>
        <p:spPr>
          <a:xfrm rot="0">
            <a:off x="647700" y="1765300"/>
            <a:ext cx="311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7845384" name="Text">
    </p:cNvPr>
          <p:cNvSpPr>
            <a:spLocks noGrp="1"/>
          </p:cNvSpPr>
          <p:nvPr/>
        </p:nvSpPr>
        <p:spPr>
          <a:xfrm rot="0">
            <a:off x="5816600" y="1765300"/>
            <a:ext cx="311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0100076" name="Text">
    </p:cNvPr>
          <p:cNvSpPr>
            <a:spLocks noGrp="1"/>
          </p:cNvSpPr>
          <p:nvPr/>
        </p:nvSpPr>
        <p:spPr>
          <a:xfrm rot="0">
            <a:off x="9385300" y="41910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782199554" name="Text">
    </p:cNvPr>
          <p:cNvSpPr>
            <a:spLocks noGrp="1"/>
          </p:cNvSpPr>
          <p:nvPr/>
        </p:nvSpPr>
        <p:spPr>
          <a:xfrm rot="0">
            <a:off x="8928100" y="41910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497905032" name="Text">
    </p:cNvPr>
          <p:cNvSpPr>
            <a:spLocks noGrp="1"/>
          </p:cNvSpPr>
          <p:nvPr/>
        </p:nvSpPr>
        <p:spPr>
          <a:xfrm rot="0">
            <a:off x="5930900" y="41910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</a:p>
        </p:txBody>
      </p:sp>
      <p:sp>
        <p:nvSpPr>
          <p:cNvPr id="300344809" name="Text">
    </p:cNvPr>
          <p:cNvSpPr>
            <a:spLocks noGrp="1"/>
          </p:cNvSpPr>
          <p:nvPr/>
        </p:nvSpPr>
        <p:spPr>
          <a:xfrm rot="0">
            <a:off x="5207000" y="419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481187533" name="Text">
    </p:cNvPr>
          <p:cNvSpPr>
            <a:spLocks noGrp="1"/>
          </p:cNvSpPr>
          <p:nvPr/>
        </p:nvSpPr>
        <p:spPr>
          <a:xfrm rot="0">
            <a:off x="38100" y="41910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654832255" name="Text">
    </p:cNvPr>
          <p:cNvSpPr>
            <a:spLocks noGrp="1"/>
          </p:cNvSpPr>
          <p:nvPr/>
        </p:nvSpPr>
        <p:spPr>
          <a:xfrm rot="0">
            <a:off x="762000" y="4191000"/>
            <a:ext cx="2984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[MM]Shipment 데이터 I/F 로직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</a:p>
        </p:txBody>
      </p:sp>
      <p:sp>
        <p:nvSpPr>
          <p:cNvPr id="1362102842" name="Text">
    </p:cNvPr>
          <p:cNvSpPr>
            <a:spLocks noGrp="1"/>
          </p:cNvSpPr>
          <p:nvPr/>
        </p:nvSpPr>
        <p:spPr>
          <a:xfrm rot="0">
            <a:off x="4216400" y="41910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2011128920" name="Text">
    </p:cNvPr>
          <p:cNvSpPr>
            <a:spLocks noGrp="1"/>
          </p:cNvSpPr>
          <p:nvPr/>
        </p:nvSpPr>
        <p:spPr>
          <a:xfrm rot="0">
            <a:off x="4673600" y="41910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</a:p>
        </p:txBody>
      </p:sp>
      <p:sp>
        <p:nvSpPr>
          <p:cNvPr id="422136912" name="Text">
    </p:cNvPr>
          <p:cNvSpPr>
            <a:spLocks noGrp="1"/>
          </p:cNvSpPr>
          <p:nvPr/>
        </p:nvSpPr>
        <p:spPr>
          <a:xfrm rot="0">
            <a:off x="3759200" y="4191000"/>
            <a:ext cx="4572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19251456" name="Text">
    </p:cNvPr>
          <p:cNvSpPr>
            <a:spLocks noGrp="1"/>
          </p:cNvSpPr>
          <p:nvPr/>
        </p:nvSpPr>
        <p:spPr>
          <a:xfrm rot="0">
            <a:off x="647700" y="41910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1973572" name="Text">
    </p:cNvPr>
          <p:cNvSpPr>
            <a:spLocks noGrp="1"/>
          </p:cNvSpPr>
          <p:nvPr/>
        </p:nvSpPr>
        <p:spPr>
          <a:xfrm rot="0">
            <a:off x="5816600" y="4191000"/>
            <a:ext cx="311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460714" name="Text">
    </p:cNvPr>
          <p:cNvSpPr>
            <a:spLocks noGrp="1"/>
          </p:cNvSpPr>
          <p:nvPr/>
        </p:nvSpPr>
        <p:spPr>
          <a:xfrm rot="0">
            <a:off x="5219700" y="825500"/>
            <a:ext cx="46609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9831082" name="Text">
    </p:cNvPr>
          <p:cNvSpPr>
            <a:spLocks noGrp="1"/>
          </p:cNvSpPr>
          <p:nvPr/>
        </p:nvSpPr>
        <p:spPr>
          <a:xfrm rot="0">
            <a:off x="88900" y="825500"/>
            <a:ext cx="50673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5146884" name="Text">
    </p:cNvPr>
          <p:cNvSpPr>
            <a:spLocks noGrp="1"/>
          </p:cNvSpPr>
          <p:nvPr/>
        </p:nvSpPr>
        <p:spPr>
          <a:xfrm rot="0">
            <a:off x="63500" y="800100"/>
            <a:ext cx="50546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31331989" name="Text">
    </p:cNvPr>
          <p:cNvSpPr>
            <a:spLocks noGrp="1"/>
          </p:cNvSpPr>
          <p:nvPr/>
        </p:nvSpPr>
        <p:spPr>
          <a:xfrm rot="0">
            <a:off x="5232400" y="800100"/>
            <a:ext cx="46101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3898284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86160051" name="Text">
    </p:cNvPr>
          <p:cNvSpPr>
            <a:spLocks noGrp="1"/>
          </p:cNvSpPr>
          <p:nvPr/>
        </p:nvSpPr>
        <p:spPr>
          <a:xfrm rot="0">
            <a:off x="381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16256074" name="Text">
    </p:cNvPr>
          <p:cNvSpPr>
            <a:spLocks noGrp="1"/>
          </p:cNvSpPr>
          <p:nvPr/>
        </p:nvSpPr>
        <p:spPr>
          <a:xfrm rot="0">
            <a:off x="6477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1135082" name="Text">
    </p:cNvPr>
          <p:cNvSpPr>
            <a:spLocks noGrp="1"/>
          </p:cNvSpPr>
          <p:nvPr/>
        </p:nvSpPr>
        <p:spPr>
          <a:xfrm rot="0">
            <a:off x="37592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7073494" name="Text">
    </p:cNvPr>
          <p:cNvSpPr>
            <a:spLocks noGrp="1"/>
          </p:cNvSpPr>
          <p:nvPr/>
        </p:nvSpPr>
        <p:spPr>
          <a:xfrm rot="0">
            <a:off x="42164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82584689" name="Text">
    </p:cNvPr>
          <p:cNvSpPr>
            <a:spLocks noGrp="1"/>
          </p:cNvSpPr>
          <p:nvPr/>
        </p:nvSpPr>
        <p:spPr>
          <a:xfrm rot="0">
            <a:off x="52070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70506899" name="Text">
    </p:cNvPr>
          <p:cNvSpPr>
            <a:spLocks noGrp="1"/>
          </p:cNvSpPr>
          <p:nvPr/>
        </p:nvSpPr>
        <p:spPr>
          <a:xfrm rot="0">
            <a:off x="5816600" y="1295400"/>
            <a:ext cx="31115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95276794" name="Text">
    </p:cNvPr>
          <p:cNvSpPr>
            <a:spLocks noGrp="1"/>
          </p:cNvSpPr>
          <p:nvPr/>
        </p:nvSpPr>
        <p:spPr>
          <a:xfrm rot="0">
            <a:off x="89281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60657645" name="Text">
    </p:cNvPr>
          <p:cNvSpPr>
            <a:spLocks noGrp="1"/>
          </p:cNvSpPr>
          <p:nvPr/>
        </p:nvSpPr>
        <p:spPr>
          <a:xfrm rot="0">
            <a:off x="46736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38992636" name="Text">
    </p:cNvPr>
          <p:cNvSpPr>
            <a:spLocks noGrp="1"/>
          </p:cNvSpPr>
          <p:nvPr/>
        </p:nvSpPr>
        <p:spPr>
          <a:xfrm rot="0">
            <a:off x="9385300" y="1295400"/>
            <a:ext cx="4572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9715142" name="Text">
    </p:cNvPr>
          <p:cNvSpPr>
            <a:spLocks noGrp="1"/>
          </p:cNvSpPr>
          <p:nvPr/>
        </p:nvSpPr>
        <p:spPr>
          <a:xfrm rot="0">
            <a:off x="9385300" y="1765300"/>
            <a:ext cx="4572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</a:p>
        </p:txBody>
      </p:sp>
      <p:sp>
        <p:nvSpPr>
          <p:cNvPr id="1429157729" name="Text">
    </p:cNvPr>
          <p:cNvSpPr>
            <a:spLocks noGrp="1"/>
          </p:cNvSpPr>
          <p:nvPr/>
        </p:nvSpPr>
        <p:spPr>
          <a:xfrm rot="0">
            <a:off x="8928100" y="1765300"/>
            <a:ext cx="4572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</a:p>
        </p:txBody>
      </p:sp>
      <p:sp>
        <p:nvSpPr>
          <p:cNvPr id="1236000" name="Text">
    </p:cNvPr>
          <p:cNvSpPr>
            <a:spLocks noGrp="1"/>
          </p:cNvSpPr>
          <p:nvPr/>
        </p:nvSpPr>
        <p:spPr>
          <a:xfrm rot="0">
            <a:off x="5930900" y="1765300"/>
            <a:ext cx="29845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40169751" name="Text">
    </p:cNvPr>
          <p:cNvSpPr>
            <a:spLocks noGrp="1"/>
          </p:cNvSpPr>
          <p:nvPr/>
        </p:nvSpPr>
        <p:spPr>
          <a:xfrm rot="0">
            <a:off x="52070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772458965" name="Text">
    </p:cNvPr>
          <p:cNvSpPr>
            <a:spLocks noGrp="1"/>
          </p:cNvSpPr>
          <p:nvPr/>
        </p:nvSpPr>
        <p:spPr>
          <a:xfrm rot="0">
            <a:off x="38100" y="1765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59538111" name="Text">
    </p:cNvPr>
          <p:cNvSpPr>
            <a:spLocks noGrp="1"/>
          </p:cNvSpPr>
          <p:nvPr/>
        </p:nvSpPr>
        <p:spPr>
          <a:xfrm rot="0">
            <a:off x="762000" y="1765300"/>
            <a:ext cx="29845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기존 배치잡 재설정 및 삭제작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업(ZTR_자동전표생성당좌22시 외 10건)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 QA테스트와 DMS운영 임시 연결작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GUI 사용자 엑셀통합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문제건 원격 업무지원(강남지사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 1건)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＇23년 1월 마감관련 재무재표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Overflow 에러 발생건 Notes 적용작업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재설정작업</a:t>
            </a:r>
          </a:p>
        </p:txBody>
      </p:sp>
      <p:sp>
        <p:nvSpPr>
          <p:cNvPr id="1408766688" name="Text">
    </p:cNvPr>
          <p:cNvSpPr>
            <a:spLocks noGrp="1"/>
          </p:cNvSpPr>
          <p:nvPr/>
        </p:nvSpPr>
        <p:spPr>
          <a:xfrm rot="0">
            <a:off x="4216400" y="1765300"/>
            <a:ext cx="4572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1982967233" name="Text">
    </p:cNvPr>
          <p:cNvSpPr>
            <a:spLocks noGrp="1"/>
          </p:cNvSpPr>
          <p:nvPr/>
        </p:nvSpPr>
        <p:spPr>
          <a:xfrm rot="0">
            <a:off x="4673600" y="1765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869250025" name="Text">
    </p:cNvPr>
          <p:cNvSpPr>
            <a:spLocks noGrp="1"/>
          </p:cNvSpPr>
          <p:nvPr/>
        </p:nvSpPr>
        <p:spPr>
          <a:xfrm rot="0">
            <a:off x="3759200" y="1765300"/>
            <a:ext cx="4572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</a:p>
        </p:txBody>
      </p:sp>
      <p:sp>
        <p:nvSpPr>
          <p:cNvPr id="533944562" name="Text">
    </p:cNvPr>
          <p:cNvSpPr>
            <a:spLocks noGrp="1"/>
          </p:cNvSpPr>
          <p:nvPr/>
        </p:nvSpPr>
        <p:spPr>
          <a:xfrm rot="0">
            <a:off x="647700" y="1765300"/>
            <a:ext cx="31115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805370" name="Text">
    </p:cNvPr>
          <p:cNvSpPr>
            <a:spLocks noGrp="1"/>
          </p:cNvSpPr>
          <p:nvPr/>
        </p:nvSpPr>
        <p:spPr>
          <a:xfrm rot="0">
            <a:off x="5816600" y="1765300"/>
            <a:ext cx="31115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5654795" name="Text">
    </p:cNvPr>
          <p:cNvSpPr>
            <a:spLocks noGrp="1"/>
          </p:cNvSpPr>
          <p:nvPr/>
        </p:nvSpPr>
        <p:spPr>
          <a:xfrm rot="0">
            <a:off x="9385300" y="38862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966097128" name="Text">
    </p:cNvPr>
          <p:cNvSpPr>
            <a:spLocks noGrp="1"/>
          </p:cNvSpPr>
          <p:nvPr/>
        </p:nvSpPr>
        <p:spPr>
          <a:xfrm rot="0">
            <a:off x="8928100" y="38862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1006937056" name="Text">
    </p:cNvPr>
          <p:cNvSpPr>
            <a:spLocks noGrp="1"/>
          </p:cNvSpPr>
          <p:nvPr/>
        </p:nvSpPr>
        <p:spPr>
          <a:xfrm rot="0">
            <a:off x="5930900" y="3886200"/>
            <a:ext cx="29845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추가 </a:t>
            </a:r>
          </a:p>
        </p:txBody>
      </p:sp>
      <p:sp>
        <p:nvSpPr>
          <p:cNvPr id="1240062572" name="Text">
    </p:cNvPr>
          <p:cNvSpPr>
            <a:spLocks noGrp="1"/>
          </p:cNvSpPr>
          <p:nvPr/>
        </p:nvSpPr>
        <p:spPr>
          <a:xfrm rot="0">
            <a:off x="5207000" y="38862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621304799" name="Text">
    </p:cNvPr>
          <p:cNvSpPr>
            <a:spLocks noGrp="1"/>
          </p:cNvSpPr>
          <p:nvPr/>
        </p:nvSpPr>
        <p:spPr>
          <a:xfrm rot="0">
            <a:off x="38100" y="3886200"/>
            <a:ext cx="6096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919111963" name="Text">
    </p:cNvPr>
          <p:cNvSpPr>
            <a:spLocks noGrp="1"/>
          </p:cNvSpPr>
          <p:nvPr/>
        </p:nvSpPr>
        <p:spPr>
          <a:xfrm rot="0">
            <a:off x="762000" y="3886200"/>
            <a:ext cx="29845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[MM]ME51N에서 예약 생성 없이 PR 발행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추가 </a:t>
            </a:r>
          </a:p>
        </p:txBody>
      </p:sp>
      <p:sp>
        <p:nvSpPr>
          <p:cNvPr id="1809966356" name="Text">
    </p:cNvPr>
          <p:cNvSpPr>
            <a:spLocks noGrp="1"/>
          </p:cNvSpPr>
          <p:nvPr/>
        </p:nvSpPr>
        <p:spPr>
          <a:xfrm rot="0">
            <a:off x="4216400" y="38862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817999550" name="Text">
    </p:cNvPr>
          <p:cNvSpPr>
            <a:spLocks noGrp="1"/>
          </p:cNvSpPr>
          <p:nvPr/>
        </p:nvSpPr>
        <p:spPr>
          <a:xfrm rot="0">
            <a:off x="4673600" y="3886200"/>
            <a:ext cx="469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</a:p>
        </p:txBody>
      </p:sp>
      <p:sp>
        <p:nvSpPr>
          <p:cNvPr id="354952503" name="Text">
    </p:cNvPr>
          <p:cNvSpPr>
            <a:spLocks noGrp="1"/>
          </p:cNvSpPr>
          <p:nvPr/>
        </p:nvSpPr>
        <p:spPr>
          <a:xfrm rot="0">
            <a:off x="3759200" y="3886200"/>
            <a:ext cx="4572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2109425410" name="Text">
    </p:cNvPr>
          <p:cNvSpPr>
            <a:spLocks noGrp="1"/>
          </p:cNvSpPr>
          <p:nvPr/>
        </p:nvSpPr>
        <p:spPr>
          <a:xfrm rot="0">
            <a:off x="647700" y="3886200"/>
            <a:ext cx="311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9315300" name="Text">
    </p:cNvPr>
          <p:cNvSpPr>
            <a:spLocks noGrp="1"/>
          </p:cNvSpPr>
          <p:nvPr/>
        </p:nvSpPr>
        <p:spPr>
          <a:xfrm rot="0">
            <a:off x="5816600" y="3886200"/>
            <a:ext cx="311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