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6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8"/>
    <p:sldId id="272" r:id="rId30"/>
  </p:sldIdLst>
  <p:sldSz cx="103505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notesSlides/notesSlide3.xml" Type="http://schemas.openxmlformats.org/officeDocument/2006/relationships/notesSlide"/><Relationship Id="rId16" Target="slides/slide6.xml" Type="http://schemas.openxmlformats.org/officeDocument/2006/relationships/slide"/><Relationship Id="rId17" Target="notesSlides/notesSlide4.xml" Type="http://schemas.openxmlformats.org/officeDocument/2006/relationships/notes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notesSlides/notesSlide5.xml" Type="http://schemas.openxmlformats.org/officeDocument/2006/relationships/notesSlide"/><Relationship Id="rId28" Target="slides/slide16.xml" Type="http://schemas.openxmlformats.org/officeDocument/2006/relationships/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31" Target="notesSlides/notesSlide7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r id="{AF56D908-C2A0-4594-8043-7B2A2764A612}" type="datetime1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2023-02-22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r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ITS GSR Proposed Layout 4Q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r id="{65D332B1-6798-497D-875F-C7FAE08D878A}" type="slidenum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1</a:t>
            </a: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r>
              <a:rPr lang="ko-KR" altLang="en-US">
                <a:latin typeface="굴림"/>
              </a:rPr>
              <a:t/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r>
              <a:rPr lang="ko-KR" altLang="en-US">
                <a:latin typeface="굴림"/>
              </a:rPr>
              <a:t/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r>
              <a:rPr lang="ko-KR" altLang="en-US">
                <a:latin typeface="굴림"/>
              </a:rPr>
              <a:t/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2054393" y="2265519"/>
            <a:ext cx="5763041" cy="51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(AMS)</a:t>
            </a: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759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b="true" lang="en-US" sz="1960">
                <a:latin typeface="맑은 고딕"/>
              </a:rPr>
              <a:t>[2023.02.28 ~ 2023.03.06]</a:t>
            </a: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171651" y="3559484"/>
            <a:ext cx="1544012" cy="45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2월 5주차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33294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2332699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1088578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17875778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29392804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46237098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34080846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3548990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1376448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58861900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88131141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9434371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36746939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27740822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57882312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92043415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1186534046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1717174294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02006024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12681540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[e-Pro] 웹취약점/소스코드 보안약점/오픈소스 취약점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입문과정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[e-Pro] 자동발주 / 발주안내 메일 오류 처리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[e-Pro] 견적비교표 오류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</a:p>
        </p:txBody>
      </p:sp>
      <p:sp>
        <p:nvSpPr>
          <p:cNvPr id="1045647414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</a:p>
        </p:txBody>
      </p:sp>
      <p:sp>
        <p:nvSpPr>
          <p:cNvPr id="138390874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</a:p>
        </p:txBody>
      </p:sp>
      <p:sp>
        <p:nvSpPr>
          <p:cNvPr id="535294166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</a:p>
        </p:txBody>
      </p:sp>
      <p:sp>
        <p:nvSpPr>
          <p:cNvPr id="736719047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3712236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0977448" name="Text">
    </p:cNvPr>
          <p:cNvSpPr>
            <a:spLocks noGrp="1"/>
          </p:cNvSpPr>
          <p:nvPr/>
        </p:nvSpPr>
        <p:spPr>
          <a:xfrm rot="0">
            <a:off x="9829800" y="33782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</a:p>
        </p:txBody>
      </p:sp>
      <p:sp>
        <p:nvSpPr>
          <p:cNvPr id="1526616185" name="Text">
    </p:cNvPr>
          <p:cNvSpPr>
            <a:spLocks noGrp="1"/>
          </p:cNvSpPr>
          <p:nvPr/>
        </p:nvSpPr>
        <p:spPr>
          <a:xfrm rot="0">
            <a:off x="9334500" y="33782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980516009" name="Text">
    </p:cNvPr>
          <p:cNvSpPr>
            <a:spLocks noGrp="1"/>
          </p:cNvSpPr>
          <p:nvPr/>
        </p:nvSpPr>
        <p:spPr>
          <a:xfrm rot="0">
            <a:off x="6210300" y="3378200"/>
            <a:ext cx="31115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[ATSS] 최적 출하지 우선 순위 조회 화면 신규 구성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[Mobile] CRM 자동 배포</a:t>
            </a:r>
          </a:p>
        </p:txBody>
      </p:sp>
      <p:sp>
        <p:nvSpPr>
          <p:cNvPr id="1335949500" name="Text">
    </p:cNvPr>
          <p:cNvSpPr>
            <a:spLocks noGrp="1"/>
          </p:cNvSpPr>
          <p:nvPr/>
        </p:nvSpPr>
        <p:spPr>
          <a:xfrm rot="0">
            <a:off x="5511800" y="33782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24058062" name="Text">
    </p:cNvPr>
          <p:cNvSpPr>
            <a:spLocks noGrp="1"/>
          </p:cNvSpPr>
          <p:nvPr/>
        </p:nvSpPr>
        <p:spPr>
          <a:xfrm rot="0">
            <a:off x="25400" y="33782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15370482" name="Text">
    </p:cNvPr>
          <p:cNvSpPr>
            <a:spLocks noGrp="1"/>
          </p:cNvSpPr>
          <p:nvPr/>
        </p:nvSpPr>
        <p:spPr>
          <a:xfrm rot="0">
            <a:off x="711200" y="3378200"/>
            <a:ext cx="32512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[Mobile] IOS 링크 사용 다운로드 확인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[ASM] ITSM-91027 재배포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[ASM] ITSM-90391 작업완료 처리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[ASM] ITSM-91260 변경승인요청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- 2022년도 하반기 FW Rule Revalidation 검증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결과 작성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[ATSS] 운전자 코드 정보 DB 수정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fortify 교육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[ASM] ITSM-89514 자동배포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- 2월 취약점 점검 조치 결과 작성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[Mobile] IOS GW Mobile URL 생성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신규 지도 완료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[ATSS] 최적 출하지 우선 순위 조회 화면 신규 구성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[ASM] ITSM-88809 변경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[ASM] CRM 자동배포 회의</a:t>
            </a:r>
          </a:p>
        </p:txBody>
      </p:sp>
      <p:sp>
        <p:nvSpPr>
          <p:cNvPr id="1469830568" name="Text">
    </p:cNvPr>
          <p:cNvSpPr>
            <a:spLocks noGrp="1"/>
          </p:cNvSpPr>
          <p:nvPr/>
        </p:nvSpPr>
        <p:spPr>
          <a:xfrm rot="0">
            <a:off x="4495800" y="33782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523674367" name="Text">
    </p:cNvPr>
          <p:cNvSpPr>
            <a:spLocks noGrp="1"/>
          </p:cNvSpPr>
          <p:nvPr/>
        </p:nvSpPr>
        <p:spPr>
          <a:xfrm rot="0">
            <a:off x="4991100" y="33782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</a:p>
        </p:txBody>
      </p:sp>
      <p:sp>
        <p:nvSpPr>
          <p:cNvPr id="224493858" name="Text">
    </p:cNvPr>
          <p:cNvSpPr>
            <a:spLocks noGrp="1"/>
          </p:cNvSpPr>
          <p:nvPr/>
        </p:nvSpPr>
        <p:spPr>
          <a:xfrm rot="0">
            <a:off x="3975100" y="3378200"/>
            <a:ext cx="5207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403019925" name="Text">
    </p:cNvPr>
          <p:cNvSpPr>
            <a:spLocks noGrp="1"/>
          </p:cNvSpPr>
          <p:nvPr/>
        </p:nvSpPr>
        <p:spPr>
          <a:xfrm rot="0">
            <a:off x="635000" y="3378200"/>
            <a:ext cx="3340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7412776" name="Text">
    </p:cNvPr>
          <p:cNvSpPr>
            <a:spLocks noGrp="1"/>
          </p:cNvSpPr>
          <p:nvPr/>
        </p:nvSpPr>
        <p:spPr>
          <a:xfrm rot="0">
            <a:off x="6121400" y="3378200"/>
            <a:ext cx="3213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6410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7279359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6241537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8248212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3250444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423734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0481774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14021533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6085097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06717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9353550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9707193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2202718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2336900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138127" name="Text">
    </p:cNvPr>
          <p:cNvSpPr>
            <a:spLocks noGrp="1"/>
          </p:cNvSpPr>
          <p:nvPr/>
        </p:nvSpPr>
        <p:spPr>
          <a:xfrm rot="0">
            <a:off x="98298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</a:p>
        </p:txBody>
      </p:sp>
      <p:sp>
        <p:nvSpPr>
          <p:cNvPr id="888085422" name="Text">
    </p:cNvPr>
          <p:cNvSpPr>
            <a:spLocks noGrp="1"/>
          </p:cNvSpPr>
          <p:nvPr/>
        </p:nvSpPr>
        <p:spPr>
          <a:xfrm rot="0">
            <a:off x="9334500" y="17653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916259972" name="Text">
    </p:cNvPr>
          <p:cNvSpPr>
            <a:spLocks noGrp="1"/>
          </p:cNvSpPr>
          <p:nvPr/>
        </p:nvSpPr>
        <p:spPr>
          <a:xfrm rot="0">
            <a:off x="6210300" y="1765300"/>
            <a:ext cx="31115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</a:p>
        </p:txBody>
      </p:sp>
      <p:sp>
        <p:nvSpPr>
          <p:cNvPr id="580607517" name="Text">
    </p:cNvPr>
          <p:cNvSpPr>
            <a:spLocks noGrp="1"/>
          </p:cNvSpPr>
          <p:nvPr/>
        </p:nvSpPr>
        <p:spPr>
          <a:xfrm rot="0">
            <a:off x="55118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028212814" name="Text">
    </p:cNvPr>
          <p:cNvSpPr>
            <a:spLocks noGrp="1"/>
          </p:cNvSpPr>
          <p:nvPr/>
        </p:nvSpPr>
        <p:spPr>
          <a:xfrm rot="0">
            <a:off x="254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99431458" name="Text">
    </p:cNvPr>
          <p:cNvSpPr>
            <a:spLocks noGrp="1"/>
          </p:cNvSpPr>
          <p:nvPr/>
        </p:nvSpPr>
        <p:spPr>
          <a:xfrm rot="0">
            <a:off x="711200" y="1765300"/>
            <a:ext cx="32512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117pc, 209pc 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 A360 에너지관리팀 'Daily Report' 작업 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 작업 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A11 '외와송금' 작업 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작업 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관리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[GCMS]  '지류 상품권 회수 절차' 개발 회의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[RPA] 휴가 백업 방법 자료 작성 및 인계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</a:p>
        </p:txBody>
      </p:sp>
      <p:sp>
        <p:nvSpPr>
          <p:cNvPr id="793806244" name="Text">
    </p:cNvPr>
          <p:cNvSpPr>
            <a:spLocks noGrp="1"/>
          </p:cNvSpPr>
          <p:nvPr/>
        </p:nvSpPr>
        <p:spPr>
          <a:xfrm rot="0">
            <a:off x="4495800" y="17653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</a:p>
        </p:txBody>
      </p:sp>
      <p:sp>
        <p:nvSpPr>
          <p:cNvPr id="1464032741" name="Text">
    </p:cNvPr>
          <p:cNvSpPr>
            <a:spLocks noGrp="1"/>
          </p:cNvSpPr>
          <p:nvPr/>
        </p:nvSpPr>
        <p:spPr>
          <a:xfrm rot="0">
            <a:off x="49911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</a:p>
        </p:txBody>
      </p:sp>
      <p:sp>
        <p:nvSpPr>
          <p:cNvPr id="549414011" name="Text">
    </p:cNvPr>
          <p:cNvSpPr>
            <a:spLocks noGrp="1"/>
          </p:cNvSpPr>
          <p:nvPr/>
        </p:nvSpPr>
        <p:spPr>
          <a:xfrm rot="0">
            <a:off x="3975100" y="1765300"/>
            <a:ext cx="5207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</a:p>
        </p:txBody>
      </p:sp>
      <p:sp>
        <p:nvSpPr>
          <p:cNvPr id="1777360984" name="Text">
    </p:cNvPr>
          <p:cNvSpPr>
            <a:spLocks noGrp="1"/>
          </p:cNvSpPr>
          <p:nvPr/>
        </p:nvSpPr>
        <p:spPr>
          <a:xfrm rot="0">
            <a:off x="635000" y="1765300"/>
            <a:ext cx="3340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9828967" name="Text">
    </p:cNvPr>
          <p:cNvSpPr>
            <a:spLocks noGrp="1"/>
          </p:cNvSpPr>
          <p:nvPr/>
        </p:nvSpPr>
        <p:spPr>
          <a:xfrm rot="0">
            <a:off x="6121400" y="1765300"/>
            <a:ext cx="3213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4729779" name="Text">
    </p:cNvPr>
          <p:cNvSpPr>
            <a:spLocks noGrp="1"/>
          </p:cNvSpPr>
          <p:nvPr/>
        </p:nvSpPr>
        <p:spPr>
          <a:xfrm rot="0">
            <a:off x="9829800" y="38227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</a:p>
        </p:txBody>
      </p:sp>
      <p:sp>
        <p:nvSpPr>
          <p:cNvPr id="1409308044" name="Text">
    </p:cNvPr>
          <p:cNvSpPr>
            <a:spLocks noGrp="1"/>
          </p:cNvSpPr>
          <p:nvPr/>
        </p:nvSpPr>
        <p:spPr>
          <a:xfrm rot="0">
            <a:off x="9334500" y="38227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</a:p>
        </p:txBody>
      </p:sp>
      <p:sp>
        <p:nvSpPr>
          <p:cNvPr id="1050152436" name="Text">
    </p:cNvPr>
          <p:cNvSpPr>
            <a:spLocks noGrp="1"/>
          </p:cNvSpPr>
          <p:nvPr/>
        </p:nvSpPr>
        <p:spPr>
          <a:xfrm rot="0">
            <a:off x="6210300" y="38227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239587549" name="Text">
    </p:cNvPr>
          <p:cNvSpPr>
            <a:spLocks noGrp="1"/>
          </p:cNvSpPr>
          <p:nvPr/>
        </p:nvSpPr>
        <p:spPr>
          <a:xfrm rot="0">
            <a:off x="5511800" y="38227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08956094" name="Text">
    </p:cNvPr>
          <p:cNvSpPr>
            <a:spLocks noGrp="1"/>
          </p:cNvSpPr>
          <p:nvPr/>
        </p:nvSpPr>
        <p:spPr>
          <a:xfrm rot="0">
            <a:off x="25400" y="38227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26567857" name="Text">
    </p:cNvPr>
          <p:cNvSpPr>
            <a:spLocks noGrp="1"/>
          </p:cNvSpPr>
          <p:nvPr/>
        </p:nvSpPr>
        <p:spPr>
          <a:xfrm rot="0">
            <a:off x="711200" y="38227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430770817" name="Text">
    </p:cNvPr>
          <p:cNvSpPr>
            <a:spLocks noGrp="1"/>
          </p:cNvSpPr>
          <p:nvPr/>
        </p:nvSpPr>
        <p:spPr>
          <a:xfrm rot="0">
            <a:off x="4495800" y="38227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</a:p>
        </p:txBody>
      </p:sp>
      <p:sp>
        <p:nvSpPr>
          <p:cNvPr id="137267334" name="Text">
    </p:cNvPr>
          <p:cNvSpPr>
            <a:spLocks noGrp="1"/>
          </p:cNvSpPr>
          <p:nvPr/>
        </p:nvSpPr>
        <p:spPr>
          <a:xfrm rot="0">
            <a:off x="4991100" y="38227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</a:p>
        </p:txBody>
      </p:sp>
      <p:sp>
        <p:nvSpPr>
          <p:cNvPr id="1437216208" name="Text">
    </p:cNvPr>
          <p:cNvSpPr>
            <a:spLocks noGrp="1"/>
          </p:cNvSpPr>
          <p:nvPr/>
        </p:nvSpPr>
        <p:spPr>
          <a:xfrm rot="0">
            <a:off x="3975100" y="38227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</a:p>
        </p:txBody>
      </p:sp>
      <p:sp>
        <p:nvSpPr>
          <p:cNvPr id="182859735" name="Text">
    </p:cNvPr>
          <p:cNvSpPr>
            <a:spLocks noGrp="1"/>
          </p:cNvSpPr>
          <p:nvPr/>
        </p:nvSpPr>
        <p:spPr>
          <a:xfrm rot="0">
            <a:off x="635000" y="38227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2990038" name="Text">
    </p:cNvPr>
          <p:cNvSpPr>
            <a:spLocks noGrp="1"/>
          </p:cNvSpPr>
          <p:nvPr/>
        </p:nvSpPr>
        <p:spPr>
          <a:xfrm rot="0">
            <a:off x="6121400" y="38227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454741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1533319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4808808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0999132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5265269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80481031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1425369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67191475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43507484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23785672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1986844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7656114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24711591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2331809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21417397" name="Text">
    </p:cNvPr>
          <p:cNvSpPr>
            <a:spLocks noGrp="1"/>
          </p:cNvSpPr>
          <p:nvPr/>
        </p:nvSpPr>
        <p:spPr>
          <a:xfrm rot="0">
            <a:off x="9829800" y="1765300"/>
            <a:ext cx="4699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r>
              <a:rPr sz="900">
                <a:latin typeface="맑은 고딕"/>
              </a:rPr>
            </a:r>
          </a:p>
        </p:txBody>
      </p:sp>
      <p:sp>
        <p:nvSpPr>
          <p:cNvPr id="353125008" name="Text">
    </p:cNvPr>
          <p:cNvSpPr>
            <a:spLocks noGrp="1"/>
          </p:cNvSpPr>
          <p:nvPr/>
        </p:nvSpPr>
        <p:spPr>
          <a:xfrm rot="0">
            <a:off x="9334500" y="1765300"/>
            <a:ext cx="495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</a:p>
        </p:txBody>
      </p:sp>
      <p:sp>
        <p:nvSpPr>
          <p:cNvPr id="462692849" name="Text">
    </p:cNvPr>
          <p:cNvSpPr>
            <a:spLocks noGrp="1"/>
          </p:cNvSpPr>
          <p:nvPr/>
        </p:nvSpPr>
        <p:spPr>
          <a:xfrm rot="0">
            <a:off x="6210300" y="1765300"/>
            <a:ext cx="3111500" cy="440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[LMS] LMS내 시행교육과정 강사탭 구성 변경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244266990" name="Text">
    </p:cNvPr>
          <p:cNvSpPr>
            <a:spLocks noGrp="1"/>
          </p:cNvSpPr>
          <p:nvPr/>
        </p:nvSpPr>
        <p:spPr>
          <a:xfrm rot="0">
            <a:off x="5511800" y="1765300"/>
            <a:ext cx="6096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45414639" name="Text">
    </p:cNvPr>
          <p:cNvSpPr>
            <a:spLocks noGrp="1"/>
          </p:cNvSpPr>
          <p:nvPr/>
        </p:nvSpPr>
        <p:spPr>
          <a:xfrm rot="0">
            <a:off x="25400" y="1765300"/>
            <a:ext cx="6096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535244476" name="Text">
    </p:cNvPr>
          <p:cNvSpPr>
            <a:spLocks noGrp="1"/>
          </p:cNvSpPr>
          <p:nvPr/>
        </p:nvSpPr>
        <p:spPr>
          <a:xfrm rot="0">
            <a:off x="711200" y="1765300"/>
            <a:ext cx="3251200" cy="440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Weekly Progress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Meeting(2차)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[LMS] 동경지사 사용자분의 그룹웨어&gt;e-learing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페이지 접근불가 원인 확인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[ERS] ERS 시스템 서비스 장애 관련 원인 확인 및 조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치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[ERM/LMS]용인 2022년도 하반기 FW Rule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Revalidation 수행 결과 2차 검증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[LMS] LMS내 시행교육과정 강사탭 구성 변경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[ERS] 표준문서 '바이오디젤 도입 절차(SOM-0-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800)' 제정 안내, CP 공지되도록 데이터 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경 및 요청.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[ERM] 입력주기가 일 단위인 RI가 경계/대응일 경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우 1주일 단위로 대응방안이 입력 요청을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할 수 있도록 로직 개선이 가능한지 검토 요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</a:p>
        </p:txBody>
      </p:sp>
      <p:sp>
        <p:nvSpPr>
          <p:cNvPr id="633741080" name="Text">
    </p:cNvPr>
          <p:cNvSpPr>
            <a:spLocks noGrp="1"/>
          </p:cNvSpPr>
          <p:nvPr/>
        </p:nvSpPr>
        <p:spPr>
          <a:xfrm rot="0">
            <a:off x="4495800" y="1765300"/>
            <a:ext cx="495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</a:p>
        </p:txBody>
      </p:sp>
      <p:sp>
        <p:nvSpPr>
          <p:cNvPr id="1064918847" name="Text">
    </p:cNvPr>
          <p:cNvSpPr>
            <a:spLocks noGrp="1"/>
          </p:cNvSpPr>
          <p:nvPr/>
        </p:nvSpPr>
        <p:spPr>
          <a:xfrm rot="0">
            <a:off x="4991100" y="1765300"/>
            <a:ext cx="4699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2023/02/20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2023/02/20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</a:p>
        </p:txBody>
      </p:sp>
      <p:sp>
        <p:nvSpPr>
          <p:cNvPr id="277974702" name="Text">
    </p:cNvPr>
          <p:cNvSpPr>
            <a:spLocks noGrp="1"/>
          </p:cNvSpPr>
          <p:nvPr/>
        </p:nvSpPr>
        <p:spPr>
          <a:xfrm rot="0">
            <a:off x="3975100" y="1765300"/>
            <a:ext cx="5207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</a:p>
        </p:txBody>
      </p:sp>
      <p:sp>
        <p:nvSpPr>
          <p:cNvPr id="908443854" name="Text">
    </p:cNvPr>
          <p:cNvSpPr>
            <a:spLocks noGrp="1"/>
          </p:cNvSpPr>
          <p:nvPr/>
        </p:nvSpPr>
        <p:spPr>
          <a:xfrm rot="0">
            <a:off x="635000" y="1765300"/>
            <a:ext cx="33401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6522957" name="Text">
    </p:cNvPr>
          <p:cNvSpPr>
            <a:spLocks noGrp="1"/>
          </p:cNvSpPr>
          <p:nvPr/>
        </p:nvSpPr>
        <p:spPr>
          <a:xfrm rot="0">
            <a:off x="6121400" y="1765300"/>
            <a:ext cx="32131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95268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41715883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7830933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5118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4422537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59920237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43619153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2754622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9134870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6304408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4571723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977519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547982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00484645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5836806" name="Text">
    </p:cNvPr>
          <p:cNvSpPr>
            <a:spLocks noGrp="1"/>
          </p:cNvSpPr>
          <p:nvPr/>
        </p:nvSpPr>
        <p:spPr>
          <a:xfrm rot="0">
            <a:off x="9829800" y="17653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1564677374" name="Text">
    </p:cNvPr>
          <p:cNvSpPr>
            <a:spLocks noGrp="1"/>
          </p:cNvSpPr>
          <p:nvPr/>
        </p:nvSpPr>
        <p:spPr>
          <a:xfrm rot="0">
            <a:off x="9334500" y="17653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422981465" name="Text">
    </p:cNvPr>
          <p:cNvSpPr>
            <a:spLocks noGrp="1"/>
          </p:cNvSpPr>
          <p:nvPr/>
        </p:nvSpPr>
        <p:spPr>
          <a:xfrm rot="0">
            <a:off x="6210300" y="1765300"/>
            <a:ext cx="31115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</a:p>
        </p:txBody>
      </p:sp>
      <p:sp>
        <p:nvSpPr>
          <p:cNvPr id="860348509" name="Text">
    </p:cNvPr>
          <p:cNvSpPr>
            <a:spLocks noGrp="1"/>
          </p:cNvSpPr>
          <p:nvPr/>
        </p:nvSpPr>
        <p:spPr>
          <a:xfrm rot="0">
            <a:off x="55118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236460734" name="Text">
    </p:cNvPr>
          <p:cNvSpPr>
            <a:spLocks noGrp="1"/>
          </p:cNvSpPr>
          <p:nvPr/>
        </p:nvSpPr>
        <p:spPr>
          <a:xfrm rot="0">
            <a:off x="254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02636690" name="Text">
    </p:cNvPr>
          <p:cNvSpPr>
            <a:spLocks noGrp="1"/>
          </p:cNvSpPr>
          <p:nvPr/>
        </p:nvSpPr>
        <p:spPr>
          <a:xfrm rot="0">
            <a:off x="711200" y="1765300"/>
            <a:ext cx="32512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[EWS]  application Log 작업(보안관제)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[GCMS] CRM  Upgrade SAP_DS 작업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[EWS] FW Rule Revalidation 삭제 대상 정책 검토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[GCMS] FW Rule Revalidation 삭제 대상 정책 검토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[GCMS] 전북지사 상품권 판독시 오류 확인요청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[GCMS] 경기동부지사 상품권 PC GCMS 오류 확인 및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결제시스템 설치 요청</a:t>
            </a:r>
          </a:p>
        </p:txBody>
      </p:sp>
      <p:sp>
        <p:nvSpPr>
          <p:cNvPr id="611796910" name="Text">
    </p:cNvPr>
          <p:cNvSpPr>
            <a:spLocks noGrp="1"/>
          </p:cNvSpPr>
          <p:nvPr/>
        </p:nvSpPr>
        <p:spPr>
          <a:xfrm rot="0">
            <a:off x="4495800" y="17653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</a:p>
        </p:txBody>
      </p:sp>
      <p:sp>
        <p:nvSpPr>
          <p:cNvPr id="675159669" name="Text">
    </p:cNvPr>
          <p:cNvSpPr>
            <a:spLocks noGrp="1"/>
          </p:cNvSpPr>
          <p:nvPr/>
        </p:nvSpPr>
        <p:spPr>
          <a:xfrm rot="0">
            <a:off x="4991100" y="17653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</a:p>
        </p:txBody>
      </p:sp>
      <p:sp>
        <p:nvSpPr>
          <p:cNvPr id="1995933912" name="Text">
    </p:cNvPr>
          <p:cNvSpPr>
            <a:spLocks noGrp="1"/>
          </p:cNvSpPr>
          <p:nvPr/>
        </p:nvSpPr>
        <p:spPr>
          <a:xfrm rot="0">
            <a:off x="3975100" y="1765300"/>
            <a:ext cx="5207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</a:p>
        </p:txBody>
      </p:sp>
      <p:sp>
        <p:nvSpPr>
          <p:cNvPr id="1696269561" name="Text">
    </p:cNvPr>
          <p:cNvSpPr>
            <a:spLocks noGrp="1"/>
          </p:cNvSpPr>
          <p:nvPr/>
        </p:nvSpPr>
        <p:spPr>
          <a:xfrm rot="0">
            <a:off x="635000" y="1765300"/>
            <a:ext cx="3340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8800963" name="Text">
    </p:cNvPr>
          <p:cNvSpPr>
            <a:spLocks noGrp="1"/>
          </p:cNvSpPr>
          <p:nvPr/>
        </p:nvSpPr>
        <p:spPr>
          <a:xfrm rot="0">
            <a:off x="6121400" y="1765300"/>
            <a:ext cx="3213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1489769" name="Text">
    </p:cNvPr>
          <p:cNvSpPr>
            <a:spLocks noGrp="1"/>
          </p:cNvSpPr>
          <p:nvPr/>
        </p:nvSpPr>
        <p:spPr>
          <a:xfrm rot="0">
            <a:off x="9829800" y="42799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r>
              <a:rPr sz="900">
                <a:latin typeface="맑은 고딕"/>
              </a:rPr>
            </a:r>
          </a:p>
        </p:txBody>
      </p:sp>
      <p:sp>
        <p:nvSpPr>
          <p:cNvPr id="1763830914" name="Text">
    </p:cNvPr>
          <p:cNvSpPr>
            <a:spLocks noGrp="1"/>
          </p:cNvSpPr>
          <p:nvPr/>
        </p:nvSpPr>
        <p:spPr>
          <a:xfrm rot="0">
            <a:off x="9334500" y="42799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r>
              <a:rPr sz="900">
                <a:latin typeface="맑은 고딕"/>
              </a:rPr>
            </a:r>
          </a:p>
        </p:txBody>
      </p:sp>
      <p:sp>
        <p:nvSpPr>
          <p:cNvPr id="1411383699" name="Text">
    </p:cNvPr>
          <p:cNvSpPr>
            <a:spLocks noGrp="1"/>
          </p:cNvSpPr>
          <p:nvPr/>
        </p:nvSpPr>
        <p:spPr>
          <a:xfrm rot="0">
            <a:off x="6210300" y="42799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[[시스템]] [RMS] ITO 운영 주간보고서 (AMS) 작성 기능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유지보수 및 업그레이드</a:t>
            </a:r>
          </a:p>
        </p:txBody>
      </p:sp>
      <p:sp>
        <p:nvSpPr>
          <p:cNvPr id="1421936553" name="Text">
    </p:cNvPr>
          <p:cNvSpPr>
            <a:spLocks noGrp="1"/>
          </p:cNvSpPr>
          <p:nvPr/>
        </p:nvSpPr>
        <p:spPr>
          <a:xfrm rot="0">
            <a:off x="5511800" y="42799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60837649" name="Text">
    </p:cNvPr>
          <p:cNvSpPr>
            <a:spLocks noGrp="1"/>
          </p:cNvSpPr>
          <p:nvPr/>
        </p:nvSpPr>
        <p:spPr>
          <a:xfrm rot="0">
            <a:off x="25400" y="42799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03112323" name="Text">
    </p:cNvPr>
          <p:cNvSpPr>
            <a:spLocks noGrp="1"/>
          </p:cNvSpPr>
          <p:nvPr/>
        </p:nvSpPr>
        <p:spPr>
          <a:xfrm rot="0">
            <a:off x="711200" y="42799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[RMS] 시스템 v2.1 업데이트 및 배포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(작성 web 최적화, PL - pptx 출력 수정)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작성을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위한 개발 진행</a:t>
            </a:r>
          </a:p>
        </p:txBody>
      </p:sp>
      <p:sp>
        <p:nvSpPr>
          <p:cNvPr id="356025777" name="Text">
    </p:cNvPr>
          <p:cNvSpPr>
            <a:spLocks noGrp="1"/>
          </p:cNvSpPr>
          <p:nvPr/>
        </p:nvSpPr>
        <p:spPr>
          <a:xfrm rot="0">
            <a:off x="4495800" y="42799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</a:p>
        </p:txBody>
      </p:sp>
      <p:sp>
        <p:nvSpPr>
          <p:cNvPr id="1234711792" name="Text">
    </p:cNvPr>
          <p:cNvSpPr>
            <a:spLocks noGrp="1"/>
          </p:cNvSpPr>
          <p:nvPr/>
        </p:nvSpPr>
        <p:spPr>
          <a:xfrm rot="0">
            <a:off x="4991100" y="42799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rPr sz="900">
                <a:latin typeface="맑은 고딕"/>
              </a:rPr>
            </a:r>
          </a:p>
        </p:txBody>
      </p:sp>
      <p:sp>
        <p:nvSpPr>
          <p:cNvPr id="1919478735" name="Text">
    </p:cNvPr>
          <p:cNvSpPr>
            <a:spLocks noGrp="1"/>
          </p:cNvSpPr>
          <p:nvPr/>
        </p:nvSpPr>
        <p:spPr>
          <a:xfrm rot="0">
            <a:off x="3975100" y="42799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r>
              <a:rPr sz="900">
                <a:latin typeface="맑은 고딕"/>
              </a:rPr>
            </a:r>
          </a:p>
        </p:txBody>
      </p:sp>
      <p:sp>
        <p:nvSpPr>
          <p:cNvPr id="841765169" name="Text">
    </p:cNvPr>
          <p:cNvSpPr>
            <a:spLocks noGrp="1"/>
          </p:cNvSpPr>
          <p:nvPr/>
        </p:nvSpPr>
        <p:spPr>
          <a:xfrm rot="0">
            <a:off x="635000" y="42799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6173256" name="Text">
    </p:cNvPr>
          <p:cNvSpPr>
            <a:spLocks noGrp="1"/>
          </p:cNvSpPr>
          <p:nvPr/>
        </p:nvSpPr>
        <p:spPr>
          <a:xfrm rot="0">
            <a:off x="6121400" y="42799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443569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3112390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37570021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90499319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8276216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3484401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1329989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5030705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6803629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4432860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03886757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6342040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9609796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10238241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5993041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</a:p>
        </p:txBody>
      </p:sp>
      <p:sp>
        <p:nvSpPr>
          <p:cNvPr id="221055590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997081512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596708294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953896140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00764190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[CES] 엑티비티 원가 수량 조정 (요청자 : 최병원책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임)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[e-Pro] ITSM-91241 계약 변경으로 인한 사용자배상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면제로 처리</a:t>
            </a:r>
          </a:p>
        </p:txBody>
      </p:sp>
      <p:sp>
        <p:nvSpPr>
          <p:cNvPr id="1481059466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</a:p>
        </p:txBody>
      </p:sp>
      <p:sp>
        <p:nvSpPr>
          <p:cNvPr id="1505974177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</a:p>
        </p:txBody>
      </p:sp>
      <p:sp>
        <p:nvSpPr>
          <p:cNvPr id="491256355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</a:p>
        </p:txBody>
      </p:sp>
      <p:sp>
        <p:nvSpPr>
          <p:cNvPr id="1722931241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016841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54398745" name="Text">
    </p:cNvPr>
          <p:cNvSpPr>
            <a:spLocks noGrp="1"/>
          </p:cNvSpPr>
          <p:nvPr/>
        </p:nvSpPr>
        <p:spPr>
          <a:xfrm rot="0">
            <a:off x="9829800" y="3378200"/>
            <a:ext cx="469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727714881" name="Text">
    </p:cNvPr>
          <p:cNvSpPr>
            <a:spLocks noGrp="1"/>
          </p:cNvSpPr>
          <p:nvPr/>
        </p:nvSpPr>
        <p:spPr>
          <a:xfrm rot="0">
            <a:off x="9334500" y="3378200"/>
            <a:ext cx="495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249707047" name="Text">
    </p:cNvPr>
          <p:cNvSpPr>
            <a:spLocks noGrp="1"/>
          </p:cNvSpPr>
          <p:nvPr/>
        </p:nvSpPr>
        <p:spPr>
          <a:xfrm rot="0">
            <a:off x="6210300" y="3378200"/>
            <a:ext cx="31115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[EIS] EIS,Yellow Book 손익장표 Page 디스플레이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</a:p>
        </p:txBody>
      </p:sp>
      <p:sp>
        <p:nvSpPr>
          <p:cNvPr id="366101281" name="Text">
    </p:cNvPr>
          <p:cNvSpPr>
            <a:spLocks noGrp="1"/>
          </p:cNvSpPr>
          <p:nvPr/>
        </p:nvSpPr>
        <p:spPr>
          <a:xfrm rot="0">
            <a:off x="5511800" y="33782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612187632" name="Text">
    </p:cNvPr>
          <p:cNvSpPr>
            <a:spLocks noGrp="1"/>
          </p:cNvSpPr>
          <p:nvPr/>
        </p:nvSpPr>
        <p:spPr>
          <a:xfrm rot="0">
            <a:off x="25400" y="33782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44305632" name="Text">
    </p:cNvPr>
          <p:cNvSpPr>
            <a:spLocks noGrp="1"/>
          </p:cNvSpPr>
          <p:nvPr/>
        </p:nvSpPr>
        <p:spPr>
          <a:xfrm rot="0">
            <a:off x="711200" y="3378200"/>
            <a:ext cx="32512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로이터 API 호출 소스 BAT 파일 생성확인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[EAI] ERPO 발주전송 SAP 연동 에러 확인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[EIS] EIS,Yellow Book 손익장표 Page 디스플레이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</a:p>
        </p:txBody>
      </p:sp>
      <p:sp>
        <p:nvSpPr>
          <p:cNvPr id="195660885" name="Text">
    </p:cNvPr>
          <p:cNvSpPr>
            <a:spLocks noGrp="1"/>
          </p:cNvSpPr>
          <p:nvPr/>
        </p:nvSpPr>
        <p:spPr>
          <a:xfrm rot="0">
            <a:off x="4495800" y="3378200"/>
            <a:ext cx="495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</a:p>
        </p:txBody>
      </p:sp>
      <p:sp>
        <p:nvSpPr>
          <p:cNvPr id="207953226" name="Text">
    </p:cNvPr>
          <p:cNvSpPr>
            <a:spLocks noGrp="1"/>
          </p:cNvSpPr>
          <p:nvPr/>
        </p:nvSpPr>
        <p:spPr>
          <a:xfrm rot="0">
            <a:off x="4991100" y="3378200"/>
            <a:ext cx="469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5월로연기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r>
              <a:rPr sz="900">
                <a:latin typeface="맑은 고딕"/>
              </a:rPr>
            </a:r>
          </a:p>
        </p:txBody>
      </p:sp>
      <p:sp>
        <p:nvSpPr>
          <p:cNvPr id="1094329227" name="Text">
    </p:cNvPr>
          <p:cNvSpPr>
            <a:spLocks noGrp="1"/>
          </p:cNvSpPr>
          <p:nvPr/>
        </p:nvSpPr>
        <p:spPr>
          <a:xfrm rot="0">
            <a:off x="3975100" y="3378200"/>
            <a:ext cx="5207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</a:p>
        </p:txBody>
      </p:sp>
      <p:sp>
        <p:nvSpPr>
          <p:cNvPr id="2021228259" name="Text">
    </p:cNvPr>
          <p:cNvSpPr>
            <a:spLocks noGrp="1"/>
          </p:cNvSpPr>
          <p:nvPr/>
        </p:nvSpPr>
        <p:spPr>
          <a:xfrm rot="0">
            <a:off x="635000" y="3378200"/>
            <a:ext cx="33401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4668829" name="Text">
    </p:cNvPr>
          <p:cNvSpPr>
            <a:spLocks noGrp="1"/>
          </p:cNvSpPr>
          <p:nvPr/>
        </p:nvSpPr>
        <p:spPr>
          <a:xfrm rot="0">
            <a:off x="6121400" y="3378200"/>
            <a:ext cx="32131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b="true" lang="en-US" sz="1570">
                <a:solidFill>
                  <a:srgbClr val="000000"/>
                </a:solidFill>
                <a:ea typeface="맑은 고딕"/>
              </a:rPr>
              <a:t>별첨-2. 2023. 02월 휴가계획서</a:t>
            </a: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이여진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전광호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김도신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노승표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김예린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노승표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Calendar (</a:t>
            </a:r>
            <a:r>
              <a:rPr altLang="ko-KR" dirty="0" kumimoji="1" lang="en-US" smtClean="0" sz="1566">
                <a:solidFill>
                  <a:schemeClr val="tx1"/>
                </a:solidFill>
              </a:rPr>
              <a:t>02</a:t>
            </a:r>
            <a:r>
              <a:rPr altLang="en-US" dirty="0" kumimoji="1" lang="ko-KR" smtClean="0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marL="565150" indent="-385763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marL="565150" indent="-385763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marL="565150" indent="-38576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marL="565150" indent="-385763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9355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699717590" name="Text">
    </p:cNvPr>
          <p:cNvSpPr>
            <a:spLocks noGrp="1"/>
          </p:cNvSpPr>
          <p:nvPr/>
        </p:nvSpPr>
        <p:spPr>
          <a:xfrm rot="0">
            <a:off x="9017000" y="292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r>
              <a:rPr sz="800">
                <a:latin typeface="맑은 고딕"/>
              </a:rPr>
            </a:r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r>
              <a:rPr sz="800">
                <a:latin typeface="맑은 고딕"/>
              </a:rPr>
            </a:r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02174869" name="Rectangle"/>
          <p:cNvSpPr>
            <a:spLocks noGrp="1"/>
          </p:cNvSpPr>
          <p:nvPr/>
        </p:nvSpPr>
        <p:spPr>
          <a:xfrm>
            <a:off x="8636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0120831" name="Rectangle"/>
          <p:cNvSpPr>
            <a:spLocks noGrp="1"/>
          </p:cNvSpPr>
          <p:nvPr/>
        </p:nvSpPr>
        <p:spPr>
          <a:xfrm>
            <a:off x="8636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08350651" name="Rectangle"/>
          <p:cNvSpPr>
            <a:spLocks noGrp="1"/>
          </p:cNvSpPr>
          <p:nvPr/>
        </p:nvSpPr>
        <p:spPr>
          <a:xfrm>
            <a:off x="8636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514753598" name="Text">
    </p:cNvPr>
          <p:cNvSpPr>
            <a:spLocks noGrp="1"/>
          </p:cNvSpPr>
          <p:nvPr/>
        </p:nvSpPr>
        <p:spPr>
          <a:xfrm rot="0">
            <a:off x="190500" y="32131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95862133" name="Text">
    </p:cNvPr>
          <p:cNvSpPr>
            <a:spLocks noGrp="1"/>
          </p:cNvSpPr>
          <p:nvPr/>
        </p:nvSpPr>
        <p:spPr>
          <a:xfrm rot="0">
            <a:off x="190500" y="863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1851680" name="Text">
    </p:cNvPr>
          <p:cNvSpPr>
            <a:spLocks noGrp="1"/>
          </p:cNvSpPr>
          <p:nvPr/>
        </p:nvSpPr>
        <p:spPr>
          <a:xfrm rot="0">
            <a:off x="6489700" y="3860800"/>
            <a:ext cx="3505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</a:p>
        </p:txBody>
      </p:sp>
      <p:sp>
        <p:nvSpPr>
          <p:cNvPr id="988051013" name="Text">
    </p:cNvPr>
          <p:cNvSpPr>
            <a:spLocks noGrp="1"/>
          </p:cNvSpPr>
          <p:nvPr/>
        </p:nvSpPr>
        <p:spPr>
          <a:xfrm rot="0">
            <a:off x="5549900" y="3860800"/>
            <a:ext cx="8001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1422392056" name="Text">
    </p:cNvPr>
          <p:cNvSpPr>
            <a:spLocks noGrp="1"/>
          </p:cNvSpPr>
          <p:nvPr/>
        </p:nvSpPr>
        <p:spPr>
          <a:xfrm rot="0">
            <a:off x="1028700" y="3860800"/>
            <a:ext cx="4521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이관 / 변경</a:t>
            </a:r>
          </a:p>
        </p:txBody>
      </p:sp>
      <p:sp>
        <p:nvSpPr>
          <p:cNvPr id="1300818043" name="Text">
    </p:cNvPr>
          <p:cNvSpPr>
            <a:spLocks noGrp="1"/>
          </p:cNvSpPr>
          <p:nvPr/>
        </p:nvSpPr>
        <p:spPr>
          <a:xfrm rot="0">
            <a:off x="165100" y="3771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910764" name="Text">
    </p:cNvPr>
          <p:cNvSpPr>
            <a:spLocks noGrp="1"/>
          </p:cNvSpPr>
          <p:nvPr/>
        </p:nvSpPr>
        <p:spPr>
          <a:xfrm rot="0">
            <a:off x="165100" y="8382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536704314" name="Text">
    </p:cNvPr>
          <p:cNvSpPr>
            <a:spLocks noGrp="1"/>
          </p:cNvSpPr>
          <p:nvPr/>
        </p:nvSpPr>
        <p:spPr>
          <a:xfrm rot="0">
            <a:off x="177800" y="31750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946573831" name="Text">
    </p:cNvPr>
          <p:cNvSpPr>
            <a:spLocks noGrp="1"/>
          </p:cNvSpPr>
          <p:nvPr/>
        </p:nvSpPr>
        <p:spPr>
          <a:xfrm rot="0">
            <a:off x="152400" y="1092200"/>
            <a:ext cx="749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118629836" name="Text">
    </p:cNvPr>
          <p:cNvSpPr>
            <a:spLocks noGrp="1"/>
          </p:cNvSpPr>
          <p:nvPr/>
        </p:nvSpPr>
        <p:spPr>
          <a:xfrm rot="0">
            <a:off x="901700" y="10922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5404470" name="Text">
    </p:cNvPr>
          <p:cNvSpPr>
            <a:spLocks noGrp="1"/>
          </p:cNvSpPr>
          <p:nvPr/>
        </p:nvSpPr>
        <p:spPr>
          <a:xfrm rot="0">
            <a:off x="6324600" y="10922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663541068" name="Text">
    </p:cNvPr>
          <p:cNvSpPr>
            <a:spLocks noGrp="1"/>
          </p:cNvSpPr>
          <p:nvPr/>
        </p:nvSpPr>
        <p:spPr>
          <a:xfrm rot="0">
            <a:off x="7086600" y="10922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r>
              <a:rPr sz="1000">
                <a:latin typeface="맑은 고딕"/>
              </a:rPr>
            </a:r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638679518" name="Text">
    </p:cNvPr>
          <p:cNvSpPr>
            <a:spLocks noGrp="1"/>
          </p:cNvSpPr>
          <p:nvPr/>
        </p:nvSpPr>
        <p:spPr>
          <a:xfrm rot="0">
            <a:off x="165100" y="34290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77118206" name="Text">
    </p:cNvPr>
          <p:cNvSpPr>
            <a:spLocks noGrp="1"/>
          </p:cNvSpPr>
          <p:nvPr/>
        </p:nvSpPr>
        <p:spPr>
          <a:xfrm rot="0">
            <a:off x="901700" y="34290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9343898" name="Text">
    </p:cNvPr>
          <p:cNvSpPr>
            <a:spLocks noGrp="1"/>
          </p:cNvSpPr>
          <p:nvPr/>
        </p:nvSpPr>
        <p:spPr>
          <a:xfrm rot="0">
            <a:off x="55499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374309730" name="Text">
    </p:cNvPr>
          <p:cNvSpPr>
            <a:spLocks noGrp="1"/>
          </p:cNvSpPr>
          <p:nvPr/>
        </p:nvSpPr>
        <p:spPr>
          <a:xfrm rot="0">
            <a:off x="7340600" y="10922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81717554" name="Text">
    </p:cNvPr>
          <p:cNvSpPr>
            <a:spLocks noGrp="1"/>
          </p:cNvSpPr>
          <p:nvPr/>
        </p:nvSpPr>
        <p:spPr>
          <a:xfrm rot="0">
            <a:off x="6350000" y="34290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87388264" name="Text">
    </p:cNvPr>
          <p:cNvSpPr>
            <a:spLocks noGrp="1"/>
          </p:cNvSpPr>
          <p:nvPr/>
        </p:nvSpPr>
        <p:spPr>
          <a:xfrm rot="0">
            <a:off x="5549900" y="10922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44891620" name="Text">
    </p:cNvPr>
          <p:cNvSpPr>
            <a:spLocks noGrp="1"/>
          </p:cNvSpPr>
          <p:nvPr/>
        </p:nvSpPr>
        <p:spPr>
          <a:xfrm rot="0">
            <a:off x="6489700" y="4673600"/>
            <a:ext cx="3505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</a:p>
        </p:txBody>
      </p:sp>
      <p:sp>
        <p:nvSpPr>
          <p:cNvPr id="1027935251" name="Text">
    </p:cNvPr>
          <p:cNvSpPr>
            <a:spLocks noGrp="1"/>
          </p:cNvSpPr>
          <p:nvPr/>
        </p:nvSpPr>
        <p:spPr>
          <a:xfrm rot="0">
            <a:off x="5549900" y="4673600"/>
            <a:ext cx="8001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900147023" name="Text">
    </p:cNvPr>
          <p:cNvSpPr>
            <a:spLocks noGrp="1"/>
          </p:cNvSpPr>
          <p:nvPr/>
        </p:nvSpPr>
        <p:spPr>
          <a:xfrm rot="0">
            <a:off x="1028700" y="4673600"/>
            <a:ext cx="4521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[e-Pro] 고도화 프로젝트 관련 업무</a:t>
            </a:r>
          </a:p>
        </p:txBody>
      </p:sp>
      <p:sp>
        <p:nvSpPr>
          <p:cNvPr id="1961187561" name="Text">
    </p:cNvPr>
          <p:cNvSpPr>
            <a:spLocks noGrp="1"/>
          </p:cNvSpPr>
          <p:nvPr/>
        </p:nvSpPr>
        <p:spPr>
          <a:xfrm rot="0">
            <a:off x="165100" y="45720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948109174" name="Rectangle"/>
          <p:cNvSpPr>
            <a:spLocks noGrp="1"/>
          </p:cNvSpPr>
          <p:nvPr/>
        </p:nvSpPr>
        <p:spPr>
          <a:xfrm>
            <a:off x="7086600" y="1485900"/>
            <a:ext cx="254000" cy="7874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30365298" name="Text">
    </p:cNvPr>
          <p:cNvSpPr>
            <a:spLocks noGrp="1"/>
          </p:cNvSpPr>
          <p:nvPr/>
        </p:nvSpPr>
        <p:spPr>
          <a:xfrm rot="0">
            <a:off x="1778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841084487" name="Text">
    </p:cNvPr>
          <p:cNvSpPr>
            <a:spLocks noGrp="1"/>
          </p:cNvSpPr>
          <p:nvPr/>
        </p:nvSpPr>
        <p:spPr>
          <a:xfrm rot="0">
            <a:off x="6604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8259593" name="Text">
    </p:cNvPr>
          <p:cNvSpPr>
            <a:spLocks noGrp="1"/>
          </p:cNvSpPr>
          <p:nvPr/>
        </p:nvSpPr>
        <p:spPr>
          <a:xfrm rot="0">
            <a:off x="2209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7085566" name="Text">
    </p:cNvPr>
          <p:cNvSpPr>
            <a:spLocks noGrp="1"/>
          </p:cNvSpPr>
          <p:nvPr/>
        </p:nvSpPr>
        <p:spPr>
          <a:xfrm rot="0">
            <a:off x="127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8796875" name="Text">
    </p:cNvPr>
          <p:cNvSpPr>
            <a:spLocks noGrp="1"/>
          </p:cNvSpPr>
          <p:nvPr/>
        </p:nvSpPr>
        <p:spPr>
          <a:xfrm rot="0">
            <a:off x="127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728672623" name="Text">
    </p:cNvPr>
          <p:cNvSpPr>
            <a:spLocks noGrp="1"/>
          </p:cNvSpPr>
          <p:nvPr/>
        </p:nvSpPr>
        <p:spPr>
          <a:xfrm rot="0">
            <a:off x="2209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480316372" name="Text">
    </p:cNvPr>
          <p:cNvSpPr>
            <a:spLocks noGrp="1"/>
          </p:cNvSpPr>
          <p:nvPr/>
        </p:nvSpPr>
        <p:spPr>
          <a:xfrm rot="0">
            <a:off x="6604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351792992" name="Text">
    </p:cNvPr>
          <p:cNvSpPr>
            <a:spLocks noGrp="1"/>
          </p:cNvSpPr>
          <p:nvPr/>
        </p:nvSpPr>
        <p:spPr>
          <a:xfrm rot="0">
            <a:off x="127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8155954" name="Text">
    </p:cNvPr>
          <p:cNvSpPr>
            <a:spLocks noGrp="1"/>
          </p:cNvSpPr>
          <p:nvPr/>
        </p:nvSpPr>
        <p:spPr>
          <a:xfrm rot="0">
            <a:off x="6604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1633458" name="Text">
    </p:cNvPr>
          <p:cNvSpPr>
            <a:spLocks noGrp="1"/>
          </p:cNvSpPr>
          <p:nvPr/>
        </p:nvSpPr>
        <p:spPr>
          <a:xfrm rot="0">
            <a:off x="2209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8643644" name="Text">
    </p:cNvPr>
          <p:cNvSpPr>
            <a:spLocks noGrp="1"/>
          </p:cNvSpPr>
          <p:nvPr/>
        </p:nvSpPr>
        <p:spPr>
          <a:xfrm rot="0">
            <a:off x="1397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8148505" name="Text">
    </p:cNvPr>
          <p:cNvSpPr>
            <a:spLocks noGrp="1"/>
          </p:cNvSpPr>
          <p:nvPr/>
        </p:nvSpPr>
        <p:spPr>
          <a:xfrm rot="0">
            <a:off x="1397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3941322" name="Text">
    </p:cNvPr>
          <p:cNvSpPr>
            <a:spLocks noGrp="1"/>
          </p:cNvSpPr>
          <p:nvPr/>
        </p:nvSpPr>
        <p:spPr>
          <a:xfrm rot="0">
            <a:off x="1397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066923128" name="Text">
    </p:cNvPr>
          <p:cNvSpPr>
            <a:spLocks noGrp="1"/>
          </p:cNvSpPr>
          <p:nvPr/>
        </p:nvSpPr>
        <p:spPr>
          <a:xfrm rot="0">
            <a:off x="8255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3796163" name="Text">
    </p:cNvPr>
          <p:cNvSpPr>
            <a:spLocks noGrp="1"/>
          </p:cNvSpPr>
          <p:nvPr/>
        </p:nvSpPr>
        <p:spPr>
          <a:xfrm rot="0">
            <a:off x="8255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492099833" name="Text">
    </p:cNvPr>
          <p:cNvSpPr>
            <a:spLocks noGrp="1"/>
          </p:cNvSpPr>
          <p:nvPr/>
        </p:nvSpPr>
        <p:spPr>
          <a:xfrm rot="0">
            <a:off x="8255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7791754" name="Text">
    </p:cNvPr>
          <p:cNvSpPr>
            <a:spLocks noGrp="1"/>
          </p:cNvSpPr>
          <p:nvPr/>
        </p:nvSpPr>
        <p:spPr>
          <a:xfrm rot="0">
            <a:off x="901700" y="3771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2805622" name="Text">
    </p:cNvPr>
          <p:cNvSpPr>
            <a:spLocks noGrp="1"/>
          </p:cNvSpPr>
          <p:nvPr/>
        </p:nvSpPr>
        <p:spPr>
          <a:xfrm rot="0">
            <a:off x="901700" y="45720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7864517" name="Text">
    </p:cNvPr>
          <p:cNvSpPr>
            <a:spLocks noGrp="1"/>
          </p:cNvSpPr>
          <p:nvPr/>
        </p:nvSpPr>
        <p:spPr>
          <a:xfrm rot="0">
            <a:off x="6350000" y="3771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0210384" name="Text">
    </p:cNvPr>
          <p:cNvSpPr>
            <a:spLocks noGrp="1"/>
          </p:cNvSpPr>
          <p:nvPr/>
        </p:nvSpPr>
        <p:spPr>
          <a:xfrm rot="0">
            <a:off x="6350000" y="45720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405860" name="Text">
    </p:cNvPr>
          <p:cNvSpPr>
            <a:spLocks noGrp="1"/>
          </p:cNvSpPr>
          <p:nvPr/>
        </p:nvSpPr>
        <p:spPr>
          <a:xfrm rot="0">
            <a:off x="55499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31944" name="Text">
    </p:cNvPr>
          <p:cNvSpPr>
            <a:spLocks noGrp="1"/>
          </p:cNvSpPr>
          <p:nvPr/>
        </p:nvSpPr>
        <p:spPr>
          <a:xfrm rot="0">
            <a:off x="55499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026419" name="Frame"/>
          <p:cNvSpPr>
            <a:spLocks noGrp="1"/>
          </p:cNvSpPr>
          <p:nvPr/>
        </p:nvSpPr>
        <p:spPr>
          <a:xfrm>
            <a:off x="152400" y="1485900"/>
            <a:ext cx="9842500" cy="16002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34601474" name="Text">
    </p:cNvPr>
          <p:cNvSpPr>
            <a:spLocks noGrp="1"/>
          </p:cNvSpPr>
          <p:nvPr/>
        </p:nvSpPr>
        <p:spPr>
          <a:xfrm rot="0">
            <a:off x="152400" y="14859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62071586" name="Text">
    </p:cNvPr>
          <p:cNvSpPr>
            <a:spLocks noGrp="1"/>
          </p:cNvSpPr>
          <p:nvPr/>
        </p:nvSpPr>
        <p:spPr>
          <a:xfrm rot="0">
            <a:off x="1028700" y="1562100"/>
            <a:ext cx="4521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정기 모니터링</a:t>
            </a:r>
          </a:p>
        </p:txBody>
      </p:sp>
      <p:sp>
        <p:nvSpPr>
          <p:cNvPr id="1457604979" name="Text">
    </p:cNvPr>
          <p:cNvSpPr>
            <a:spLocks noGrp="1"/>
          </p:cNvSpPr>
          <p:nvPr/>
        </p:nvSpPr>
        <p:spPr>
          <a:xfrm rot="0">
            <a:off x="7442200" y="1562100"/>
            <a:ext cx="2552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</a:p>
        </p:txBody>
      </p:sp>
      <p:sp>
        <p:nvSpPr>
          <p:cNvPr id="1655325153" name="Text">
    </p:cNvPr>
          <p:cNvSpPr>
            <a:spLocks noGrp="1"/>
          </p:cNvSpPr>
          <p:nvPr/>
        </p:nvSpPr>
        <p:spPr>
          <a:xfrm rot="0">
            <a:off x="6324600" y="14859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진행중</a:t>
            </a:r>
          </a:p>
        </p:txBody>
      </p:sp>
      <p:sp>
        <p:nvSpPr>
          <p:cNvPr id="1179480521" name="Text">
    </p:cNvPr>
          <p:cNvSpPr>
            <a:spLocks noGrp="1"/>
          </p:cNvSpPr>
          <p:nvPr/>
        </p:nvSpPr>
        <p:spPr>
          <a:xfrm rot="0">
            <a:off x="5549900" y="1562100"/>
            <a:ext cx="774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1977293556" name="Text">
    </p:cNvPr>
          <p:cNvSpPr>
            <a:spLocks noGrp="1"/>
          </p:cNvSpPr>
          <p:nvPr/>
        </p:nvSpPr>
        <p:spPr>
          <a:xfrm rot="0">
            <a:off x="901700" y="14859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0847725" name="Text">
    </p:cNvPr>
          <p:cNvSpPr>
            <a:spLocks noGrp="1"/>
          </p:cNvSpPr>
          <p:nvPr/>
        </p:nvSpPr>
        <p:spPr>
          <a:xfrm rot="0">
            <a:off x="7340600" y="14859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1523424" name="Text">
    </p:cNvPr>
          <p:cNvSpPr>
            <a:spLocks noGrp="1"/>
          </p:cNvSpPr>
          <p:nvPr/>
        </p:nvSpPr>
        <p:spPr>
          <a:xfrm rot="0">
            <a:off x="5549900" y="14859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6468519" name="Text">
    </p:cNvPr>
          <p:cNvSpPr>
            <a:spLocks noGrp="1"/>
          </p:cNvSpPr>
          <p:nvPr/>
        </p:nvSpPr>
        <p:spPr>
          <a:xfrm rot="0">
            <a:off x="152400" y="22733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435674995" name="Text">
    </p:cNvPr>
          <p:cNvSpPr>
            <a:spLocks noGrp="1"/>
          </p:cNvSpPr>
          <p:nvPr/>
        </p:nvSpPr>
        <p:spPr>
          <a:xfrm rot="0">
            <a:off x="1028700" y="2324100"/>
            <a:ext cx="45212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[e-Pro] 데이터 변경 업무</a:t>
            </a:r>
          </a:p>
        </p:txBody>
      </p:sp>
      <p:sp>
        <p:nvSpPr>
          <p:cNvPr id="1541872055" name="Text">
    </p:cNvPr>
          <p:cNvSpPr>
            <a:spLocks noGrp="1"/>
          </p:cNvSpPr>
          <p:nvPr/>
        </p:nvSpPr>
        <p:spPr>
          <a:xfrm rot="0">
            <a:off x="7442200" y="2324100"/>
            <a:ext cx="2552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</a:p>
        </p:txBody>
      </p:sp>
      <p:sp>
        <p:nvSpPr>
          <p:cNvPr id="103878445" name="Text">
    </p:cNvPr>
          <p:cNvSpPr>
            <a:spLocks noGrp="1"/>
          </p:cNvSpPr>
          <p:nvPr/>
        </p:nvSpPr>
        <p:spPr>
          <a:xfrm rot="0">
            <a:off x="6324600" y="22733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진행중</a:t>
            </a:r>
          </a:p>
        </p:txBody>
      </p:sp>
      <p:sp>
        <p:nvSpPr>
          <p:cNvPr id="18735899" name="Text">
    </p:cNvPr>
          <p:cNvSpPr>
            <a:spLocks noGrp="1"/>
          </p:cNvSpPr>
          <p:nvPr/>
        </p:nvSpPr>
        <p:spPr>
          <a:xfrm rot="0">
            <a:off x="5549900" y="2324100"/>
            <a:ext cx="774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649504780" name="Text">
    </p:cNvPr>
          <p:cNvSpPr>
            <a:spLocks noGrp="1"/>
          </p:cNvSpPr>
          <p:nvPr/>
        </p:nvSpPr>
        <p:spPr>
          <a:xfrm rot="0">
            <a:off x="901700" y="22733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5965260" name="Text">
    </p:cNvPr>
          <p:cNvSpPr>
            <a:spLocks noGrp="1"/>
          </p:cNvSpPr>
          <p:nvPr/>
        </p:nvSpPr>
        <p:spPr>
          <a:xfrm rot="0">
            <a:off x="7340600" y="22733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030889" name="Text">
    </p:cNvPr>
          <p:cNvSpPr>
            <a:spLocks noGrp="1"/>
          </p:cNvSpPr>
          <p:nvPr/>
        </p:nvSpPr>
        <p:spPr>
          <a:xfrm rot="0">
            <a:off x="5549900" y="22733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4529646" name="Rectangle"/>
          <p:cNvSpPr>
            <a:spLocks noGrp="1"/>
          </p:cNvSpPr>
          <p:nvPr/>
        </p:nvSpPr>
        <p:spPr>
          <a:xfrm>
            <a:off x="7086600" y="2273300"/>
            <a:ext cx="254000" cy="8128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altLang="ko-KR" lang="en-US" sz="1566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 b="true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marL="177107" indent="-177107">
                <a:spcBef>
                  <a:spcPct val="40000"/>
                </a:spcBef>
                <a:spcAft>
                  <a:spcPct val="0"/>
                </a:spcAft>
              </a:pPr>
              <a:r>
                <a:rPr altLang="ko-KR" b="0" lang="en-US" sz="979">
                  <a:solidFill>
                    <a:srgbClr val="000000"/>
                  </a:solidFill>
                  <a:latin typeface="맑은 고딕"/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  <a:ea typeface="맑은 고딕"/>
                </a:rPr>
                <a:t>완료</a:t>
              </a: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marL="177107" indent="-177107">
                <a:spcBef>
                  <a:spcPct val="40000"/>
                </a:spcBef>
                <a:spcAft>
                  <a:spcPct val="0"/>
                </a:spcAft>
              </a:pPr>
              <a:r>
                <a:rPr altLang="ko-KR" b="0" lang="en-US" sz="979">
                  <a:solidFill>
                    <a:srgbClr val="000000"/>
                  </a:solidFill>
                  <a:latin typeface="맑은 고딕"/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  <a:ea typeface="맑은 고딕"/>
                </a:rPr>
                <a:t>진행중</a:t>
              </a: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marL="177107" indent="-177107">
                <a:spcBef>
                  <a:spcPct val="40000"/>
                </a:spcBef>
                <a:spcAft>
                  <a:spcPct val="0"/>
                </a:spcAft>
              </a:pPr>
              <a:r>
                <a:rPr altLang="ko-KR" b="0" lang="en-US" sz="979">
                  <a:solidFill>
                    <a:srgbClr val="000000"/>
                  </a:solidFill>
                  <a:latin typeface="맑은 고딕"/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  <a:ea typeface="맑은 고딕"/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  <a:latin typeface="맑은 고딕"/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  <a:ea typeface="맑은 고딕"/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  <a:latin typeface="맑은 고딕"/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marL="242357" indent="-242357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 b="true">
                <a:solidFill>
                  <a:srgbClr val="000000"/>
                </a:solidFill>
                <a:ea typeface="맑은 고딕"/>
              </a:rPr>
              <a:t>차주 업무 계획</a:t>
            </a: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marL="242357" indent="-242357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 b="true">
                <a:solidFill>
                  <a:srgbClr val="000000"/>
                </a:solidFill>
                <a:ea typeface="맑은 고딕"/>
              </a:rPr>
              <a:t>금주 업무 실적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756504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1683654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38502195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2215027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3959398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57361033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183880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1129944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5238879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600382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820844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7565900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4755214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43580124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5015581" name="Text">
    </p:cNvPr>
          <p:cNvSpPr>
            <a:spLocks noGrp="1"/>
          </p:cNvSpPr>
          <p:nvPr/>
        </p:nvSpPr>
        <p:spPr>
          <a:xfrm rot="0">
            <a:off x="98298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1635343239" name="Text">
    </p:cNvPr>
          <p:cNvSpPr>
            <a:spLocks noGrp="1"/>
          </p:cNvSpPr>
          <p:nvPr/>
        </p:nvSpPr>
        <p:spPr>
          <a:xfrm rot="0">
            <a:off x="93345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173836313" name="Text">
    </p:cNvPr>
          <p:cNvSpPr>
            <a:spLocks noGrp="1"/>
          </p:cNvSpPr>
          <p:nvPr/>
        </p:nvSpPr>
        <p:spPr>
          <a:xfrm rot="0">
            <a:off x="6210300" y="1765300"/>
            <a:ext cx="31115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310606456" name="Text">
    </p:cNvPr>
          <p:cNvSpPr>
            <a:spLocks noGrp="1"/>
          </p:cNvSpPr>
          <p:nvPr/>
        </p:nvSpPr>
        <p:spPr>
          <a:xfrm rot="0">
            <a:off x="55118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641616753" name="Text">
    </p:cNvPr>
          <p:cNvSpPr>
            <a:spLocks noGrp="1"/>
          </p:cNvSpPr>
          <p:nvPr/>
        </p:nvSpPr>
        <p:spPr>
          <a:xfrm rot="0">
            <a:off x="254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47272878" name="Text">
    </p:cNvPr>
          <p:cNvSpPr>
            <a:spLocks noGrp="1"/>
          </p:cNvSpPr>
          <p:nvPr/>
        </p:nvSpPr>
        <p:spPr>
          <a:xfrm rot="0">
            <a:off x="711200" y="1765300"/>
            <a:ext cx="32512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[BC] ERP운영 기존 배치잡 재설정 및 삭제작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업(ZTR_자동전표생성당좌22시 외 10건)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[BC] ERP QA테스트와 DMS운영 임시 연결작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업 업무지원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[BC] ERP운영 SAP GUI 사용자 엑셀통합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관련 문제건 원격 업무지원(강남지사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외 1건)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[BC] ERP운영 ＇23년 1월 마감관련 재무재표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Overflow 에러 발생건 Notes 적용작업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[BC] ERP운영 SAP 원격지원을 받기 위한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Saprouter Open 재설정작업</a:t>
            </a:r>
          </a:p>
        </p:txBody>
      </p:sp>
      <p:sp>
        <p:nvSpPr>
          <p:cNvPr id="902769511" name="Text">
    </p:cNvPr>
          <p:cNvSpPr>
            <a:spLocks noGrp="1"/>
          </p:cNvSpPr>
          <p:nvPr/>
        </p:nvSpPr>
        <p:spPr>
          <a:xfrm rot="0">
            <a:off x="44958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r>
              <a:rPr sz="900">
                <a:latin typeface="맑은 고딕"/>
              </a:rPr>
            </a:r>
          </a:p>
        </p:txBody>
      </p:sp>
      <p:sp>
        <p:nvSpPr>
          <p:cNvPr id="1016518428" name="Text">
    </p:cNvPr>
          <p:cNvSpPr>
            <a:spLocks noGrp="1"/>
          </p:cNvSpPr>
          <p:nvPr/>
        </p:nvSpPr>
        <p:spPr>
          <a:xfrm rot="0">
            <a:off x="49911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r>
              <a:rPr sz="900">
                <a:latin typeface="맑은 고딕"/>
              </a:rPr>
            </a:r>
          </a:p>
        </p:txBody>
      </p:sp>
      <p:sp>
        <p:nvSpPr>
          <p:cNvPr id="357379938" name="Text">
    </p:cNvPr>
          <p:cNvSpPr>
            <a:spLocks noGrp="1"/>
          </p:cNvSpPr>
          <p:nvPr/>
        </p:nvSpPr>
        <p:spPr>
          <a:xfrm rot="0">
            <a:off x="3975100" y="1765300"/>
            <a:ext cx="5207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r>
              <a:rPr sz="900">
                <a:latin typeface="맑은 고딕"/>
              </a:rPr>
            </a:r>
          </a:p>
        </p:txBody>
      </p:sp>
      <p:sp>
        <p:nvSpPr>
          <p:cNvPr id="1628645578" name="Text">
    </p:cNvPr>
          <p:cNvSpPr>
            <a:spLocks noGrp="1"/>
          </p:cNvSpPr>
          <p:nvPr/>
        </p:nvSpPr>
        <p:spPr>
          <a:xfrm rot="0">
            <a:off x="635000" y="1765300"/>
            <a:ext cx="3340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9935900" name="Text">
    </p:cNvPr>
          <p:cNvSpPr>
            <a:spLocks noGrp="1"/>
          </p:cNvSpPr>
          <p:nvPr/>
        </p:nvSpPr>
        <p:spPr>
          <a:xfrm rot="0">
            <a:off x="6121400" y="1765300"/>
            <a:ext cx="3213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402687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655200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20613749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07622735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8234970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91111077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3793029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80207405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8987745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4435313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7405298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6476979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7394803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4546873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5740352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</a:p>
        </p:txBody>
      </p:sp>
      <p:sp>
        <p:nvSpPr>
          <p:cNvPr id="1928474981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</a:p>
        </p:txBody>
      </p:sp>
      <p:sp>
        <p:nvSpPr>
          <p:cNvPr id="1500437789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</a:t>
            </a:r>
          </a:p>
        </p:txBody>
      </p:sp>
      <p:sp>
        <p:nvSpPr>
          <p:cNvPr id="1258058300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017379231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359076261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[CCS] 사용 내역 데이터 SAP에서 제대로 받아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[LOPAS] 출하처 공사일정 관리 수정</a:t>
            </a:r>
          </a:p>
        </p:txBody>
      </p:sp>
      <p:sp>
        <p:nvSpPr>
          <p:cNvPr id="1689468999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624883823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</a:p>
        </p:txBody>
      </p:sp>
      <p:sp>
        <p:nvSpPr>
          <p:cNvPr id="116560470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724914452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4094925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075085" name="Text">
    </p:cNvPr>
          <p:cNvSpPr>
            <a:spLocks noGrp="1"/>
          </p:cNvSpPr>
          <p:nvPr/>
        </p:nvSpPr>
        <p:spPr>
          <a:xfrm rot="0">
            <a:off x="9829800" y="33782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</a:p>
        </p:txBody>
      </p:sp>
      <p:sp>
        <p:nvSpPr>
          <p:cNvPr id="354920595" name="Text">
    </p:cNvPr>
          <p:cNvSpPr>
            <a:spLocks noGrp="1"/>
          </p:cNvSpPr>
          <p:nvPr/>
        </p:nvSpPr>
        <p:spPr>
          <a:xfrm rot="0">
            <a:off x="9334500" y="33782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</a:p>
        </p:txBody>
      </p:sp>
      <p:sp>
        <p:nvSpPr>
          <p:cNvPr id="345765586" name="Text">
    </p:cNvPr>
          <p:cNvSpPr>
            <a:spLocks noGrp="1"/>
          </p:cNvSpPr>
          <p:nvPr/>
        </p:nvSpPr>
        <p:spPr>
          <a:xfrm rot="0">
            <a:off x="6210300" y="3378200"/>
            <a:ext cx="31115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른 개선 건 관련 관리 시스템 추가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</a:p>
        </p:txBody>
      </p:sp>
      <p:sp>
        <p:nvSpPr>
          <p:cNvPr id="352981481" name="Text">
    </p:cNvPr>
          <p:cNvSpPr>
            <a:spLocks noGrp="1"/>
          </p:cNvSpPr>
          <p:nvPr/>
        </p:nvSpPr>
        <p:spPr>
          <a:xfrm rot="0">
            <a:off x="5511800" y="33782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34355927" name="Text">
    </p:cNvPr>
          <p:cNvSpPr>
            <a:spLocks noGrp="1"/>
          </p:cNvSpPr>
          <p:nvPr/>
        </p:nvSpPr>
        <p:spPr>
          <a:xfrm rot="0">
            <a:off x="25400" y="33782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359420096" name="Text">
    </p:cNvPr>
          <p:cNvSpPr>
            <a:spLocks noGrp="1"/>
          </p:cNvSpPr>
          <p:nvPr/>
        </p:nvSpPr>
        <p:spPr>
          <a:xfrm rot="0">
            <a:off x="711200" y="3378200"/>
            <a:ext cx="32512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작성중인 문서 List 삭제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 결과서에 첨부 추가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문서 내용 작성 추가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규정관리기안지 첨부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결재 진행 중인 기안지 수정 요청 (기안지 제목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: #2 SPM Under Buoy Hose 교체 작업 시행 품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의)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회의록 내 단순 합계 숫자 오기에 따른 수정 요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결재중 문서 내 내용 수정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명함 신청서(공장) 양식내 일부 수정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[OSPM] 단가정보조회 대신기공 23년도 단가 삭제 요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</a:p>
        </p:txBody>
      </p:sp>
      <p:sp>
        <p:nvSpPr>
          <p:cNvPr id="1577716185" name="Text">
    </p:cNvPr>
          <p:cNvSpPr>
            <a:spLocks noGrp="1"/>
          </p:cNvSpPr>
          <p:nvPr/>
        </p:nvSpPr>
        <p:spPr>
          <a:xfrm rot="0">
            <a:off x="4495800" y="33782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</a:p>
        </p:txBody>
      </p:sp>
      <p:sp>
        <p:nvSpPr>
          <p:cNvPr id="466276008" name="Text">
    </p:cNvPr>
          <p:cNvSpPr>
            <a:spLocks noGrp="1"/>
          </p:cNvSpPr>
          <p:nvPr/>
        </p:nvSpPr>
        <p:spPr>
          <a:xfrm rot="0">
            <a:off x="4991100" y="33782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rPr sz="900">
                <a:latin typeface="맑은 고딕"/>
              </a:rPr>
            </a:r>
          </a:p>
        </p:txBody>
      </p:sp>
      <p:sp>
        <p:nvSpPr>
          <p:cNvPr id="508485818" name="Text">
    </p:cNvPr>
          <p:cNvSpPr>
            <a:spLocks noGrp="1"/>
          </p:cNvSpPr>
          <p:nvPr/>
        </p:nvSpPr>
        <p:spPr>
          <a:xfrm rot="0">
            <a:off x="3975100" y="3378200"/>
            <a:ext cx="5207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r>
              <a:rPr sz="900">
                <a:latin typeface="맑은 고딕"/>
              </a:rPr>
            </a:r>
          </a:p>
        </p:txBody>
      </p:sp>
      <p:sp>
        <p:nvSpPr>
          <p:cNvPr id="1767066083" name="Text">
    </p:cNvPr>
          <p:cNvSpPr>
            <a:spLocks noGrp="1"/>
          </p:cNvSpPr>
          <p:nvPr/>
        </p:nvSpPr>
        <p:spPr>
          <a:xfrm rot="0">
            <a:off x="635000" y="3378200"/>
            <a:ext cx="3340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8129873" name="Text">
    </p:cNvPr>
          <p:cNvSpPr>
            <a:spLocks noGrp="1"/>
          </p:cNvSpPr>
          <p:nvPr/>
        </p:nvSpPr>
        <p:spPr>
          <a:xfrm rot="0">
            <a:off x="6121400" y="3378200"/>
            <a:ext cx="3213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104452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28895187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6236296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21011332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2703601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72905514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7547987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7894989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1529731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8115764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4055752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746348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9566264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4579673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r>
              <a:rPr sz="900" b="true">
                <a:latin typeface="맑은 고딕"/>
              </a:rPr>
            </a:r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2020019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771310080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</a:p>
        </p:txBody>
      </p:sp>
      <p:sp>
        <p:nvSpPr>
          <p:cNvPr id="1544423090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465399683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552823775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66754253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[OAS] (cs, web) Logging 개발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[OAS] (web) 제품출하 report 개발</a:t>
            </a:r>
          </a:p>
        </p:txBody>
      </p:sp>
      <p:sp>
        <p:nvSpPr>
          <p:cNvPr id="1163474880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398512329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758310126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965046997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3409030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2929956" name="Text">
    </p:cNvPr>
          <p:cNvSpPr>
            <a:spLocks noGrp="1"/>
          </p:cNvSpPr>
          <p:nvPr/>
        </p:nvSpPr>
        <p:spPr>
          <a:xfrm rot="0">
            <a:off x="9829800" y="33782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</a:p>
        </p:txBody>
      </p:sp>
      <p:sp>
        <p:nvSpPr>
          <p:cNvPr id="1937168461" name="Text">
    </p:cNvPr>
          <p:cNvSpPr>
            <a:spLocks noGrp="1"/>
          </p:cNvSpPr>
          <p:nvPr/>
        </p:nvSpPr>
        <p:spPr>
          <a:xfrm rot="0">
            <a:off x="9334500" y="33782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</a:p>
        </p:txBody>
      </p:sp>
      <p:sp>
        <p:nvSpPr>
          <p:cNvPr id="121930850" name="Text">
    </p:cNvPr>
          <p:cNvSpPr>
            <a:spLocks noGrp="1"/>
          </p:cNvSpPr>
          <p:nvPr/>
        </p:nvSpPr>
        <p:spPr>
          <a:xfrm rot="0">
            <a:off x="6210300" y="3378200"/>
            <a:ext cx="31115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일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괄 수정기능 보완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건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유니폼 배송이 완료된 거래처 송장번호 일괄 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경요청</a:t>
            </a:r>
          </a:p>
        </p:txBody>
      </p:sp>
      <p:sp>
        <p:nvSpPr>
          <p:cNvPr id="566036942" name="Text">
    </p:cNvPr>
          <p:cNvSpPr>
            <a:spLocks noGrp="1"/>
          </p:cNvSpPr>
          <p:nvPr/>
        </p:nvSpPr>
        <p:spPr>
          <a:xfrm rot="0">
            <a:off x="5511800" y="33782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450544591" name="Text">
    </p:cNvPr>
          <p:cNvSpPr>
            <a:spLocks noGrp="1"/>
          </p:cNvSpPr>
          <p:nvPr/>
        </p:nvSpPr>
        <p:spPr>
          <a:xfrm rot="0">
            <a:off x="25400" y="33782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605092457" name="Text">
    </p:cNvPr>
          <p:cNvSpPr>
            <a:spLocks noGrp="1"/>
          </p:cNvSpPr>
          <p:nvPr/>
        </p:nvSpPr>
        <p:spPr>
          <a:xfrm rot="0">
            <a:off x="711200" y="3378200"/>
            <a:ext cx="32512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일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괄 수정기능 보완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법인사업자의 경우 대표자탭에서 공동대표 등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록 차단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건 요청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- [PRM] 유니폼 배송이 완료된 거래처 송장번호 일괄 변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경요청</a:t>
            </a:r>
          </a:p>
        </p:txBody>
      </p:sp>
      <p:sp>
        <p:nvSpPr>
          <p:cNvPr id="2087660650" name="Text">
    </p:cNvPr>
          <p:cNvSpPr>
            <a:spLocks noGrp="1"/>
          </p:cNvSpPr>
          <p:nvPr/>
        </p:nvSpPr>
        <p:spPr>
          <a:xfrm rot="0">
            <a:off x="4495800" y="33782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rPr sz="900">
                <a:latin typeface="맑은 고딕"/>
              </a:rPr>
            </a:r>
          </a:p>
        </p:txBody>
      </p:sp>
      <p:sp>
        <p:nvSpPr>
          <p:cNvPr id="894806352" name="Text">
    </p:cNvPr>
          <p:cNvSpPr>
            <a:spLocks noGrp="1"/>
          </p:cNvSpPr>
          <p:nvPr/>
        </p:nvSpPr>
        <p:spPr>
          <a:xfrm rot="0">
            <a:off x="4991100" y="33782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rPr sz="900">
                <a:latin typeface="맑은 고딕"/>
              </a:rPr>
            </a:r>
          </a:p>
        </p:txBody>
      </p:sp>
      <p:sp>
        <p:nvSpPr>
          <p:cNvPr id="2036187278" name="Text">
    </p:cNvPr>
          <p:cNvSpPr>
            <a:spLocks noGrp="1"/>
          </p:cNvSpPr>
          <p:nvPr/>
        </p:nvSpPr>
        <p:spPr>
          <a:xfrm rot="0">
            <a:off x="3975100" y="3378200"/>
            <a:ext cx="5207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000"/>
              </a:lnSpc>
            </a:pP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  <a:r>
              <a:rPr sz="900">
                <a:latin typeface="맑은 고딕"/>
              </a:rPr>
            </a: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rPr sz="900">
                <a:latin typeface="맑은 고딕"/>
              </a:rPr>
            </a:r>
          </a:p>
        </p:txBody>
      </p:sp>
      <p:sp>
        <p:nvSpPr>
          <p:cNvPr id="2018822976" name="Text">
    </p:cNvPr>
          <p:cNvSpPr>
            <a:spLocks noGrp="1"/>
          </p:cNvSpPr>
          <p:nvPr/>
        </p:nvSpPr>
        <p:spPr>
          <a:xfrm rot="0">
            <a:off x="635000" y="3378200"/>
            <a:ext cx="3340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3288924" name="Text">
    </p:cNvPr>
          <p:cNvSpPr>
            <a:spLocks noGrp="1"/>
          </p:cNvSpPr>
          <p:nvPr/>
        </p:nvSpPr>
        <p:spPr>
          <a:xfrm rot="0">
            <a:off x="6121400" y="3378200"/>
            <a:ext cx="3213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>
              <a:lnSpc>
                <a:spcPct val="100000"/>
              </a:lnSpc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