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930366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91965782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12043961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69911611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71383189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835883098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26610986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39674656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67452236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42924077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95148489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82091350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02382450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03987593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9281634" name="Text">
    </p:cNvPr>
          <p:cNvSpPr>
            <a:spLocks noGrp="1"/>
          </p:cNvSpPr>
          <p:nvPr/>
        </p:nvSpPr>
        <p:spPr>
          <a:xfrm rot="0">
            <a:off x="9385300" y="1765300"/>
            <a:ext cx="4572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</a:p>
        </p:txBody>
      </p:sp>
      <p:sp>
        <p:nvSpPr>
          <p:cNvPr id="981051413" name="Text">
    </p:cNvPr>
          <p:cNvSpPr>
            <a:spLocks noGrp="1"/>
          </p:cNvSpPr>
          <p:nvPr/>
        </p:nvSpPr>
        <p:spPr>
          <a:xfrm rot="0">
            <a:off x="8928100" y="1765300"/>
            <a:ext cx="4572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</a:p>
        </p:txBody>
      </p:sp>
      <p:sp>
        <p:nvSpPr>
          <p:cNvPr id="604203800" name="Text">
    </p:cNvPr>
          <p:cNvSpPr>
            <a:spLocks noGrp="1"/>
          </p:cNvSpPr>
          <p:nvPr/>
        </p:nvSpPr>
        <p:spPr>
          <a:xfrm rot="0">
            <a:off x="5930900" y="1765300"/>
            <a:ext cx="2984500" cy="196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건설중인 자산 집계시 5250220 계정을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복리후생비에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지급전표상 외국환거래 신고대상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여부 Self-check시 자동 이메일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수신자 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검교정 실험장비 프로그램(마스터 등록,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메일 알림발송, CP 전송)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장기 미거래 거래처 자동 오더보류시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연결 가상계좌 자동삭제 요청 (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ZSDR1091 )</a:t>
            </a:r>
          </a:p>
        </p:txBody>
      </p:sp>
      <p:sp>
        <p:nvSpPr>
          <p:cNvPr id="238197375" name="Text">
    </p:cNvPr>
          <p:cNvSpPr>
            <a:spLocks noGrp="1"/>
          </p:cNvSpPr>
          <p:nvPr/>
        </p:nvSpPr>
        <p:spPr>
          <a:xfrm rot="0">
            <a:off x="5207000" y="1765300"/>
            <a:ext cx="6096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936940337" name="Text">
    </p:cNvPr>
          <p:cNvSpPr>
            <a:spLocks noGrp="1"/>
          </p:cNvSpPr>
          <p:nvPr/>
        </p:nvSpPr>
        <p:spPr>
          <a:xfrm rot="0">
            <a:off x="38100" y="1765300"/>
            <a:ext cx="6096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71137866" name="Text">
    </p:cNvPr>
          <p:cNvSpPr>
            <a:spLocks noGrp="1"/>
          </p:cNvSpPr>
          <p:nvPr/>
        </p:nvSpPr>
        <p:spPr>
          <a:xfrm rot="0">
            <a:off x="762000" y="1765300"/>
            <a:ext cx="2984500" cy="196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[FI]검교정 실험장비 관리 프로그램 첨부파일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업로드 기능 추가 ( ZFIR9900 )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[FI][FI] (추가수정) 검교정 실험장비 관리 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로그램 메일알림기능 추가 ( ZFIR9901 )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[FI]검교정 실험장비 관리 프로그램 레이아웃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 ( ZFIR9900 )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[TR]장기 미거래 거래처 자동 오더보류시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연결 가상계좌 자동삭제 요청 (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ZSDR1091 )</a:t>
            </a:r>
          </a:p>
        </p:txBody>
      </p:sp>
      <p:sp>
        <p:nvSpPr>
          <p:cNvPr id="995727998" name="Text">
    </p:cNvPr>
          <p:cNvSpPr>
            <a:spLocks noGrp="1"/>
          </p:cNvSpPr>
          <p:nvPr/>
        </p:nvSpPr>
        <p:spPr>
          <a:xfrm rot="0">
            <a:off x="4216400" y="1765300"/>
            <a:ext cx="4572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</a:p>
        </p:txBody>
      </p:sp>
      <p:sp>
        <p:nvSpPr>
          <p:cNvPr id="564268552" name="Text">
    </p:cNvPr>
          <p:cNvSpPr>
            <a:spLocks noGrp="1"/>
          </p:cNvSpPr>
          <p:nvPr/>
        </p:nvSpPr>
        <p:spPr>
          <a:xfrm rot="0">
            <a:off x="4673600" y="1765300"/>
            <a:ext cx="469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1213289944" name="Text">
    </p:cNvPr>
          <p:cNvSpPr>
            <a:spLocks noGrp="1"/>
          </p:cNvSpPr>
          <p:nvPr/>
        </p:nvSpPr>
        <p:spPr>
          <a:xfrm rot="0">
            <a:off x="3759200" y="1765300"/>
            <a:ext cx="4572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</a:p>
        </p:txBody>
      </p:sp>
      <p:sp>
        <p:nvSpPr>
          <p:cNvPr id="668043698" name="Text">
    </p:cNvPr>
          <p:cNvSpPr>
            <a:spLocks noGrp="1"/>
          </p:cNvSpPr>
          <p:nvPr/>
        </p:nvSpPr>
        <p:spPr>
          <a:xfrm rot="0">
            <a:off x="647700" y="1765300"/>
            <a:ext cx="31115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5092956" name="Text">
    </p:cNvPr>
          <p:cNvSpPr>
            <a:spLocks noGrp="1"/>
          </p:cNvSpPr>
          <p:nvPr/>
        </p:nvSpPr>
        <p:spPr>
          <a:xfrm rot="0">
            <a:off x="5816600" y="1765300"/>
            <a:ext cx="31115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32631583" name="Text">
    </p:cNvPr>
          <p:cNvSpPr>
            <a:spLocks noGrp="1"/>
          </p:cNvSpPr>
          <p:nvPr/>
        </p:nvSpPr>
        <p:spPr>
          <a:xfrm rot="0">
            <a:off x="9385300" y="3733800"/>
            <a:ext cx="457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603102587" name="Text">
    </p:cNvPr>
          <p:cNvSpPr>
            <a:spLocks noGrp="1"/>
          </p:cNvSpPr>
          <p:nvPr/>
        </p:nvSpPr>
        <p:spPr>
          <a:xfrm rot="0">
            <a:off x="8928100" y="3733800"/>
            <a:ext cx="457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</a:p>
        </p:txBody>
      </p:sp>
      <p:sp>
        <p:nvSpPr>
          <p:cNvPr id="138747054" name="Text">
    </p:cNvPr>
          <p:cNvSpPr>
            <a:spLocks noGrp="1"/>
          </p:cNvSpPr>
          <p:nvPr/>
        </p:nvSpPr>
        <p:spPr>
          <a:xfrm rot="0">
            <a:off x="5930900" y="3733800"/>
            <a:ext cx="2984500" cy="288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연차휴가 사용통계 기능 부분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자격면허수당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자격/면허등록 신청서 "신규항목"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생산직 주간근무자 교육특근 운영에 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른 특근명령서 및 특근확인서 교육담당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자 수신 요청</a:t>
            </a:r>
          </a:p>
        </p:txBody>
      </p:sp>
      <p:sp>
        <p:nvSpPr>
          <p:cNvPr id="993019495" name="Text">
    </p:cNvPr>
          <p:cNvSpPr>
            <a:spLocks noGrp="1"/>
          </p:cNvSpPr>
          <p:nvPr/>
        </p:nvSpPr>
        <p:spPr>
          <a:xfrm rot="0">
            <a:off x="5207000" y="3733800"/>
            <a:ext cx="6096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632931613" name="Text">
    </p:cNvPr>
          <p:cNvSpPr>
            <a:spLocks noGrp="1"/>
          </p:cNvSpPr>
          <p:nvPr/>
        </p:nvSpPr>
        <p:spPr>
          <a:xfrm rot="0">
            <a:off x="38100" y="3733800"/>
            <a:ext cx="6096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303533460" name="Text">
    </p:cNvPr>
          <p:cNvSpPr>
            <a:spLocks noGrp="1"/>
          </p:cNvSpPr>
          <p:nvPr/>
        </p:nvSpPr>
        <p:spPr>
          <a:xfrm rot="0">
            <a:off x="762000" y="3733800"/>
            <a:ext cx="2984500" cy="288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[HR]년간 연차휴가 이월/보상 및 발생관련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 메뉴 고도화작업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[HR]생산직 평가결과 개인별 조회 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[HR]중도퇴직자 연말정산 관련 데이터 조회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화면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[HR]퇴직급여명세서 결재라인 표기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[HR]생산직 주간근무자 교육특근 운영에 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른 특근명령서 및 특근확인서 교육담당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자 수신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[HR]연차휴가 사용통계 기능 부분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[HR]자격면허수당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[HR]자격/면허등록 신청서 "신규항목" 추가</a:t>
            </a:r>
          </a:p>
        </p:txBody>
      </p:sp>
      <p:sp>
        <p:nvSpPr>
          <p:cNvPr id="848773908" name="Text">
    </p:cNvPr>
          <p:cNvSpPr>
            <a:spLocks noGrp="1"/>
          </p:cNvSpPr>
          <p:nvPr/>
        </p:nvSpPr>
        <p:spPr>
          <a:xfrm rot="0">
            <a:off x="4216400" y="3733800"/>
            <a:ext cx="457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195901535" name="Text">
    </p:cNvPr>
          <p:cNvSpPr>
            <a:spLocks noGrp="1"/>
          </p:cNvSpPr>
          <p:nvPr/>
        </p:nvSpPr>
        <p:spPr>
          <a:xfrm rot="0">
            <a:off x="4673600" y="3733800"/>
            <a:ext cx="469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</a:p>
        </p:txBody>
      </p:sp>
      <p:sp>
        <p:nvSpPr>
          <p:cNvPr id="1616348442" name="Text">
    </p:cNvPr>
          <p:cNvSpPr>
            <a:spLocks noGrp="1"/>
          </p:cNvSpPr>
          <p:nvPr/>
        </p:nvSpPr>
        <p:spPr>
          <a:xfrm rot="0">
            <a:off x="3759200" y="3733800"/>
            <a:ext cx="457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317199785" name="Text">
    </p:cNvPr>
          <p:cNvSpPr>
            <a:spLocks noGrp="1"/>
          </p:cNvSpPr>
          <p:nvPr/>
        </p:nvSpPr>
        <p:spPr>
          <a:xfrm rot="0">
            <a:off x="647700" y="3733800"/>
            <a:ext cx="311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83165070" name="Text">
    </p:cNvPr>
          <p:cNvSpPr>
            <a:spLocks noGrp="1"/>
          </p:cNvSpPr>
          <p:nvPr/>
        </p:nvSpPr>
        <p:spPr>
          <a:xfrm rot="0">
            <a:off x="5816600" y="3733800"/>
            <a:ext cx="311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896193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16092959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46100260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61886305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00338371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37427953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13011173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95300446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05135391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9811015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01518700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43380106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33466547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8857045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78477136" name="Text">
    </p:cNvPr>
          <p:cNvSpPr>
            <a:spLocks noGrp="1"/>
          </p:cNvSpPr>
          <p:nvPr/>
        </p:nvSpPr>
        <p:spPr>
          <a:xfrm rot="0">
            <a:off x="9385300" y="1765300"/>
            <a:ext cx="4572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256041876" name="Text">
    </p:cNvPr>
          <p:cNvSpPr>
            <a:spLocks noGrp="1"/>
          </p:cNvSpPr>
          <p:nvPr/>
        </p:nvSpPr>
        <p:spPr>
          <a:xfrm rot="0">
            <a:off x="8928100" y="1765300"/>
            <a:ext cx="4572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1361293117" name="Text">
    </p:cNvPr>
          <p:cNvSpPr>
            <a:spLocks noGrp="1"/>
          </p:cNvSpPr>
          <p:nvPr/>
        </p:nvSpPr>
        <p:spPr>
          <a:xfrm rot="0">
            <a:off x="5930900" y="1765300"/>
            <a:ext cx="29845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자격/면허등록 신청서 "신규항목"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자격면허수당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경조화환 장례지원서비스 신청 메뉴 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</a:p>
        </p:txBody>
      </p:sp>
      <p:sp>
        <p:nvSpPr>
          <p:cNvPr id="145366197" name="Text">
    </p:cNvPr>
          <p:cNvSpPr>
            <a:spLocks noGrp="1"/>
          </p:cNvSpPr>
          <p:nvPr/>
        </p:nvSpPr>
        <p:spPr>
          <a:xfrm rot="0">
            <a:off x="5207000" y="1765300"/>
            <a:ext cx="6096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802514299" name="Text">
    </p:cNvPr>
          <p:cNvSpPr>
            <a:spLocks noGrp="1"/>
          </p:cNvSpPr>
          <p:nvPr/>
        </p:nvSpPr>
        <p:spPr>
          <a:xfrm rot="0">
            <a:off x="38100" y="1765300"/>
            <a:ext cx="6096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932935106" name="Text">
    </p:cNvPr>
          <p:cNvSpPr>
            <a:spLocks noGrp="1"/>
          </p:cNvSpPr>
          <p:nvPr/>
        </p:nvSpPr>
        <p:spPr>
          <a:xfrm rot="0">
            <a:off x="762000" y="1765300"/>
            <a:ext cx="29845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[HCM]생산직 평가(평가조정)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[HCM]임금 유형 독신자 주거지원비 일부 내역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[HCM]퇴직신청 진행상태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[HCM]독신자 주거지원비 신청시 종료일 생성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 및 알림 메일 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[HCM]경조화환 장례지원서비스 신청 메뉴 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[HCM]대출기준관리 메뉴 개선 요청</a:t>
            </a:r>
          </a:p>
        </p:txBody>
      </p:sp>
      <p:sp>
        <p:nvSpPr>
          <p:cNvPr id="223748177" name="Text">
    </p:cNvPr>
          <p:cNvSpPr>
            <a:spLocks noGrp="1"/>
          </p:cNvSpPr>
          <p:nvPr/>
        </p:nvSpPr>
        <p:spPr>
          <a:xfrm rot="0">
            <a:off x="4216400" y="1765300"/>
            <a:ext cx="4572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1331480086" name="Text">
    </p:cNvPr>
          <p:cNvSpPr>
            <a:spLocks noGrp="1"/>
          </p:cNvSpPr>
          <p:nvPr/>
        </p:nvSpPr>
        <p:spPr>
          <a:xfrm rot="0">
            <a:off x="4673600" y="1765300"/>
            <a:ext cx="4699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20230331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20230220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20230217</a:t>
            </a:r>
          </a:p>
        </p:txBody>
      </p:sp>
      <p:sp>
        <p:nvSpPr>
          <p:cNvPr id="1898235391" name="Text">
    </p:cNvPr>
          <p:cNvSpPr>
            <a:spLocks noGrp="1"/>
          </p:cNvSpPr>
          <p:nvPr/>
        </p:nvSpPr>
        <p:spPr>
          <a:xfrm rot="0">
            <a:off x="3759200" y="1765300"/>
            <a:ext cx="4572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684451176" name="Text">
    </p:cNvPr>
          <p:cNvSpPr>
            <a:spLocks noGrp="1"/>
          </p:cNvSpPr>
          <p:nvPr/>
        </p:nvSpPr>
        <p:spPr>
          <a:xfrm rot="0">
            <a:off x="647700" y="1765300"/>
            <a:ext cx="311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37845384" name="Text">
    </p:cNvPr>
          <p:cNvSpPr>
            <a:spLocks noGrp="1"/>
          </p:cNvSpPr>
          <p:nvPr/>
        </p:nvSpPr>
        <p:spPr>
          <a:xfrm rot="0">
            <a:off x="5816600" y="1765300"/>
            <a:ext cx="311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30100076" name="Text">
    </p:cNvPr>
          <p:cNvSpPr>
            <a:spLocks noGrp="1"/>
          </p:cNvSpPr>
          <p:nvPr/>
        </p:nvSpPr>
        <p:spPr>
          <a:xfrm rot="0">
            <a:off x="9385300" y="41910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1782199554" name="Text">
    </p:cNvPr>
          <p:cNvSpPr>
            <a:spLocks noGrp="1"/>
          </p:cNvSpPr>
          <p:nvPr/>
        </p:nvSpPr>
        <p:spPr>
          <a:xfrm rot="0">
            <a:off x="8928100" y="41910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497905032" name="Text">
    </p:cNvPr>
          <p:cNvSpPr>
            <a:spLocks noGrp="1"/>
          </p:cNvSpPr>
          <p:nvPr/>
        </p:nvSpPr>
        <p:spPr>
          <a:xfrm rot="0">
            <a:off x="5930900" y="4191000"/>
            <a:ext cx="2984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회계 자동승인대상 e-Pro 전표 추출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PR 작성시 SAP에서 발주처 Code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필수값 입력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</a:p>
        </p:txBody>
      </p:sp>
      <p:sp>
        <p:nvSpPr>
          <p:cNvPr id="300344809" name="Text">
    </p:cNvPr>
          <p:cNvSpPr>
            <a:spLocks noGrp="1"/>
          </p:cNvSpPr>
          <p:nvPr/>
        </p:nvSpPr>
        <p:spPr>
          <a:xfrm rot="0">
            <a:off x="5207000" y="41910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481187533" name="Text">
    </p:cNvPr>
          <p:cNvSpPr>
            <a:spLocks noGrp="1"/>
          </p:cNvSpPr>
          <p:nvPr/>
        </p:nvSpPr>
        <p:spPr>
          <a:xfrm rot="0">
            <a:off x="38100" y="41910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654832255" name="Text">
    </p:cNvPr>
          <p:cNvSpPr>
            <a:spLocks noGrp="1"/>
          </p:cNvSpPr>
          <p:nvPr/>
        </p:nvSpPr>
        <p:spPr>
          <a:xfrm rot="0">
            <a:off x="762000" y="4191000"/>
            <a:ext cx="2984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[FI]회계 자동승인대상 e-Pro 전표 추출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[MM]PR 작성시 SAP에서 발주처 Code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필수값 입력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[MM]Shipment 데이터 I/F 로직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</a:p>
        </p:txBody>
      </p:sp>
      <p:sp>
        <p:nvSpPr>
          <p:cNvPr id="1362102842" name="Text">
    </p:cNvPr>
          <p:cNvSpPr>
            <a:spLocks noGrp="1"/>
          </p:cNvSpPr>
          <p:nvPr/>
        </p:nvSpPr>
        <p:spPr>
          <a:xfrm rot="0">
            <a:off x="4216400" y="41910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2011128920" name="Text">
    </p:cNvPr>
          <p:cNvSpPr>
            <a:spLocks noGrp="1"/>
          </p:cNvSpPr>
          <p:nvPr/>
        </p:nvSpPr>
        <p:spPr>
          <a:xfrm rot="0">
            <a:off x="4673600" y="41910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</a:p>
        </p:txBody>
      </p:sp>
      <p:sp>
        <p:nvSpPr>
          <p:cNvPr id="422136912" name="Text">
    </p:cNvPr>
          <p:cNvSpPr>
            <a:spLocks noGrp="1"/>
          </p:cNvSpPr>
          <p:nvPr/>
        </p:nvSpPr>
        <p:spPr>
          <a:xfrm rot="0">
            <a:off x="3759200" y="41910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19251456" name="Text">
    </p:cNvPr>
          <p:cNvSpPr>
            <a:spLocks noGrp="1"/>
          </p:cNvSpPr>
          <p:nvPr/>
        </p:nvSpPr>
        <p:spPr>
          <a:xfrm rot="0">
            <a:off x="647700" y="41910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1973572" name="Text">
    </p:cNvPr>
          <p:cNvSpPr>
            <a:spLocks noGrp="1"/>
          </p:cNvSpPr>
          <p:nvPr/>
        </p:nvSpPr>
        <p:spPr>
          <a:xfrm rot="0">
            <a:off x="5816600" y="41910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460714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59831082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45146884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31331989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38982846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286160051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16256074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01135082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37073494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82584689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70506899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95276794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60657645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38992636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9715142" name="Text">
    </p:cNvPr>
          <p:cNvSpPr>
            <a:spLocks noGrp="1"/>
          </p:cNvSpPr>
          <p:nvPr/>
        </p:nvSpPr>
        <p:spPr>
          <a:xfrm rot="0">
            <a:off x="9385300" y="1765300"/>
            <a:ext cx="4572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</a:p>
        </p:txBody>
      </p:sp>
      <p:sp>
        <p:nvSpPr>
          <p:cNvPr id="1429157729" name="Text">
    </p:cNvPr>
          <p:cNvSpPr>
            <a:spLocks noGrp="1"/>
          </p:cNvSpPr>
          <p:nvPr/>
        </p:nvSpPr>
        <p:spPr>
          <a:xfrm rot="0">
            <a:off x="8928100" y="1765300"/>
            <a:ext cx="4572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</a:p>
        </p:txBody>
      </p:sp>
      <p:sp>
        <p:nvSpPr>
          <p:cNvPr id="1236000" name="Text">
    </p:cNvPr>
          <p:cNvSpPr>
            <a:spLocks noGrp="1"/>
          </p:cNvSpPr>
          <p:nvPr/>
        </p:nvSpPr>
        <p:spPr>
          <a:xfrm rot="0">
            <a:off x="5930900" y="1765300"/>
            <a:ext cx="2984500" cy="2120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40169751" name="Text">
    </p:cNvPr>
          <p:cNvSpPr>
            <a:spLocks noGrp="1"/>
          </p:cNvSpPr>
          <p:nvPr/>
        </p:nvSpPr>
        <p:spPr>
          <a:xfrm rot="0">
            <a:off x="5207000" y="1765300"/>
            <a:ext cx="6096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772458965" name="Text">
    </p:cNvPr>
          <p:cNvSpPr>
            <a:spLocks noGrp="1"/>
          </p:cNvSpPr>
          <p:nvPr/>
        </p:nvSpPr>
        <p:spPr>
          <a:xfrm rot="0">
            <a:off x="38100" y="1765300"/>
            <a:ext cx="6096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159538111" name="Text">
    </p:cNvPr>
          <p:cNvSpPr>
            <a:spLocks noGrp="1"/>
          </p:cNvSpPr>
          <p:nvPr/>
        </p:nvSpPr>
        <p:spPr>
          <a:xfrm rot="0">
            <a:off x="762000" y="1765300"/>
            <a:ext cx="2984500" cy="2120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[BC]ERP운영 기존 배치잡 재설정 및 삭제작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업(ZTR_자동전표생성당좌22시 외 10건)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 QA테스트와 DMS운영 임시 연결작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[BC]ERP운영 SAP GUI 사용자 엑셀통합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문제건 원격 업무지원(강남지사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외 1건)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[BC]ERP운영 ＇23년 1월 마감관련 재무재표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Overflow 에러 발생건 Notes 적용작업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[BC]ERP운영 SAP 원격지원을 받기 위한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Saprouter Open 재설정작업</a:t>
            </a:r>
          </a:p>
        </p:txBody>
      </p:sp>
      <p:sp>
        <p:nvSpPr>
          <p:cNvPr id="1408766688" name="Text">
    </p:cNvPr>
          <p:cNvSpPr>
            <a:spLocks noGrp="1"/>
          </p:cNvSpPr>
          <p:nvPr/>
        </p:nvSpPr>
        <p:spPr>
          <a:xfrm rot="0">
            <a:off x="4216400" y="1765300"/>
            <a:ext cx="4572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1982967233" name="Text">
    </p:cNvPr>
          <p:cNvSpPr>
            <a:spLocks noGrp="1"/>
          </p:cNvSpPr>
          <p:nvPr/>
        </p:nvSpPr>
        <p:spPr>
          <a:xfrm rot="0">
            <a:off x="4673600" y="1765300"/>
            <a:ext cx="469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869250025" name="Text">
    </p:cNvPr>
          <p:cNvSpPr>
            <a:spLocks noGrp="1"/>
          </p:cNvSpPr>
          <p:nvPr/>
        </p:nvSpPr>
        <p:spPr>
          <a:xfrm rot="0">
            <a:off x="3759200" y="1765300"/>
            <a:ext cx="4572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533944562" name="Text">
    </p:cNvPr>
          <p:cNvSpPr>
            <a:spLocks noGrp="1"/>
          </p:cNvSpPr>
          <p:nvPr/>
        </p:nvSpPr>
        <p:spPr>
          <a:xfrm rot="0">
            <a:off x="647700" y="1765300"/>
            <a:ext cx="31115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805370" name="Text">
    </p:cNvPr>
          <p:cNvSpPr>
            <a:spLocks noGrp="1"/>
          </p:cNvSpPr>
          <p:nvPr/>
        </p:nvSpPr>
        <p:spPr>
          <a:xfrm rot="0">
            <a:off x="5816600" y="1765300"/>
            <a:ext cx="31115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5654795" name="Text">
    </p:cNvPr>
          <p:cNvSpPr>
            <a:spLocks noGrp="1"/>
          </p:cNvSpPr>
          <p:nvPr/>
        </p:nvSpPr>
        <p:spPr>
          <a:xfrm rot="0">
            <a:off x="9385300" y="3886200"/>
            <a:ext cx="4572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</a:p>
        </p:txBody>
      </p:sp>
      <p:sp>
        <p:nvSpPr>
          <p:cNvPr id="966097128" name="Text">
    </p:cNvPr>
          <p:cNvSpPr>
            <a:spLocks noGrp="1"/>
          </p:cNvSpPr>
          <p:nvPr/>
        </p:nvSpPr>
        <p:spPr>
          <a:xfrm rot="0">
            <a:off x="8928100" y="3886200"/>
            <a:ext cx="4572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</a:p>
        </p:txBody>
      </p:sp>
      <p:sp>
        <p:nvSpPr>
          <p:cNvPr id="1006937056" name="Text">
    </p:cNvPr>
          <p:cNvSpPr>
            <a:spLocks noGrp="1"/>
          </p:cNvSpPr>
          <p:nvPr/>
        </p:nvSpPr>
        <p:spPr>
          <a:xfrm rot="0">
            <a:off x="5930900" y="3886200"/>
            <a:ext cx="2984500" cy="273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기술검수증 전송시 ‘Vendor Print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록’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ME51N에서 예약 생성 없이 PR 발행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MRO자재 PR 발행 시 예약 유무 체크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로직 추가 </a:t>
            </a:r>
          </a:p>
        </p:txBody>
      </p:sp>
      <p:sp>
        <p:nvSpPr>
          <p:cNvPr id="1240062572" name="Text">
    </p:cNvPr>
          <p:cNvSpPr>
            <a:spLocks noGrp="1"/>
          </p:cNvSpPr>
          <p:nvPr/>
        </p:nvSpPr>
        <p:spPr>
          <a:xfrm rot="0">
            <a:off x="5207000" y="3886200"/>
            <a:ext cx="6096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621304799" name="Text">
    </p:cNvPr>
          <p:cNvSpPr>
            <a:spLocks noGrp="1"/>
          </p:cNvSpPr>
          <p:nvPr/>
        </p:nvSpPr>
        <p:spPr>
          <a:xfrm rot="0">
            <a:off x="38100" y="3886200"/>
            <a:ext cx="6096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919111963" name="Text">
    </p:cNvPr>
          <p:cNvSpPr>
            <a:spLocks noGrp="1"/>
          </p:cNvSpPr>
          <p:nvPr/>
        </p:nvSpPr>
        <p:spPr>
          <a:xfrm rot="0">
            <a:off x="762000" y="3886200"/>
            <a:ext cx="2984500" cy="273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기술검수증 전송시 ‘Vendor Print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록’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[MM]MRO 자재 단가계약요청 (문서유형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Z7)시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단가계약요청 PR 생성시 플랜트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[MM]MRO 자재 운영 실적 집계 시 자료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수집 기간 설정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"Legacy 데이터 제외" 체크 박스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[MM]ME51N에서 예약 생성 없이 PR 발행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MRO자재 PR 발행 시 예약 유무 체크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로직 추가 </a:t>
            </a:r>
          </a:p>
        </p:txBody>
      </p:sp>
      <p:sp>
        <p:nvSpPr>
          <p:cNvPr id="1809966356" name="Text">
    </p:cNvPr>
          <p:cNvSpPr>
            <a:spLocks noGrp="1"/>
          </p:cNvSpPr>
          <p:nvPr/>
        </p:nvSpPr>
        <p:spPr>
          <a:xfrm rot="0">
            <a:off x="4216400" y="3886200"/>
            <a:ext cx="4572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</a:p>
        </p:txBody>
      </p:sp>
      <p:sp>
        <p:nvSpPr>
          <p:cNvPr id="1817999550" name="Text">
    </p:cNvPr>
          <p:cNvSpPr>
            <a:spLocks noGrp="1"/>
          </p:cNvSpPr>
          <p:nvPr/>
        </p:nvSpPr>
        <p:spPr>
          <a:xfrm rot="0">
            <a:off x="4673600" y="3886200"/>
            <a:ext cx="4699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</a:p>
        </p:txBody>
      </p:sp>
      <p:sp>
        <p:nvSpPr>
          <p:cNvPr id="354952503" name="Text">
    </p:cNvPr>
          <p:cNvSpPr>
            <a:spLocks noGrp="1"/>
          </p:cNvSpPr>
          <p:nvPr/>
        </p:nvSpPr>
        <p:spPr>
          <a:xfrm rot="0">
            <a:off x="3759200" y="3886200"/>
            <a:ext cx="4572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</a:p>
        </p:txBody>
      </p:sp>
      <p:sp>
        <p:nvSpPr>
          <p:cNvPr id="2109425410" name="Text">
    </p:cNvPr>
          <p:cNvSpPr>
            <a:spLocks noGrp="1"/>
          </p:cNvSpPr>
          <p:nvPr/>
        </p:nvSpPr>
        <p:spPr>
          <a:xfrm rot="0">
            <a:off x="647700" y="3886200"/>
            <a:ext cx="311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9315300" name="Text">
    </p:cNvPr>
          <p:cNvSpPr>
            <a:spLocks noGrp="1"/>
          </p:cNvSpPr>
          <p:nvPr/>
        </p:nvSpPr>
        <p:spPr>
          <a:xfrm rot="0">
            <a:off x="5816600" y="3886200"/>
            <a:ext cx="311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538272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12885402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10331013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48812331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14681664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850507531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27597156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99077931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91764793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41452997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23091255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66970709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37622238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40688319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73468546" name="Text">
    </p:cNvPr>
          <p:cNvSpPr>
            <a:spLocks noGrp="1"/>
          </p:cNvSpPr>
          <p:nvPr/>
        </p:nvSpPr>
        <p:spPr>
          <a:xfrm rot="0">
            <a:off x="93853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189913208" name="Text">
    </p:cNvPr>
          <p:cNvSpPr>
            <a:spLocks noGrp="1"/>
          </p:cNvSpPr>
          <p:nvPr/>
        </p:nvSpPr>
        <p:spPr>
          <a:xfrm rot="0">
            <a:off x="89281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</a:p>
        </p:txBody>
      </p:sp>
      <p:sp>
        <p:nvSpPr>
          <p:cNvPr id="435298308" name="Text">
    </p:cNvPr>
          <p:cNvSpPr>
            <a:spLocks noGrp="1"/>
          </p:cNvSpPr>
          <p:nvPr/>
        </p:nvSpPr>
        <p:spPr>
          <a:xfrm rot="0">
            <a:off x="5930900" y="1765300"/>
            <a:ext cx="2984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캘린더 생성</a:t>
            </a:r>
          </a:p>
        </p:txBody>
      </p:sp>
      <p:sp>
        <p:nvSpPr>
          <p:cNvPr id="915250936" name="Text">
    </p:cNvPr>
          <p:cNvSpPr>
            <a:spLocks noGrp="1"/>
          </p:cNvSpPr>
          <p:nvPr/>
        </p:nvSpPr>
        <p:spPr>
          <a:xfrm rot="0">
            <a:off x="52070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771619233" name="Text">
    </p:cNvPr>
          <p:cNvSpPr>
            <a:spLocks noGrp="1"/>
          </p:cNvSpPr>
          <p:nvPr/>
        </p:nvSpPr>
        <p:spPr>
          <a:xfrm rot="0">
            <a:off x="381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686454398" name="Text">
    </p:cNvPr>
          <p:cNvSpPr>
            <a:spLocks noGrp="1"/>
          </p:cNvSpPr>
          <p:nvPr/>
        </p:nvSpPr>
        <p:spPr>
          <a:xfrm rot="0">
            <a:off x="762000" y="1765300"/>
            <a:ext cx="2984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[e-Biz]캘린더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[e-Biz]PRM 운영인 상태와 EBIZ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[e-Biz]사후적립 시 null 값 적립 방지 처리</a:t>
            </a:r>
          </a:p>
        </p:txBody>
      </p:sp>
      <p:sp>
        <p:nvSpPr>
          <p:cNvPr id="537956711" name="Text">
    </p:cNvPr>
          <p:cNvSpPr>
            <a:spLocks noGrp="1"/>
          </p:cNvSpPr>
          <p:nvPr/>
        </p:nvSpPr>
        <p:spPr>
          <a:xfrm rot="0">
            <a:off x="42164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2050007491" name="Text">
    </p:cNvPr>
          <p:cNvSpPr>
            <a:spLocks noGrp="1"/>
          </p:cNvSpPr>
          <p:nvPr/>
        </p:nvSpPr>
        <p:spPr>
          <a:xfrm rot="0">
            <a:off x="46736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952270805" name="Text">
    </p:cNvPr>
          <p:cNvSpPr>
            <a:spLocks noGrp="1"/>
          </p:cNvSpPr>
          <p:nvPr/>
        </p:nvSpPr>
        <p:spPr>
          <a:xfrm rot="0">
            <a:off x="37592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130407733" name="Text">
    </p:cNvPr>
          <p:cNvSpPr>
            <a:spLocks noGrp="1"/>
          </p:cNvSpPr>
          <p:nvPr/>
        </p:nvSpPr>
        <p:spPr>
          <a:xfrm rot="0">
            <a:off x="647700" y="17653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42704023" name="Text">
    </p:cNvPr>
          <p:cNvSpPr>
            <a:spLocks noGrp="1"/>
          </p:cNvSpPr>
          <p:nvPr/>
        </p:nvSpPr>
        <p:spPr>
          <a:xfrm rot="0">
            <a:off x="5816600" y="17653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