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  <p:sldId id="2569" r:id="rId9"/>
    <p:sldId id="25610" r:id="rId10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Relationship Id="rId9" Type="http://schemas.openxmlformats.org/officeDocument/2006/relationships/slide" Target="slides/slide9.xml"/>
<Relationship Id="rId10" Type="http://schemas.openxmlformats.org/officeDocument/2006/relationships/slide" Target="slides/slide10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485117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29731282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68557782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79353854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67228972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80663245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96604147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43269653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67397187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7977316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63781967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02301457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6428563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41053532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6311819" name="Text">
    </p:cNvPr>
          <p:cNvSpPr>
            <a:spLocks noGrp="1"/>
          </p:cNvSpPr>
          <p:nvPr/>
        </p:nvSpPr>
        <p:spPr>
          <a:xfrm rot="0">
            <a:off x="93853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933291091" name="Text">
    </p:cNvPr>
          <p:cNvSpPr>
            <a:spLocks noGrp="1"/>
          </p:cNvSpPr>
          <p:nvPr/>
        </p:nvSpPr>
        <p:spPr>
          <a:xfrm rot="0">
            <a:off x="89281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698653125" name="Text">
    </p:cNvPr>
          <p:cNvSpPr>
            <a:spLocks noGrp="1"/>
          </p:cNvSpPr>
          <p:nvPr/>
        </p:nvSpPr>
        <p:spPr>
          <a:xfrm rot="0">
            <a:off x="5930900" y="1765300"/>
            <a:ext cx="2984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사용 내역 데이터 SAP에서 제대로 받아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오는지 모니터링</a:t>
            </a:r>
          </a:p>
        </p:txBody>
      </p:sp>
      <p:sp>
        <p:nvSpPr>
          <p:cNvPr id="2092064444" name="Text">
    </p:cNvPr>
          <p:cNvSpPr>
            <a:spLocks noGrp="1"/>
          </p:cNvSpPr>
          <p:nvPr/>
        </p:nvSpPr>
        <p:spPr>
          <a:xfrm rot="0">
            <a:off x="52070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264053193" name="Text">
    </p:cNvPr>
          <p:cNvSpPr>
            <a:spLocks noGrp="1"/>
          </p:cNvSpPr>
          <p:nvPr/>
        </p:nvSpPr>
        <p:spPr>
          <a:xfrm rot="0">
            <a:off x="381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2070224012" name="Text">
    </p:cNvPr>
          <p:cNvSpPr>
            <a:spLocks noGrp="1"/>
          </p:cNvSpPr>
          <p:nvPr/>
        </p:nvSpPr>
        <p:spPr>
          <a:xfrm rot="0">
            <a:off x="762000" y="1765300"/>
            <a:ext cx="2984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[LOPAS]ITSM-90391 출하처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공사일정관리 에러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[LOPAS]ITSM-90802 수정 반영 업데이트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에러 해결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[CCS]사용 내역 데이터 SAP에서 제대로 받아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오는지 모니터링</a:t>
            </a:r>
          </a:p>
        </p:txBody>
      </p:sp>
      <p:sp>
        <p:nvSpPr>
          <p:cNvPr id="1988286612" name="Text">
    </p:cNvPr>
          <p:cNvSpPr>
            <a:spLocks noGrp="1"/>
          </p:cNvSpPr>
          <p:nvPr/>
        </p:nvSpPr>
        <p:spPr>
          <a:xfrm rot="0">
            <a:off x="42164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405483334" name="Text">
    </p:cNvPr>
          <p:cNvSpPr>
            <a:spLocks noGrp="1"/>
          </p:cNvSpPr>
          <p:nvPr/>
        </p:nvSpPr>
        <p:spPr>
          <a:xfrm rot="0">
            <a:off x="46736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826002473" name="Text">
    </p:cNvPr>
          <p:cNvSpPr>
            <a:spLocks noGrp="1"/>
          </p:cNvSpPr>
          <p:nvPr/>
        </p:nvSpPr>
        <p:spPr>
          <a:xfrm rot="0">
            <a:off x="37592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1065641539" name="Text">
    </p:cNvPr>
          <p:cNvSpPr>
            <a:spLocks noGrp="1"/>
          </p:cNvSpPr>
          <p:nvPr/>
        </p:nvSpPr>
        <p:spPr>
          <a:xfrm rot="0">
            <a:off x="647700" y="17653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04472671" name="Text">
    </p:cNvPr>
          <p:cNvSpPr>
            <a:spLocks noGrp="1"/>
          </p:cNvSpPr>
          <p:nvPr/>
        </p:nvSpPr>
        <p:spPr>
          <a:xfrm rot="0">
            <a:off x="5816600" y="17653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06600178" name="Text">
    </p:cNvPr>
          <p:cNvSpPr>
            <a:spLocks noGrp="1"/>
          </p:cNvSpPr>
          <p:nvPr/>
        </p:nvSpPr>
        <p:spPr>
          <a:xfrm rot="0">
            <a:off x="9385300" y="3289300"/>
            <a:ext cx="4572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183686851" name="Text">
    </p:cNvPr>
          <p:cNvSpPr>
            <a:spLocks noGrp="1"/>
          </p:cNvSpPr>
          <p:nvPr/>
        </p:nvSpPr>
        <p:spPr>
          <a:xfrm rot="0">
            <a:off x="8928100" y="3289300"/>
            <a:ext cx="4572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1520922671" name="Text">
    </p:cNvPr>
          <p:cNvSpPr>
            <a:spLocks noGrp="1"/>
          </p:cNvSpPr>
          <p:nvPr/>
        </p:nvSpPr>
        <p:spPr>
          <a:xfrm rot="0">
            <a:off x="5930900" y="3289300"/>
            <a:ext cx="29845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첨부파일 컨트롤러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사이버보안 컴플라이언스 점검 결과에 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른 개선 건 관련 관리 시스템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 요청</a:t>
            </a:r>
          </a:p>
        </p:txBody>
      </p:sp>
      <p:sp>
        <p:nvSpPr>
          <p:cNvPr id="397546643" name="Text">
    </p:cNvPr>
          <p:cNvSpPr>
            <a:spLocks noGrp="1"/>
          </p:cNvSpPr>
          <p:nvPr/>
        </p:nvSpPr>
        <p:spPr>
          <a:xfrm rot="0">
            <a:off x="5207000" y="32893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433678621" name="Text">
    </p:cNvPr>
          <p:cNvSpPr>
            <a:spLocks noGrp="1"/>
          </p:cNvSpPr>
          <p:nvPr/>
        </p:nvSpPr>
        <p:spPr>
          <a:xfrm rot="0">
            <a:off x="38100" y="32893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855202141" name="Text">
    </p:cNvPr>
          <p:cNvSpPr>
            <a:spLocks noGrp="1"/>
          </p:cNvSpPr>
          <p:nvPr/>
        </p:nvSpPr>
        <p:spPr>
          <a:xfrm rot="0">
            <a:off x="762000" y="3289300"/>
            <a:ext cx="29845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(전자결재)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[OSPM]WO.3864119 OSPM 결재 회수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[E-Approval]계약체결기안, 계약서보관/관리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[E-Approval]구매요구서 기안지 첨부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[E-Approval]구매품의서 CO230200653,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CO230200654, CO230200655 첨부결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재문서 변경 요청</a:t>
            </a:r>
          </a:p>
        </p:txBody>
      </p:sp>
      <p:sp>
        <p:nvSpPr>
          <p:cNvPr id="1404985637" name="Text">
    </p:cNvPr>
          <p:cNvSpPr>
            <a:spLocks noGrp="1"/>
          </p:cNvSpPr>
          <p:nvPr/>
        </p:nvSpPr>
        <p:spPr>
          <a:xfrm rot="0">
            <a:off x="4216400" y="3289300"/>
            <a:ext cx="4572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</a:p>
        </p:txBody>
      </p:sp>
      <p:sp>
        <p:nvSpPr>
          <p:cNvPr id="1420812621" name="Text">
    </p:cNvPr>
          <p:cNvSpPr>
            <a:spLocks noGrp="1"/>
          </p:cNvSpPr>
          <p:nvPr/>
        </p:nvSpPr>
        <p:spPr>
          <a:xfrm rot="0">
            <a:off x="4673600" y="3289300"/>
            <a:ext cx="46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br/>
          </a:p>
        </p:txBody>
      </p:sp>
      <p:sp>
        <p:nvSpPr>
          <p:cNvPr id="116190020" name="Text">
    </p:cNvPr>
          <p:cNvSpPr>
            <a:spLocks noGrp="1"/>
          </p:cNvSpPr>
          <p:nvPr/>
        </p:nvSpPr>
        <p:spPr>
          <a:xfrm rot="0">
            <a:off x="3759200" y="3289300"/>
            <a:ext cx="4572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</a:p>
        </p:txBody>
      </p:sp>
      <p:sp>
        <p:nvSpPr>
          <p:cNvPr id="2124900725" name="Text">
    </p:cNvPr>
          <p:cNvSpPr>
            <a:spLocks noGrp="1"/>
          </p:cNvSpPr>
          <p:nvPr/>
        </p:nvSpPr>
        <p:spPr>
          <a:xfrm rot="0">
            <a:off x="647700" y="3289300"/>
            <a:ext cx="311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80243149" name="Text">
    </p:cNvPr>
          <p:cNvSpPr>
            <a:spLocks noGrp="1"/>
          </p:cNvSpPr>
          <p:nvPr/>
        </p:nvSpPr>
        <p:spPr>
          <a:xfrm rot="0">
            <a:off x="5816600" y="3289300"/>
            <a:ext cx="311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07124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55618682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29512962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0773920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76126282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50175444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82502880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53229488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03061662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45616631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9237907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17365936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07905102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31065390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93350017" name="Text">
    </p:cNvPr>
          <p:cNvSpPr>
            <a:spLocks noGrp="1"/>
          </p:cNvSpPr>
          <p:nvPr/>
        </p:nvSpPr>
        <p:spPr>
          <a:xfrm rot="0">
            <a:off x="46736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046607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50870759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63207118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1692763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5885502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66823624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3219770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96108472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7642606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85657108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96387172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55019672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77124725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73738616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12007719" name="Text">
    </p:cNvPr>
          <p:cNvSpPr>
            <a:spLocks noGrp="1"/>
          </p:cNvSpPr>
          <p:nvPr/>
        </p:nvSpPr>
        <p:spPr>
          <a:xfrm rot="0">
            <a:off x="9385300" y="1765300"/>
            <a:ext cx="4572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654537928" name="Text">
    </p:cNvPr>
          <p:cNvSpPr>
            <a:spLocks noGrp="1"/>
          </p:cNvSpPr>
          <p:nvPr/>
        </p:nvSpPr>
        <p:spPr>
          <a:xfrm rot="0">
            <a:off x="8928100" y="1765300"/>
            <a:ext cx="4572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444752336" name="Text">
    </p:cNvPr>
          <p:cNvSpPr>
            <a:spLocks noGrp="1"/>
          </p:cNvSpPr>
          <p:nvPr/>
        </p:nvSpPr>
        <p:spPr>
          <a:xfrm rot="0">
            <a:off x="5930900" y="1765300"/>
            <a:ext cx="2984500" cy="1663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</a:p>
        </p:txBody>
      </p:sp>
      <p:sp>
        <p:nvSpPr>
          <p:cNvPr id="745525394" name="Text">
    </p:cNvPr>
          <p:cNvSpPr>
            <a:spLocks noGrp="1"/>
          </p:cNvSpPr>
          <p:nvPr/>
        </p:nvSpPr>
        <p:spPr>
          <a:xfrm rot="0">
            <a:off x="5207000" y="1765300"/>
            <a:ext cx="6096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031513549" name="Text">
    </p:cNvPr>
          <p:cNvSpPr>
            <a:spLocks noGrp="1"/>
          </p:cNvSpPr>
          <p:nvPr/>
        </p:nvSpPr>
        <p:spPr>
          <a:xfrm rot="0">
            <a:off x="38100" y="1765300"/>
            <a:ext cx="6096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771794132" name="Text">
    </p:cNvPr>
          <p:cNvSpPr>
            <a:spLocks noGrp="1"/>
          </p:cNvSpPr>
          <p:nvPr/>
        </p:nvSpPr>
        <p:spPr>
          <a:xfrm rot="0">
            <a:off x="762000" y="1765300"/>
            <a:ext cx="2984500" cy="1663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[OAS](Web) 제품 출하 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(기능개선)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[OAS](Web) 제품출하(혼합출하) 페이지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공정블럭 유량기록 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(기능개선)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[OAS](cs, web) Logging 개발</a:t>
            </a:r>
            <a:br/>
          </a:p>
        </p:txBody>
      </p:sp>
      <p:sp>
        <p:nvSpPr>
          <p:cNvPr id="301750639" name="Text">
    </p:cNvPr>
          <p:cNvSpPr>
            <a:spLocks noGrp="1"/>
          </p:cNvSpPr>
          <p:nvPr/>
        </p:nvSpPr>
        <p:spPr>
          <a:xfrm rot="0">
            <a:off x="4216400" y="1765300"/>
            <a:ext cx="4572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128657026" name="Text">
    </p:cNvPr>
          <p:cNvSpPr>
            <a:spLocks noGrp="1"/>
          </p:cNvSpPr>
          <p:nvPr/>
        </p:nvSpPr>
        <p:spPr>
          <a:xfrm rot="0">
            <a:off x="4673600" y="1765300"/>
            <a:ext cx="4699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594567402" name="Text">
    </p:cNvPr>
          <p:cNvSpPr>
            <a:spLocks noGrp="1"/>
          </p:cNvSpPr>
          <p:nvPr/>
        </p:nvSpPr>
        <p:spPr>
          <a:xfrm rot="0">
            <a:off x="3759200" y="1765300"/>
            <a:ext cx="4572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150816340" name="Text">
    </p:cNvPr>
          <p:cNvSpPr>
            <a:spLocks noGrp="1"/>
          </p:cNvSpPr>
          <p:nvPr/>
        </p:nvSpPr>
        <p:spPr>
          <a:xfrm rot="0">
            <a:off x="647700" y="1765300"/>
            <a:ext cx="31115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67349765" name="Text">
    </p:cNvPr>
          <p:cNvSpPr>
            <a:spLocks noGrp="1"/>
          </p:cNvSpPr>
          <p:nvPr/>
        </p:nvSpPr>
        <p:spPr>
          <a:xfrm rot="0">
            <a:off x="5816600" y="1765300"/>
            <a:ext cx="31115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95603712" name="Text">
    </p:cNvPr>
          <p:cNvSpPr>
            <a:spLocks noGrp="1"/>
          </p:cNvSpPr>
          <p:nvPr/>
        </p:nvSpPr>
        <p:spPr>
          <a:xfrm rot="0">
            <a:off x="9385300" y="3429000"/>
            <a:ext cx="4572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927148584" name="Text">
    </p:cNvPr>
          <p:cNvSpPr>
            <a:spLocks noGrp="1"/>
          </p:cNvSpPr>
          <p:nvPr/>
        </p:nvSpPr>
        <p:spPr>
          <a:xfrm rot="0">
            <a:off x="8928100" y="3429000"/>
            <a:ext cx="4572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1441666418" name="Text">
    </p:cNvPr>
          <p:cNvSpPr>
            <a:spLocks noGrp="1"/>
          </p:cNvSpPr>
          <p:nvPr/>
        </p:nvSpPr>
        <p:spPr>
          <a:xfrm rot="0">
            <a:off x="5930900" y="3429000"/>
            <a:ext cx="29845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거래처 마스터 수정 요청</a:t>
            </a:r>
          </a:p>
        </p:txBody>
      </p:sp>
      <p:sp>
        <p:nvSpPr>
          <p:cNvPr id="1684952995" name="Text">
    </p:cNvPr>
          <p:cNvSpPr>
            <a:spLocks noGrp="1"/>
          </p:cNvSpPr>
          <p:nvPr/>
        </p:nvSpPr>
        <p:spPr>
          <a:xfrm rot="0">
            <a:off x="5207000" y="3429000"/>
            <a:ext cx="6096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345771585" name="Text">
    </p:cNvPr>
          <p:cNvSpPr>
            <a:spLocks noGrp="1"/>
          </p:cNvSpPr>
          <p:nvPr/>
        </p:nvSpPr>
        <p:spPr>
          <a:xfrm rot="0">
            <a:off x="38100" y="3429000"/>
            <a:ext cx="6096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123020805" name="Text">
    </p:cNvPr>
          <p:cNvSpPr>
            <a:spLocks noGrp="1"/>
          </p:cNvSpPr>
          <p:nvPr/>
        </p:nvSpPr>
        <p:spPr>
          <a:xfrm rot="0">
            <a:off x="762000" y="3429000"/>
            <a:ext cx="29845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[PRM]PR 작성시 SAP 에서 발주처 코드 필수값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[PRM]거래처 마스터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[PRM]가상계좌 수기 문자발송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[PRM]PRM 시스템자동메일 처리방식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[PRM]혼유재처리 전표 추가요청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[PRM]CI시설물 오더번호 삭제요청</a:t>
            </a:r>
          </a:p>
        </p:txBody>
      </p:sp>
      <p:sp>
        <p:nvSpPr>
          <p:cNvPr id="1533703459" name="Text">
    </p:cNvPr>
          <p:cNvSpPr>
            <a:spLocks noGrp="1"/>
          </p:cNvSpPr>
          <p:nvPr/>
        </p:nvSpPr>
        <p:spPr>
          <a:xfrm rot="0">
            <a:off x="4216400" y="3429000"/>
            <a:ext cx="4572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303376546" name="Text">
    </p:cNvPr>
          <p:cNvSpPr>
            <a:spLocks noGrp="1"/>
          </p:cNvSpPr>
          <p:nvPr/>
        </p:nvSpPr>
        <p:spPr>
          <a:xfrm rot="0">
            <a:off x="4673600" y="3429000"/>
            <a:ext cx="4699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98%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20230216</a:t>
            </a:r>
          </a:p>
        </p:txBody>
      </p:sp>
      <p:sp>
        <p:nvSpPr>
          <p:cNvPr id="725471110" name="Text">
    </p:cNvPr>
          <p:cNvSpPr>
            <a:spLocks noGrp="1"/>
          </p:cNvSpPr>
          <p:nvPr/>
        </p:nvSpPr>
        <p:spPr>
          <a:xfrm rot="0">
            <a:off x="3759200" y="3429000"/>
            <a:ext cx="4572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4985462" name="Text">
    </p:cNvPr>
          <p:cNvSpPr>
            <a:spLocks noGrp="1"/>
          </p:cNvSpPr>
          <p:nvPr/>
        </p:nvSpPr>
        <p:spPr>
          <a:xfrm rot="0">
            <a:off x="647700" y="3429000"/>
            <a:ext cx="311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720561" name="Text">
    </p:cNvPr>
          <p:cNvSpPr>
            <a:spLocks noGrp="1"/>
          </p:cNvSpPr>
          <p:nvPr/>
        </p:nvSpPr>
        <p:spPr>
          <a:xfrm rot="0">
            <a:off x="5816600" y="3429000"/>
            <a:ext cx="311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480241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39872345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31938940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19847327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95302223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54769506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82673945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98255239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34449716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8657022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08081054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51338958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20783129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22640440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76831538" name="Text">
    </p:cNvPr>
          <p:cNvSpPr>
            <a:spLocks noGrp="1"/>
          </p:cNvSpPr>
          <p:nvPr/>
        </p:nvSpPr>
        <p:spPr>
          <a:xfrm rot="0">
            <a:off x="93853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329011494" name="Text">
    </p:cNvPr>
          <p:cNvSpPr>
            <a:spLocks noGrp="1"/>
          </p:cNvSpPr>
          <p:nvPr/>
        </p:nvSpPr>
        <p:spPr>
          <a:xfrm rot="0">
            <a:off x="89281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</a:p>
        </p:txBody>
      </p:sp>
      <p:sp>
        <p:nvSpPr>
          <p:cNvPr id="1772199031" name="Text">
    </p:cNvPr>
          <p:cNvSpPr>
            <a:spLocks noGrp="1"/>
          </p:cNvSpPr>
          <p:nvPr/>
        </p:nvSpPr>
        <p:spPr>
          <a:xfrm rot="0">
            <a:off x="5930900" y="1765300"/>
            <a:ext cx="2984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</a:p>
        </p:txBody>
      </p:sp>
      <p:sp>
        <p:nvSpPr>
          <p:cNvPr id="748408539" name="Text">
    </p:cNvPr>
          <p:cNvSpPr>
            <a:spLocks noGrp="1"/>
          </p:cNvSpPr>
          <p:nvPr/>
        </p:nvSpPr>
        <p:spPr>
          <a:xfrm rot="0">
            <a:off x="52070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113676268" name="Text">
    </p:cNvPr>
          <p:cNvSpPr>
            <a:spLocks noGrp="1"/>
          </p:cNvSpPr>
          <p:nvPr/>
        </p:nvSpPr>
        <p:spPr>
          <a:xfrm rot="0">
            <a:off x="381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905483437" name="Text">
    </p:cNvPr>
          <p:cNvSpPr>
            <a:spLocks noGrp="1"/>
          </p:cNvSpPr>
          <p:nvPr/>
        </p:nvSpPr>
        <p:spPr>
          <a:xfrm rot="0">
            <a:off x="762000" y="1765300"/>
            <a:ext cx="2984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[e-Pro]PO .4501105894 전송오류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[e-Pro]자체구매 견적요청 메일 오류 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엠로프로젝트팀)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[e-Pro]스키마 그룹 관련 작업</a:t>
            </a:r>
          </a:p>
        </p:txBody>
      </p:sp>
      <p:sp>
        <p:nvSpPr>
          <p:cNvPr id="1356854337" name="Text">
    </p:cNvPr>
          <p:cNvSpPr>
            <a:spLocks noGrp="1"/>
          </p:cNvSpPr>
          <p:nvPr/>
        </p:nvSpPr>
        <p:spPr>
          <a:xfrm rot="0">
            <a:off x="42164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574621079" name="Text">
    </p:cNvPr>
          <p:cNvSpPr>
            <a:spLocks noGrp="1"/>
          </p:cNvSpPr>
          <p:nvPr/>
        </p:nvSpPr>
        <p:spPr>
          <a:xfrm rot="0">
            <a:off x="46736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1789302282" name="Text">
    </p:cNvPr>
          <p:cNvSpPr>
            <a:spLocks noGrp="1"/>
          </p:cNvSpPr>
          <p:nvPr/>
        </p:nvSpPr>
        <p:spPr>
          <a:xfrm rot="0">
            <a:off x="37592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453655055" name="Text">
    </p:cNvPr>
          <p:cNvSpPr>
            <a:spLocks noGrp="1"/>
          </p:cNvSpPr>
          <p:nvPr/>
        </p:nvSpPr>
        <p:spPr>
          <a:xfrm rot="0">
            <a:off x="647700" y="17653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6614227" name="Text">
    </p:cNvPr>
          <p:cNvSpPr>
            <a:spLocks noGrp="1"/>
          </p:cNvSpPr>
          <p:nvPr/>
        </p:nvSpPr>
        <p:spPr>
          <a:xfrm rot="0">
            <a:off x="5816600" y="17653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8961762" name="Text">
    </p:cNvPr>
          <p:cNvSpPr>
            <a:spLocks noGrp="1"/>
          </p:cNvSpPr>
          <p:nvPr/>
        </p:nvSpPr>
        <p:spPr>
          <a:xfrm rot="0">
            <a:off x="9385300" y="3289300"/>
            <a:ext cx="4572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1222552956" name="Text">
    </p:cNvPr>
          <p:cNvSpPr>
            <a:spLocks noGrp="1"/>
          </p:cNvSpPr>
          <p:nvPr/>
        </p:nvSpPr>
        <p:spPr>
          <a:xfrm rot="0">
            <a:off x="8928100" y="3289300"/>
            <a:ext cx="4572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</a:p>
        </p:txBody>
      </p:sp>
      <p:sp>
        <p:nvSpPr>
          <p:cNvPr id="47070250" name="Text">
    </p:cNvPr>
          <p:cNvSpPr>
            <a:spLocks noGrp="1"/>
          </p:cNvSpPr>
          <p:nvPr/>
        </p:nvSpPr>
        <p:spPr>
          <a:xfrm rot="0">
            <a:off x="5930900" y="3289300"/>
            <a:ext cx="2984500" cy="273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IOS 링크 사용 다운로드 확인</a:t>
            </a:r>
          </a:p>
        </p:txBody>
      </p:sp>
      <p:sp>
        <p:nvSpPr>
          <p:cNvPr id="1939964560" name="Text">
    </p:cNvPr>
          <p:cNvSpPr>
            <a:spLocks noGrp="1"/>
          </p:cNvSpPr>
          <p:nvPr/>
        </p:nvSpPr>
        <p:spPr>
          <a:xfrm rot="0">
            <a:off x="5207000" y="3289300"/>
            <a:ext cx="6096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449758441" name="Text">
    </p:cNvPr>
          <p:cNvSpPr>
            <a:spLocks noGrp="1"/>
          </p:cNvSpPr>
          <p:nvPr/>
        </p:nvSpPr>
        <p:spPr>
          <a:xfrm rot="0">
            <a:off x="38100" y="3289300"/>
            <a:ext cx="6096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801546773" name="Text">
    </p:cNvPr>
          <p:cNvSpPr>
            <a:spLocks noGrp="1"/>
          </p:cNvSpPr>
          <p:nvPr/>
        </p:nvSpPr>
        <p:spPr>
          <a:xfrm rot="0">
            <a:off x="762000" y="3289300"/>
            <a:ext cx="2984500" cy="273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[ATSS]IOS 링크 사용 다운로드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[ATSS]광주지사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[ATSS]부산지사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[ATSS]전북지사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[ASM]ITSM-90869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[Mobile]중부영업팀 dashboard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[ATSS]광주지사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[ATSS]안동지사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[ASM]ITSM-90657 서브시스템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[ASM]ITSM-91041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[ASM]ITSM-38938 서비스요청서 반려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[ASM]ITSM-38955 변경요청서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[ASM]ITSM-85602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 문서 박태준 과장 -&gt; 김원기 과장으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[ATSS]경남지사 atss 설치</a:t>
            </a:r>
          </a:p>
        </p:txBody>
      </p:sp>
      <p:sp>
        <p:nvSpPr>
          <p:cNvPr id="415048255" name="Text">
    </p:cNvPr>
          <p:cNvSpPr>
            <a:spLocks noGrp="1"/>
          </p:cNvSpPr>
          <p:nvPr/>
        </p:nvSpPr>
        <p:spPr>
          <a:xfrm rot="0">
            <a:off x="4216400" y="3289300"/>
            <a:ext cx="4572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735886522" name="Text">
    </p:cNvPr>
          <p:cNvSpPr>
            <a:spLocks noGrp="1"/>
          </p:cNvSpPr>
          <p:nvPr/>
        </p:nvSpPr>
        <p:spPr>
          <a:xfrm rot="0">
            <a:off x="4673600" y="3289300"/>
            <a:ext cx="4699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230216</a:t>
            </a:r>
          </a:p>
        </p:txBody>
      </p:sp>
      <p:sp>
        <p:nvSpPr>
          <p:cNvPr id="2113094267" name="Text">
    </p:cNvPr>
          <p:cNvSpPr>
            <a:spLocks noGrp="1"/>
          </p:cNvSpPr>
          <p:nvPr/>
        </p:nvSpPr>
        <p:spPr>
          <a:xfrm rot="0">
            <a:off x="3759200" y="3289300"/>
            <a:ext cx="4572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496142356" name="Text">
    </p:cNvPr>
          <p:cNvSpPr>
            <a:spLocks noGrp="1"/>
          </p:cNvSpPr>
          <p:nvPr/>
        </p:nvSpPr>
        <p:spPr>
          <a:xfrm rot="0">
            <a:off x="647700" y="3289300"/>
            <a:ext cx="311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17181507" name="Text">
    </p:cNvPr>
          <p:cNvSpPr>
            <a:spLocks noGrp="1"/>
          </p:cNvSpPr>
          <p:nvPr/>
        </p:nvSpPr>
        <p:spPr>
          <a:xfrm rot="0">
            <a:off x="5816600" y="3289300"/>
            <a:ext cx="311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441382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47524653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93858331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53847964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46468409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78003629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74454214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36146945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67848336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0188942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84891134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89480853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08581305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28641791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31630558" name="Text">
    </p:cNvPr>
          <p:cNvSpPr>
            <a:spLocks noGrp="1"/>
          </p:cNvSpPr>
          <p:nvPr/>
        </p:nvSpPr>
        <p:spPr>
          <a:xfrm rot="0">
            <a:off x="9385300" y="1765300"/>
            <a:ext cx="4572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438627875" name="Text">
    </p:cNvPr>
          <p:cNvSpPr>
            <a:spLocks noGrp="1"/>
          </p:cNvSpPr>
          <p:nvPr/>
        </p:nvSpPr>
        <p:spPr>
          <a:xfrm rot="0">
            <a:off x="8928100" y="1765300"/>
            <a:ext cx="4572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</a:p>
        </p:txBody>
      </p:sp>
      <p:sp>
        <p:nvSpPr>
          <p:cNvPr id="1368440418" name="Text">
    </p:cNvPr>
          <p:cNvSpPr>
            <a:spLocks noGrp="1"/>
          </p:cNvSpPr>
          <p:nvPr/>
        </p:nvSpPr>
        <p:spPr>
          <a:xfrm rot="0">
            <a:off x="5930900" y="1765300"/>
            <a:ext cx="2984500" cy="532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 대사 로직 일부 수정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 #2 외화 지급 병합 테스트</a:t>
            </a:r>
          </a:p>
        </p:txBody>
      </p:sp>
      <p:sp>
        <p:nvSpPr>
          <p:cNvPr id="1516529820" name="Text">
    </p:cNvPr>
          <p:cNvSpPr>
            <a:spLocks noGrp="1"/>
          </p:cNvSpPr>
          <p:nvPr/>
        </p:nvSpPr>
        <p:spPr>
          <a:xfrm rot="0">
            <a:off x="5207000" y="1765300"/>
            <a:ext cx="6096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714411602" name="Text">
    </p:cNvPr>
          <p:cNvSpPr>
            <a:spLocks noGrp="1"/>
          </p:cNvSpPr>
          <p:nvPr/>
        </p:nvSpPr>
        <p:spPr>
          <a:xfrm rot="0">
            <a:off x="38100" y="1765300"/>
            <a:ext cx="6096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539798850" name="Text">
    </p:cNvPr>
          <p:cNvSpPr>
            <a:spLocks noGrp="1"/>
          </p:cNvSpPr>
          <p:nvPr/>
        </p:nvSpPr>
        <p:spPr>
          <a:xfrm rot="0">
            <a:off x="762000" y="1765300"/>
            <a:ext cx="2984500" cy="532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에러 확인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'사전점검'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SAP Open에러 확인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SAP ZEAM8200 에러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Script -&gt; RPA 코드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경 및 테스트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PW 만료오류 확인 및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'#2 외화지급' 결제문서 예외상황 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처리 논의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'Daily Report' 에러 확인 및 재수행,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딜레이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에러핸들링 로직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[GCMS]Query 활용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'#2 외화지급' CP 문서번호 검색 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'사전점검'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'사전점검' HCM 미확인 현상 정상화,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메일 발송 딜레이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[RPA]A11 209, 117pc AA재가동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'#4 외화송금'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담당자 처리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'#2 외화지급' 합병 수정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'CCS 사전점검' 결과 판단 불가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테스트, 담당자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'분기별 나프타 수입부과금'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[RPA]A11 209, 117pc AA재가동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'CCS 사전점검' 메일 발송 신규 로직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추가 및 발송방식 변경</a:t>
            </a:r>
          </a:p>
        </p:txBody>
      </p:sp>
      <p:sp>
        <p:nvSpPr>
          <p:cNvPr id="267428342" name="Text">
    </p:cNvPr>
          <p:cNvSpPr>
            <a:spLocks noGrp="1"/>
          </p:cNvSpPr>
          <p:nvPr/>
        </p:nvSpPr>
        <p:spPr>
          <a:xfrm rot="0">
            <a:off x="4216400" y="1765300"/>
            <a:ext cx="4572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1982404636" name="Text">
    </p:cNvPr>
          <p:cNvSpPr>
            <a:spLocks noGrp="1"/>
          </p:cNvSpPr>
          <p:nvPr/>
        </p:nvSpPr>
        <p:spPr>
          <a:xfrm rot="0">
            <a:off x="4673600" y="1765300"/>
            <a:ext cx="4699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</a:p>
        </p:txBody>
      </p:sp>
      <p:sp>
        <p:nvSpPr>
          <p:cNvPr id="1859957699" name="Text">
    </p:cNvPr>
          <p:cNvSpPr>
            <a:spLocks noGrp="1"/>
          </p:cNvSpPr>
          <p:nvPr/>
        </p:nvSpPr>
        <p:spPr>
          <a:xfrm rot="0">
            <a:off x="3759200" y="1765300"/>
            <a:ext cx="4572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239182909" name="Text">
    </p:cNvPr>
          <p:cNvSpPr>
            <a:spLocks noGrp="1"/>
          </p:cNvSpPr>
          <p:nvPr/>
        </p:nvSpPr>
        <p:spPr>
          <a:xfrm rot="0">
            <a:off x="647700" y="1765300"/>
            <a:ext cx="31115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8928658" name="Text">
    </p:cNvPr>
          <p:cNvSpPr>
            <a:spLocks noGrp="1"/>
          </p:cNvSpPr>
          <p:nvPr/>
        </p:nvSpPr>
        <p:spPr>
          <a:xfrm rot="0">
            <a:off x="5816600" y="1765300"/>
            <a:ext cx="31115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589728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33266756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43681280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35757200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73711402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58941544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75450873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92061713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4273349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70077977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43781030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42821726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07331113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77607892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18508307" name="Text">
    </p:cNvPr>
          <p:cNvSpPr>
            <a:spLocks noGrp="1"/>
          </p:cNvSpPr>
          <p:nvPr/>
        </p:nvSpPr>
        <p:spPr>
          <a:xfrm rot="0">
            <a:off x="4673600" y="1765300"/>
            <a:ext cx="4699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2023-02-17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800178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35932673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2293662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15539406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61119119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43862330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77313977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6712643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74333852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39384641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18333932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8191493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55355617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98421816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97912026" name="Text">
    </p:cNvPr>
          <p:cNvSpPr>
            <a:spLocks noGrp="1"/>
          </p:cNvSpPr>
          <p:nvPr/>
        </p:nvSpPr>
        <p:spPr>
          <a:xfrm rot="0">
            <a:off x="9385300" y="1765300"/>
            <a:ext cx="4572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823675472" name="Text">
    </p:cNvPr>
          <p:cNvSpPr>
            <a:spLocks noGrp="1"/>
          </p:cNvSpPr>
          <p:nvPr/>
        </p:nvSpPr>
        <p:spPr>
          <a:xfrm rot="0">
            <a:off x="8928100" y="1765300"/>
            <a:ext cx="4572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</a:p>
        </p:txBody>
      </p:sp>
      <p:sp>
        <p:nvSpPr>
          <p:cNvPr id="121456659" name="Text">
    </p:cNvPr>
          <p:cNvSpPr>
            <a:spLocks noGrp="1"/>
          </p:cNvSpPr>
          <p:nvPr/>
        </p:nvSpPr>
        <p:spPr>
          <a:xfrm rot="0">
            <a:off x="5930900" y="1765300"/>
            <a:ext cx="29845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</a:p>
        </p:txBody>
      </p:sp>
      <p:sp>
        <p:nvSpPr>
          <p:cNvPr id="1592066838" name="Text">
    </p:cNvPr>
          <p:cNvSpPr>
            <a:spLocks noGrp="1"/>
          </p:cNvSpPr>
          <p:nvPr/>
        </p:nvSpPr>
        <p:spPr>
          <a:xfrm rot="0">
            <a:off x="5207000" y="17653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840773933" name="Text">
    </p:cNvPr>
          <p:cNvSpPr>
            <a:spLocks noGrp="1"/>
          </p:cNvSpPr>
          <p:nvPr/>
        </p:nvSpPr>
        <p:spPr>
          <a:xfrm rot="0">
            <a:off x="38100" y="17653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190703786" name="Text">
    </p:cNvPr>
          <p:cNvSpPr>
            <a:spLocks noGrp="1"/>
          </p:cNvSpPr>
          <p:nvPr/>
        </p:nvSpPr>
        <p:spPr>
          <a:xfrm rot="0">
            <a:off x="762000" y="1765300"/>
            <a:ext cx="29845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[E-Approval]외화지급처 송금계좌정보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[E-Approval]특근명령서 및 특근확인서 전자증빙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</a:p>
        </p:txBody>
      </p:sp>
      <p:sp>
        <p:nvSpPr>
          <p:cNvPr id="736626614" name="Text">
    </p:cNvPr>
          <p:cNvSpPr>
            <a:spLocks noGrp="1"/>
          </p:cNvSpPr>
          <p:nvPr/>
        </p:nvSpPr>
        <p:spPr>
          <a:xfrm rot="0">
            <a:off x="4216400" y="1765300"/>
            <a:ext cx="4572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575181422" name="Text">
    </p:cNvPr>
          <p:cNvSpPr>
            <a:spLocks noGrp="1"/>
          </p:cNvSpPr>
          <p:nvPr/>
        </p:nvSpPr>
        <p:spPr>
          <a:xfrm rot="0">
            <a:off x="4673600" y="1765300"/>
            <a:ext cx="46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111975078" name="Text">
    </p:cNvPr>
          <p:cNvSpPr>
            <a:spLocks noGrp="1"/>
          </p:cNvSpPr>
          <p:nvPr/>
        </p:nvSpPr>
        <p:spPr>
          <a:xfrm rot="0">
            <a:off x="3759200" y="1765300"/>
            <a:ext cx="4572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</a:p>
        </p:txBody>
      </p:sp>
      <p:sp>
        <p:nvSpPr>
          <p:cNvPr id="96601403" name="Text">
    </p:cNvPr>
          <p:cNvSpPr>
            <a:spLocks noGrp="1"/>
          </p:cNvSpPr>
          <p:nvPr/>
        </p:nvSpPr>
        <p:spPr>
          <a:xfrm rot="0">
            <a:off x="647700" y="1765300"/>
            <a:ext cx="311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2039426" name="Text">
    </p:cNvPr>
          <p:cNvSpPr>
            <a:spLocks noGrp="1"/>
          </p:cNvSpPr>
          <p:nvPr/>
        </p:nvSpPr>
        <p:spPr>
          <a:xfrm rot="0">
            <a:off x="5816600" y="1765300"/>
            <a:ext cx="311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143135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60421156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83263654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02176392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43898699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71034818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41708811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8008001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16645527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17126587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75383782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99227641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47904197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87100093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09544867" name="Text">
    </p:cNvPr>
          <p:cNvSpPr>
            <a:spLocks noGrp="1"/>
          </p:cNvSpPr>
          <p:nvPr/>
        </p:nvSpPr>
        <p:spPr>
          <a:xfrm rot="0">
            <a:off x="9385300" y="1765300"/>
            <a:ext cx="4572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</a:p>
        </p:txBody>
      </p:sp>
      <p:sp>
        <p:nvSpPr>
          <p:cNvPr id="1113744509" name="Text">
    </p:cNvPr>
          <p:cNvSpPr>
            <a:spLocks noGrp="1"/>
          </p:cNvSpPr>
          <p:nvPr/>
        </p:nvSpPr>
        <p:spPr>
          <a:xfrm rot="0">
            <a:off x="8928100" y="1765300"/>
            <a:ext cx="4572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</a:p>
        </p:txBody>
      </p:sp>
      <p:sp>
        <p:nvSpPr>
          <p:cNvPr id="518644067" name="Text">
    </p:cNvPr>
          <p:cNvSpPr>
            <a:spLocks noGrp="1"/>
          </p:cNvSpPr>
          <p:nvPr/>
        </p:nvSpPr>
        <p:spPr>
          <a:xfrm rot="0">
            <a:off x="5930900" y="1765300"/>
            <a:ext cx="2984500" cy="4254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미 작성 된 교육훈련결과보고 및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출장비신청서 작성 안내 메일 발송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능개선</a:t>
            </a:r>
          </a:p>
        </p:txBody>
      </p:sp>
      <p:sp>
        <p:nvSpPr>
          <p:cNvPr id="1341730639" name="Text">
    </p:cNvPr>
          <p:cNvSpPr>
            <a:spLocks noGrp="1"/>
          </p:cNvSpPr>
          <p:nvPr/>
        </p:nvSpPr>
        <p:spPr>
          <a:xfrm rot="0">
            <a:off x="5207000" y="1765300"/>
            <a:ext cx="6096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568854519" name="Text">
    </p:cNvPr>
          <p:cNvSpPr>
            <a:spLocks noGrp="1"/>
          </p:cNvSpPr>
          <p:nvPr/>
        </p:nvSpPr>
        <p:spPr>
          <a:xfrm rot="0">
            <a:off x="38100" y="1765300"/>
            <a:ext cx="6096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606045876" name="Text">
    </p:cNvPr>
          <p:cNvSpPr>
            <a:spLocks noGrp="1"/>
          </p:cNvSpPr>
          <p:nvPr/>
        </p:nvSpPr>
        <p:spPr>
          <a:xfrm rot="0">
            <a:off x="762000" y="1765300"/>
            <a:ext cx="2984500" cy="4254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(BCM 신규 프로젝트 인원,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추후 BCM 관련 정보처리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해당 문서로  23/06/30까지 진행예정)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[ERM]인사정보반영시 LOG_USER 테이블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LOG 적용되도록 프로시저 로직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[LMS]미 작성 된 교육훈련결과보고 및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출장비신청서 작성 안내 메일 발송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능개선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[ERS]모바일 ERS 개선 용역 주간 회의 참석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[ERS]Hydrocracker팀 HYC 2023년 1월 문서정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기적검토본 원본 파일 교체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[LMS]교육결과보고서작성시 임시저장 오류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인 및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[LMS]LMS내 시행교육과정 강사탭 구성관련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문의 개발가능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[LMS]교육훈련신청서(해양오염방지관리인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교육(해양시설 및 해양환경관리업))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근태전송 오류 확인 및 조치 요청</a:t>
            </a:r>
          </a:p>
        </p:txBody>
      </p:sp>
      <p:sp>
        <p:nvSpPr>
          <p:cNvPr id="1974245805" name="Text">
    </p:cNvPr>
          <p:cNvSpPr>
            <a:spLocks noGrp="1"/>
          </p:cNvSpPr>
          <p:nvPr/>
        </p:nvSpPr>
        <p:spPr>
          <a:xfrm rot="0">
            <a:off x="4216400" y="1765300"/>
            <a:ext cx="4572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</a:p>
        </p:txBody>
      </p:sp>
      <p:sp>
        <p:nvSpPr>
          <p:cNvPr id="1940472576" name="Text">
    </p:cNvPr>
          <p:cNvSpPr>
            <a:spLocks noGrp="1"/>
          </p:cNvSpPr>
          <p:nvPr/>
        </p:nvSpPr>
        <p:spPr>
          <a:xfrm rot="0">
            <a:off x="4673600" y="1765300"/>
            <a:ext cx="4699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2023-02-14</a:t>
            </a:r>
            <a:br/>
            <a:br/>
          </a:p>
        </p:txBody>
      </p:sp>
      <p:sp>
        <p:nvSpPr>
          <p:cNvPr id="955202027" name="Text">
    </p:cNvPr>
          <p:cNvSpPr>
            <a:spLocks noGrp="1"/>
          </p:cNvSpPr>
          <p:nvPr/>
        </p:nvSpPr>
        <p:spPr>
          <a:xfrm rot="0">
            <a:off x="3759200" y="1765300"/>
            <a:ext cx="4572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</a:p>
        </p:txBody>
      </p:sp>
      <p:sp>
        <p:nvSpPr>
          <p:cNvPr id="1612522084" name="Text">
    </p:cNvPr>
          <p:cNvSpPr>
            <a:spLocks noGrp="1"/>
          </p:cNvSpPr>
          <p:nvPr/>
        </p:nvSpPr>
        <p:spPr>
          <a:xfrm rot="0">
            <a:off x="647700" y="1765300"/>
            <a:ext cx="31115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3017531" name="Text">
    </p:cNvPr>
          <p:cNvSpPr>
            <a:spLocks noGrp="1"/>
          </p:cNvSpPr>
          <p:nvPr/>
        </p:nvSpPr>
        <p:spPr>
          <a:xfrm rot="0">
            <a:off x="5816600" y="1765300"/>
            <a:ext cx="31115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595669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9652563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2629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78412248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115400695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66805348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30259507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85844799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1466647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03796035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23994036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50110138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54587361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21847124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47172787" name="Text">
    </p:cNvPr>
          <p:cNvSpPr>
            <a:spLocks noGrp="1"/>
          </p:cNvSpPr>
          <p:nvPr/>
        </p:nvSpPr>
        <p:spPr>
          <a:xfrm rot="0">
            <a:off x="9385300" y="1765300"/>
            <a:ext cx="4572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</a:p>
        </p:txBody>
      </p:sp>
      <p:sp>
        <p:nvSpPr>
          <p:cNvPr id="696271795" name="Text">
    </p:cNvPr>
          <p:cNvSpPr>
            <a:spLocks noGrp="1"/>
          </p:cNvSpPr>
          <p:nvPr/>
        </p:nvSpPr>
        <p:spPr>
          <a:xfrm rot="0">
            <a:off x="8928100" y="1765300"/>
            <a:ext cx="4572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1483287825" name="Text">
    </p:cNvPr>
          <p:cNvSpPr>
            <a:spLocks noGrp="1"/>
          </p:cNvSpPr>
          <p:nvPr/>
        </p:nvSpPr>
        <p:spPr>
          <a:xfrm rot="0">
            <a:off x="5930900" y="1765300"/>
            <a:ext cx="2984500" cy="1816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SAP DS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 application Log 작업(보안관제)</a:t>
            </a:r>
          </a:p>
        </p:txBody>
      </p:sp>
      <p:sp>
        <p:nvSpPr>
          <p:cNvPr id="1907216706" name="Text">
    </p:cNvPr>
          <p:cNvSpPr>
            <a:spLocks noGrp="1"/>
          </p:cNvSpPr>
          <p:nvPr/>
        </p:nvSpPr>
        <p:spPr>
          <a:xfrm rot="0">
            <a:off x="5207000" y="1765300"/>
            <a:ext cx="6096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553400124" name="Text">
    </p:cNvPr>
          <p:cNvSpPr>
            <a:spLocks noGrp="1"/>
          </p:cNvSpPr>
          <p:nvPr/>
        </p:nvSpPr>
        <p:spPr>
          <a:xfrm rot="0">
            <a:off x="38100" y="1765300"/>
            <a:ext cx="6096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89424971" name="Text">
    </p:cNvPr>
          <p:cNvSpPr>
            <a:spLocks noGrp="1"/>
          </p:cNvSpPr>
          <p:nvPr/>
        </p:nvSpPr>
        <p:spPr>
          <a:xfrm rot="0">
            <a:off x="762000" y="1765300"/>
            <a:ext cx="2984500" cy="1816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application Log 작업(보안관제)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[GCMS]CRM  Upgrade SAP_DS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[GCMS]자동배포기능 개발 확인 요청</a:t>
            </a:r>
          </a:p>
        </p:txBody>
      </p:sp>
      <p:sp>
        <p:nvSpPr>
          <p:cNvPr id="450547862" name="Text">
    </p:cNvPr>
          <p:cNvSpPr>
            <a:spLocks noGrp="1"/>
          </p:cNvSpPr>
          <p:nvPr/>
        </p:nvSpPr>
        <p:spPr>
          <a:xfrm rot="0">
            <a:off x="4216400" y="1765300"/>
            <a:ext cx="4572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90322254" name="Text">
    </p:cNvPr>
          <p:cNvSpPr>
            <a:spLocks noGrp="1"/>
          </p:cNvSpPr>
          <p:nvPr/>
        </p:nvSpPr>
        <p:spPr>
          <a:xfrm rot="0">
            <a:off x="4673600" y="1765300"/>
            <a:ext cx="469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1147582217" name="Text">
    </p:cNvPr>
          <p:cNvSpPr>
            <a:spLocks noGrp="1"/>
          </p:cNvSpPr>
          <p:nvPr/>
        </p:nvSpPr>
        <p:spPr>
          <a:xfrm rot="0">
            <a:off x="3759200" y="1765300"/>
            <a:ext cx="4572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</a:p>
        </p:txBody>
      </p:sp>
      <p:sp>
        <p:nvSpPr>
          <p:cNvPr id="484373235" name="Text">
    </p:cNvPr>
          <p:cNvSpPr>
            <a:spLocks noGrp="1"/>
          </p:cNvSpPr>
          <p:nvPr/>
        </p:nvSpPr>
        <p:spPr>
          <a:xfrm rot="0">
            <a:off x="647700" y="1765300"/>
            <a:ext cx="31115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7211166" name="Text">
    </p:cNvPr>
          <p:cNvSpPr>
            <a:spLocks noGrp="1"/>
          </p:cNvSpPr>
          <p:nvPr/>
        </p:nvSpPr>
        <p:spPr>
          <a:xfrm rot="0">
            <a:off x="5816600" y="1765300"/>
            <a:ext cx="31115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41921948" name="Text">
    </p:cNvPr>
          <p:cNvSpPr>
            <a:spLocks noGrp="1"/>
          </p:cNvSpPr>
          <p:nvPr/>
        </p:nvSpPr>
        <p:spPr>
          <a:xfrm rot="0">
            <a:off x="9385300" y="35814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893350376" name="Text">
    </p:cNvPr>
          <p:cNvSpPr>
            <a:spLocks noGrp="1"/>
          </p:cNvSpPr>
          <p:nvPr/>
        </p:nvSpPr>
        <p:spPr>
          <a:xfrm rot="0">
            <a:off x="8928100" y="35814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1587365078" name="Text">
    </p:cNvPr>
          <p:cNvSpPr>
            <a:spLocks noGrp="1"/>
          </p:cNvSpPr>
          <p:nvPr/>
        </p:nvSpPr>
        <p:spPr>
          <a:xfrm rot="0">
            <a:off x="5930900" y="3581400"/>
            <a:ext cx="2984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주간보고서 세부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시스템 수정 및 개선 작업</a:t>
            </a:r>
          </a:p>
        </p:txBody>
      </p:sp>
      <p:sp>
        <p:nvSpPr>
          <p:cNvPr id="1746616484" name="Text">
    </p:cNvPr>
          <p:cNvSpPr>
            <a:spLocks noGrp="1"/>
          </p:cNvSpPr>
          <p:nvPr/>
        </p:nvSpPr>
        <p:spPr>
          <a:xfrm rot="0">
            <a:off x="5207000" y="35814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772354435" name="Text">
    </p:cNvPr>
          <p:cNvSpPr>
            <a:spLocks noGrp="1"/>
          </p:cNvSpPr>
          <p:nvPr/>
        </p:nvSpPr>
        <p:spPr>
          <a:xfrm rot="0">
            <a:off x="38100" y="35814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626846619" name="Text">
    </p:cNvPr>
          <p:cNvSpPr>
            <a:spLocks noGrp="1"/>
          </p:cNvSpPr>
          <p:nvPr/>
        </p:nvSpPr>
        <p:spPr>
          <a:xfrm rot="0">
            <a:off x="762000" y="3581400"/>
            <a:ext cx="2984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피드백)시스템 기능 추가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- PL 및 Summary 관련 보완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계승 기능 강화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summary 작업 관련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(노승표 부장님)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주간보고서 세부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시스템 수정 및 개선 작업</a:t>
            </a:r>
          </a:p>
        </p:txBody>
      </p:sp>
      <p:sp>
        <p:nvSpPr>
          <p:cNvPr id="1425602215" name="Text">
    </p:cNvPr>
          <p:cNvSpPr>
            <a:spLocks noGrp="1"/>
          </p:cNvSpPr>
          <p:nvPr/>
        </p:nvSpPr>
        <p:spPr>
          <a:xfrm rot="0">
            <a:off x="4216400" y="35814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725207292" name="Text">
    </p:cNvPr>
          <p:cNvSpPr>
            <a:spLocks noGrp="1"/>
          </p:cNvSpPr>
          <p:nvPr/>
        </p:nvSpPr>
        <p:spPr>
          <a:xfrm rot="0">
            <a:off x="4673600" y="35814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20325004" name="Text">
    </p:cNvPr>
          <p:cNvSpPr>
            <a:spLocks noGrp="1"/>
          </p:cNvSpPr>
          <p:nvPr/>
        </p:nvSpPr>
        <p:spPr>
          <a:xfrm rot="0">
            <a:off x="3759200" y="35814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1555039324" name="Text">
    </p:cNvPr>
          <p:cNvSpPr>
            <a:spLocks noGrp="1"/>
          </p:cNvSpPr>
          <p:nvPr/>
        </p:nvSpPr>
        <p:spPr>
          <a:xfrm rot="0">
            <a:off x="647700" y="35814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1033635" name="Text">
    </p:cNvPr>
          <p:cNvSpPr>
            <a:spLocks noGrp="1"/>
          </p:cNvSpPr>
          <p:nvPr/>
        </p:nvSpPr>
        <p:spPr>
          <a:xfrm rot="0">
            <a:off x="5816600" y="35814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33813200" name="Text">
    </p:cNvPr>
          <p:cNvSpPr>
            <a:spLocks noGrp="1"/>
          </p:cNvSpPr>
          <p:nvPr/>
        </p:nvSpPr>
        <p:spPr>
          <a:xfrm rot="0">
            <a:off x="9385300" y="51054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1040045475" name="Text">
    </p:cNvPr>
          <p:cNvSpPr>
            <a:spLocks noGrp="1"/>
          </p:cNvSpPr>
          <p:nvPr/>
        </p:nvSpPr>
        <p:spPr>
          <a:xfrm rot="0">
            <a:off x="8928100" y="51054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</a:p>
        </p:txBody>
      </p:sp>
      <p:sp>
        <p:nvSpPr>
          <p:cNvPr id="1639163044" name="Text">
    </p:cNvPr>
          <p:cNvSpPr>
            <a:spLocks noGrp="1"/>
          </p:cNvSpPr>
          <p:nvPr/>
        </p:nvSpPr>
        <p:spPr>
          <a:xfrm rot="0">
            <a:off x="5930900" y="5105400"/>
            <a:ext cx="2984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1510188965" name="Text">
    </p:cNvPr>
          <p:cNvSpPr>
            <a:spLocks noGrp="1"/>
          </p:cNvSpPr>
          <p:nvPr/>
        </p:nvSpPr>
        <p:spPr>
          <a:xfrm rot="0">
            <a:off x="5207000" y="51054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708493569" name="Text">
    </p:cNvPr>
          <p:cNvSpPr>
            <a:spLocks noGrp="1"/>
          </p:cNvSpPr>
          <p:nvPr/>
        </p:nvSpPr>
        <p:spPr>
          <a:xfrm rot="0">
            <a:off x="38100" y="51054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2042186024" name="Text">
    </p:cNvPr>
          <p:cNvSpPr>
            <a:spLocks noGrp="1"/>
          </p:cNvSpPr>
          <p:nvPr/>
        </p:nvSpPr>
        <p:spPr>
          <a:xfrm rot="0">
            <a:off x="762000" y="5105400"/>
            <a:ext cx="2984500" cy="152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차세대 오픈 관련 고객문의 응대</a:t>
            </a:r>
          </a:p>
        </p:txBody>
      </p:sp>
      <p:sp>
        <p:nvSpPr>
          <p:cNvPr id="89347135" name="Text">
    </p:cNvPr>
          <p:cNvSpPr>
            <a:spLocks noGrp="1"/>
          </p:cNvSpPr>
          <p:nvPr/>
        </p:nvSpPr>
        <p:spPr>
          <a:xfrm rot="0">
            <a:off x="4216400" y="51054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1118496191" name="Text">
    </p:cNvPr>
          <p:cNvSpPr>
            <a:spLocks noGrp="1"/>
          </p:cNvSpPr>
          <p:nvPr/>
        </p:nvSpPr>
        <p:spPr>
          <a:xfrm rot="0">
            <a:off x="4673600" y="51054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</a:p>
        </p:txBody>
      </p:sp>
      <p:sp>
        <p:nvSpPr>
          <p:cNvPr id="1055131170" name="Text">
    </p:cNvPr>
          <p:cNvSpPr>
            <a:spLocks noGrp="1"/>
          </p:cNvSpPr>
          <p:nvPr/>
        </p:nvSpPr>
        <p:spPr>
          <a:xfrm rot="0">
            <a:off x="3759200" y="51054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229107935" name="Text">
    </p:cNvPr>
          <p:cNvSpPr>
            <a:spLocks noGrp="1"/>
          </p:cNvSpPr>
          <p:nvPr/>
        </p:nvSpPr>
        <p:spPr>
          <a:xfrm rot="0">
            <a:off x="647700" y="51054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15275256" name="Text">
    </p:cNvPr>
          <p:cNvSpPr>
            <a:spLocks noGrp="1"/>
          </p:cNvSpPr>
          <p:nvPr/>
        </p:nvSpPr>
        <p:spPr>
          <a:xfrm rot="0">
            <a:off x="5816600" y="51054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12419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29128908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25622321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27801558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05954668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45013118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5685077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67646677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99543485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47785707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7740701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14277969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12435563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98781856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11679672" name="Text">
    </p:cNvPr>
          <p:cNvSpPr>
            <a:spLocks noGrp="1"/>
          </p:cNvSpPr>
          <p:nvPr/>
        </p:nvSpPr>
        <p:spPr>
          <a:xfrm rot="0">
            <a:off x="9385300" y="1765300"/>
            <a:ext cx="4572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</a:p>
        </p:txBody>
      </p:sp>
      <p:sp>
        <p:nvSpPr>
          <p:cNvPr id="342906415" name="Text">
    </p:cNvPr>
          <p:cNvSpPr>
            <a:spLocks noGrp="1"/>
          </p:cNvSpPr>
          <p:nvPr/>
        </p:nvSpPr>
        <p:spPr>
          <a:xfrm rot="0">
            <a:off x="8928100" y="1765300"/>
            <a:ext cx="4572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</a:p>
        </p:txBody>
      </p:sp>
      <p:sp>
        <p:nvSpPr>
          <p:cNvPr id="153134709" name="Text">
    </p:cNvPr>
          <p:cNvSpPr>
            <a:spLocks noGrp="1"/>
          </p:cNvSpPr>
          <p:nvPr/>
        </p:nvSpPr>
        <p:spPr>
          <a:xfrm rot="0">
            <a:off x="5930900" y="1765300"/>
            <a:ext cx="2984500" cy="532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FLBIZ 개선 인터페이스 정의</a:t>
            </a:r>
          </a:p>
        </p:txBody>
      </p:sp>
      <p:sp>
        <p:nvSpPr>
          <p:cNvPr id="284259309" name="Text">
    </p:cNvPr>
          <p:cNvSpPr>
            <a:spLocks noGrp="1"/>
          </p:cNvSpPr>
          <p:nvPr/>
        </p:nvSpPr>
        <p:spPr>
          <a:xfrm rot="0">
            <a:off x="5207000" y="1765300"/>
            <a:ext cx="6096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701764276" name="Text">
    </p:cNvPr>
          <p:cNvSpPr>
            <a:spLocks noGrp="1"/>
          </p:cNvSpPr>
          <p:nvPr/>
        </p:nvSpPr>
        <p:spPr>
          <a:xfrm rot="0">
            <a:off x="38100" y="1765300"/>
            <a:ext cx="6096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065609359" name="Text">
    </p:cNvPr>
          <p:cNvSpPr>
            <a:spLocks noGrp="1"/>
          </p:cNvSpPr>
          <p:nvPr/>
        </p:nvSpPr>
        <p:spPr>
          <a:xfrm rot="0">
            <a:off x="762000" y="1765300"/>
            <a:ext cx="2984500" cy="532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[EAI]ERP와 New OAS간 Data Interface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관리체계개선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[EAI]알림톡_서버이전에 따른 EAI서버설정변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CRM 시스템 삼성유류대금카드 매입액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수수료 I/F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 연동을 위한 ERPUSER계정 운영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DB 패스워드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[EAI]SAP PM에서 작업계획서 정보를 SHE로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전송시 FIREWORK값 에러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[EAI]SAP ERP 업그레이드시 송유관공사, tas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인터페이스중지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[EAI]CRM 일일판매현황전송 인터페이스 에러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 및 EAI수정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[EAI]TAS 연동 오류 확인을 위한 LOG추가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온산공장 미사용 Procedure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VOC 시스템 연동을 위한 DB 및 계정 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</a:p>
        </p:txBody>
      </p:sp>
      <p:sp>
        <p:nvSpPr>
          <p:cNvPr id="865923588" name="Text">
    </p:cNvPr>
          <p:cNvSpPr>
            <a:spLocks noGrp="1"/>
          </p:cNvSpPr>
          <p:nvPr/>
        </p:nvSpPr>
        <p:spPr>
          <a:xfrm rot="0">
            <a:off x="4216400" y="1765300"/>
            <a:ext cx="4572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678003073" name="Text">
    </p:cNvPr>
          <p:cNvSpPr>
            <a:spLocks noGrp="1"/>
          </p:cNvSpPr>
          <p:nvPr/>
        </p:nvSpPr>
        <p:spPr>
          <a:xfrm rot="0">
            <a:off x="4673600" y="1765300"/>
            <a:ext cx="4699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2023-02-17</a:t>
            </a:r>
            <a:br/>
            <a:br/>
          </a:p>
        </p:txBody>
      </p:sp>
      <p:sp>
        <p:nvSpPr>
          <p:cNvPr id="555837322" name="Text">
    </p:cNvPr>
          <p:cNvSpPr>
            <a:spLocks noGrp="1"/>
          </p:cNvSpPr>
          <p:nvPr/>
        </p:nvSpPr>
        <p:spPr>
          <a:xfrm rot="0">
            <a:off x="3759200" y="1765300"/>
            <a:ext cx="4572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29762737" name="Text">
    </p:cNvPr>
          <p:cNvSpPr>
            <a:spLocks noGrp="1"/>
          </p:cNvSpPr>
          <p:nvPr/>
        </p:nvSpPr>
        <p:spPr>
          <a:xfrm rot="0">
            <a:off x="647700" y="1765300"/>
            <a:ext cx="31115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8089439" name="Text">
    </p:cNvPr>
          <p:cNvSpPr>
            <a:spLocks noGrp="1"/>
          </p:cNvSpPr>
          <p:nvPr/>
        </p:nvSpPr>
        <p:spPr>
          <a:xfrm rot="0">
            <a:off x="5816600" y="1765300"/>
            <a:ext cx="31115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