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2023-06-29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[2023.07.25 ~ 2023.07.31]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7월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45255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7633203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909013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7696064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802884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429612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7309352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4171276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31426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466011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11056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2935491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753868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611993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667132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69537364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24344177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</a:p>
        </p:txBody>
      </p:sp>
      <p:sp>
        <p:nvSpPr>
          <p:cNvPr id="72111952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7434597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4255135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ccs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</a:p>
        </p:txBody>
      </p:sp>
      <p:sp>
        <p:nvSpPr>
          <p:cNvPr id="134094428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04325249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117233502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7652700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32952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6418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49013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7520025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1496348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627681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42986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8822567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821089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4901691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6930763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910939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761030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6469728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2594751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3832129" name="Text">
    </p:cNvPr>
          <p:cNvSpPr>
            <a:spLocks noGrp="1"/>
          </p:cNvSpPr>
          <p:nvPr/>
        </p:nvSpPr>
        <p:spPr>
          <a:xfrm rot="0">
            <a:off x="97028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br/>
            <a:br/>
            <a:br/>
            <a:br/>
            <a:br/>
          </a:p>
        </p:txBody>
      </p:sp>
      <p:sp>
        <p:nvSpPr>
          <p:cNvPr id="1471166194" name="Text">
    </p:cNvPr>
          <p:cNvSpPr>
            <a:spLocks noGrp="1"/>
          </p:cNvSpPr>
          <p:nvPr/>
        </p:nvSpPr>
        <p:spPr>
          <a:xfrm rot="0">
            <a:off x="93345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</a:p>
        </p:txBody>
      </p:sp>
      <p:sp>
        <p:nvSpPr>
          <p:cNvPr id="1278637843" name="Text">
    </p:cNvPr>
          <p:cNvSpPr>
            <a:spLocks noGrp="1"/>
          </p:cNvSpPr>
          <p:nvPr/>
        </p:nvSpPr>
        <p:spPr>
          <a:xfrm rot="0">
            <a:off x="5930900" y="1511300"/>
            <a:ext cx="34036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</a:t>
            </a:r>
          </a:p>
        </p:txBody>
      </p:sp>
      <p:sp>
        <p:nvSpPr>
          <p:cNvPr id="1105209196" name="Text">
    </p:cNvPr>
          <p:cNvSpPr>
            <a:spLocks noGrp="1"/>
          </p:cNvSpPr>
          <p:nvPr/>
        </p:nvSpPr>
        <p:spPr>
          <a:xfrm rot="0">
            <a:off x="5308600" y="1511300"/>
            <a:ext cx="57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04993281" name="Text">
    </p:cNvPr>
          <p:cNvSpPr>
            <a:spLocks noGrp="1"/>
          </p:cNvSpPr>
          <p:nvPr/>
        </p:nvSpPr>
        <p:spPr>
          <a:xfrm rot="0">
            <a:off x="88900" y="1511300"/>
            <a:ext cx="5715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60228964" name="Text">
    </p:cNvPr>
          <p:cNvSpPr>
            <a:spLocks noGrp="1"/>
          </p:cNvSpPr>
          <p:nvPr/>
        </p:nvSpPr>
        <p:spPr>
          <a:xfrm rot="0">
            <a:off x="711200" y="1511300"/>
            <a:ext cx="34036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ITSM-98169E-BIZ PP거래처 주문 수정-7/25 주문그룹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3/5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ITSM-98370ZSDR9600의 조건유형 선택에 ZM10(기타결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재시 할인할증) 옵션 추가-7/28 조건유형 선택 추가 및 로직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추가-7/24 모니터링 프로그램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기능 추가-7/25 EXCEL 업로드 후 CBO 테이블 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 추가-7/26 수신시 메일링 로직 수정 및 데이터 매핑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가-7/27 SABIC OPEN DATA UPLOAD 기능 추가-7/28 SAB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IC 모니터링 프로그램 테스트</a:t>
            </a:r>
          </a:p>
        </p:txBody>
      </p:sp>
      <p:sp>
        <p:nvSpPr>
          <p:cNvPr id="1479229043" name="Text">
    </p:cNvPr>
          <p:cNvSpPr>
            <a:spLocks noGrp="1"/>
          </p:cNvSpPr>
          <p:nvPr/>
        </p:nvSpPr>
        <p:spPr>
          <a:xfrm rot="0">
            <a:off x="44831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br/>
            <a:br/>
            <a:br/>
            <a:br/>
            <a:br/>
          </a:p>
        </p:txBody>
      </p:sp>
      <p:sp>
        <p:nvSpPr>
          <p:cNvPr id="414230877" name="Text">
    </p:cNvPr>
          <p:cNvSpPr>
            <a:spLocks noGrp="1"/>
          </p:cNvSpPr>
          <p:nvPr/>
        </p:nvSpPr>
        <p:spPr>
          <a:xfrm rot="0">
            <a:off x="48514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br/>
            <a:br/>
          </a:p>
        </p:txBody>
      </p:sp>
      <p:sp>
        <p:nvSpPr>
          <p:cNvPr id="909503910" name="Text">
    </p:cNvPr>
          <p:cNvSpPr>
            <a:spLocks noGrp="1"/>
          </p:cNvSpPr>
          <p:nvPr/>
        </p:nvSpPr>
        <p:spPr>
          <a:xfrm rot="0">
            <a:off x="4114800" y="1511300"/>
            <a:ext cx="368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br/>
            <a:br/>
            <a:br/>
          </a:p>
        </p:txBody>
      </p:sp>
      <p:sp>
        <p:nvSpPr>
          <p:cNvPr id="1128366447" name="Text">
    </p:cNvPr>
          <p:cNvSpPr>
            <a:spLocks noGrp="1"/>
          </p:cNvSpPr>
          <p:nvPr/>
        </p:nvSpPr>
        <p:spPr>
          <a:xfrm rot="0">
            <a:off x="660400" y="1511300"/>
            <a:ext cx="34544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7321170" name="Text">
    </p:cNvPr>
          <p:cNvSpPr>
            <a:spLocks noGrp="1"/>
          </p:cNvSpPr>
          <p:nvPr/>
        </p:nvSpPr>
        <p:spPr>
          <a:xfrm rot="0">
            <a:off x="5880100" y="1511300"/>
            <a:ext cx="34544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96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26341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460188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8414911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014908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7072952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2172977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084667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171573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638201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5622263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09548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26563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89687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8582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889391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62207047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인수인계</a:t>
            </a:r>
          </a:p>
        </p:txBody>
      </p:sp>
      <p:sp>
        <p:nvSpPr>
          <p:cNvPr id="56462187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58165462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99018216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</a:p>
        </p:txBody>
      </p:sp>
      <p:sp>
        <p:nvSpPr>
          <p:cNvPr id="193519493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7776152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7/28</a:t>
            </a:r>
            <a:br/>
          </a:p>
        </p:txBody>
      </p:sp>
      <p:sp>
        <p:nvSpPr>
          <p:cNvPr id="11428096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25062413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421898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710190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9416874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</a:p>
        </p:txBody>
      </p:sp>
      <p:sp>
        <p:nvSpPr>
          <p:cNvPr id="7824238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</a:p>
        </p:txBody>
      </p:sp>
      <p:sp>
        <p:nvSpPr>
          <p:cNvPr id="2412881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55152357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9526766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</a:p>
        </p:txBody>
      </p:sp>
      <p:sp>
        <p:nvSpPr>
          <p:cNvPr id="17984835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17832793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7773073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11338049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018894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638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8605885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1933917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228865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372157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8225150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150132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224441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2440372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0084869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10187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014883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9646660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9672476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81370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8352269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22217327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93923589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365319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92896473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Role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210110583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02833996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</a:p>
        </p:txBody>
      </p:sp>
      <p:sp>
        <p:nvSpPr>
          <p:cNvPr id="49051352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58187186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60339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578240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55622730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198978334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고급휘발유 및 삼성카드 유류구매카드 사용여부 보완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932885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6390630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4363730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거래처 주소 수정 기능 보완요청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고급휘발유 및 삼성카드 유류구매카드 사용여부 보완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91232217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34358029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57103721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35210754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639684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4188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71177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1648393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0666871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2390550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405304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563128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192365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42672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751741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133844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862118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290564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1380143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5633309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35787149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62459466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</a:p>
        </p:txBody>
      </p:sp>
      <p:sp>
        <p:nvSpPr>
          <p:cNvPr id="144518698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2821940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0691234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외부망 사용하여 앱 설치 시 속도 지연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인사정보 사진 확대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ITSM-98170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신규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ITSM-98338 솔루션 정보 재작성ITSM-95470 변경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청서 삭제</a:t>
            </a:r>
          </a:p>
        </p:txBody>
      </p:sp>
      <p:sp>
        <p:nvSpPr>
          <p:cNvPr id="91938577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211879615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13723930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37434265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406063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045616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134227563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8856245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4554544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935226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336638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A11 209pc AA이상현상 PC재부팅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외화지급계좌' 작업 수기승인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중 계정 PW만료 시 안내창 무시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플로우 알림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A11 117pc AA이상현상 PC재부팅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지급전표' 재수행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WMS 정상 확인 불가현상 확인 </a:t>
            </a:r>
          </a:p>
        </p:txBody>
      </p:sp>
      <p:sp>
        <p:nvSpPr>
          <p:cNvPr id="156080517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3983414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56804146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88000428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014048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16321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95272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887298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326712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66594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691830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32716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745613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93624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1204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114246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949556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4252625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983326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56035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37228618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25835421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87031472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3842423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244784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85340781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12816998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3916441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26862444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534384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584165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89450689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32791384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</a:p>
        </p:txBody>
      </p:sp>
      <p:sp>
        <p:nvSpPr>
          <p:cNvPr id="213801417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101843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7875752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구 ERM SHE 관련 메일, 손실 관리 등록 메일 발송 로직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주석 처리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구 ERM 시스템 서비스 종료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생산직 학습자의 메뉴권한  부여 요청(교육계획, 교육과정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등록 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(RI-48) 월별 환율변동, 배치 오류 SAP 오류발생. 수동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스케쥴러 실행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SAP 미사용 RI 배치 확인 요청</a:t>
            </a:r>
          </a:p>
        </p:txBody>
      </p:sp>
      <p:sp>
        <p:nvSpPr>
          <p:cNvPr id="97716999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96242904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212495134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286221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781050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323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213322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1979761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8208811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1101389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644219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6506076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7651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806727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283429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163953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299458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1250929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85851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186814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4104154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959344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</a:p>
        </p:txBody>
      </p:sp>
      <p:sp>
        <p:nvSpPr>
          <p:cNvPr id="139936268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8737268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6697081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서비스 점검 자동화를 위한 RPA 계정 생성 및 권한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전산감사 관련 자료 요청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예약번호 1534584 할당취소 안되는 원인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인천지사 판독기프로그램 기회수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상세조회 훼손번호생성 권한 부여 (한인해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사원)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ERMAP01 서버 WAS 구동 방식 변경 처리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2023년 3분기 모의해킹 일정 협의 </a:t>
            </a:r>
          </a:p>
        </p:txBody>
      </p:sp>
      <p:sp>
        <p:nvSpPr>
          <p:cNvPr id="13890786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52187924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200925030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120603976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89472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155427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47300308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8980385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기호품 발주(IT 운영센터)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</a:p>
        </p:txBody>
      </p:sp>
      <p:sp>
        <p:nvSpPr>
          <p:cNvPr id="132400393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0368831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68039052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(권지수 대리님)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[권한관리] 인수인계 (이여진 사원님)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</a:p>
        </p:txBody>
      </p:sp>
      <p:sp>
        <p:nvSpPr>
          <p:cNvPr id="213719421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67773050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46521194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27494007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363127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862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14183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8313913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7052408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916443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419269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1446973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58444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930814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349248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442678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114287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70718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4201429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566546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12991971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99076576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인터페이스 프로그램 (거래처정보) 수정 요청</a:t>
            </a:r>
          </a:p>
        </p:txBody>
      </p:sp>
      <p:sp>
        <p:nvSpPr>
          <p:cNvPr id="19133134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7231328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1043889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인터페이스 프로그램 (거래처정보)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- SOIL S2S VPN Connectivity Test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IDMS시스템 인증서 교체에 따른IBMCertPathBuilderEx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ception 에러 수정</a:t>
            </a:r>
          </a:p>
        </p:txBody>
      </p:sp>
      <p:sp>
        <p:nvSpPr>
          <p:cNvPr id="111802355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</a:p>
        </p:txBody>
      </p:sp>
      <p:sp>
        <p:nvSpPr>
          <p:cNvPr id="172449840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</a:p>
        </p:txBody>
      </p:sp>
      <p:sp>
        <p:nvSpPr>
          <p:cNvPr id="80358697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</a:p>
        </p:txBody>
      </p:sp>
      <p:sp>
        <p:nvSpPr>
          <p:cNvPr id="69430784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614046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◑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김원기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박민우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김도신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◐ 순현국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5102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47887514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8398976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490771192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285132733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747026080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5696065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016425028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015643270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76380578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40561242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904954374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725689543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75994080" name="Frame"/>
          <p:cNvSpPr>
            <a:spLocks noGrp="1"/>
          </p:cNvSpPr>
          <p:nvPr/>
        </p:nvSpPr>
        <p:spPr>
          <a:xfrm>
            <a:off x="25400" y="52451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07999919" name="Text">
    </p:cNvPr>
          <p:cNvSpPr>
            <a:spLocks noGrp="1"/>
          </p:cNvSpPr>
          <p:nvPr/>
        </p:nvSpPr>
        <p:spPr>
          <a:xfrm rot="0">
            <a:off x="152400" y="5270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98097693" name="Text">
    </p:cNvPr>
          <p:cNvSpPr>
            <a:spLocks noGrp="1"/>
          </p:cNvSpPr>
          <p:nvPr/>
        </p:nvSpPr>
        <p:spPr>
          <a:xfrm rot="0">
            <a:off x="6451600" y="5803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0242166" name="Text">
    </p:cNvPr>
          <p:cNvSpPr>
            <a:spLocks noGrp="1"/>
          </p:cNvSpPr>
          <p:nvPr/>
        </p:nvSpPr>
        <p:spPr>
          <a:xfrm rot="0">
            <a:off x="2057400" y="5803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7851051" name="Text">
    </p:cNvPr>
          <p:cNvSpPr>
            <a:spLocks noGrp="1"/>
          </p:cNvSpPr>
          <p:nvPr/>
        </p:nvSpPr>
        <p:spPr>
          <a:xfrm rot="0">
            <a:off x="101600" y="5803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2367912" name="Text">
    </p:cNvPr>
          <p:cNvSpPr>
            <a:spLocks noGrp="1"/>
          </p:cNvSpPr>
          <p:nvPr/>
        </p:nvSpPr>
        <p:spPr>
          <a:xfrm rot="0">
            <a:off x="101600" y="5562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845046055" name="Text">
    </p:cNvPr>
          <p:cNvSpPr>
            <a:spLocks noGrp="1"/>
          </p:cNvSpPr>
          <p:nvPr/>
        </p:nvSpPr>
        <p:spPr>
          <a:xfrm rot="0">
            <a:off x="2057400" y="5562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828698933" name="Text">
    </p:cNvPr>
          <p:cNvSpPr>
            <a:spLocks noGrp="1"/>
          </p:cNvSpPr>
          <p:nvPr/>
        </p:nvSpPr>
        <p:spPr>
          <a:xfrm rot="0">
            <a:off x="6451600" y="5562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16829550" name="Text">
    </p:cNvPr>
          <p:cNvSpPr>
            <a:spLocks noGrp="1"/>
          </p:cNvSpPr>
          <p:nvPr/>
        </p:nvSpPr>
        <p:spPr>
          <a:xfrm rot="0">
            <a:off x="101600" y="6096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5129184" name="Text">
    </p:cNvPr>
          <p:cNvSpPr>
            <a:spLocks noGrp="1"/>
          </p:cNvSpPr>
          <p:nvPr/>
        </p:nvSpPr>
        <p:spPr>
          <a:xfrm rot="0">
            <a:off x="6451600" y="6096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3047524" name="Text">
    </p:cNvPr>
          <p:cNvSpPr>
            <a:spLocks noGrp="1"/>
          </p:cNvSpPr>
          <p:nvPr/>
        </p:nvSpPr>
        <p:spPr>
          <a:xfrm rot="0">
            <a:off x="2057400" y="6096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4342848" name="Text">
    </p:cNvPr>
          <p:cNvSpPr>
            <a:spLocks noGrp="1"/>
          </p:cNvSpPr>
          <p:nvPr/>
        </p:nvSpPr>
        <p:spPr>
          <a:xfrm rot="0">
            <a:off x="1244600" y="6096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8906071" name="Text">
    </p:cNvPr>
          <p:cNvSpPr>
            <a:spLocks noGrp="1"/>
          </p:cNvSpPr>
          <p:nvPr/>
        </p:nvSpPr>
        <p:spPr>
          <a:xfrm rot="0">
            <a:off x="1244600" y="5803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9301248" name="Text">
    </p:cNvPr>
          <p:cNvSpPr>
            <a:spLocks noGrp="1"/>
          </p:cNvSpPr>
          <p:nvPr/>
        </p:nvSpPr>
        <p:spPr>
          <a:xfrm rot="0">
            <a:off x="1244600" y="5562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702105912" name="Text">
    </p:cNvPr>
          <p:cNvSpPr>
            <a:spLocks noGrp="1"/>
          </p:cNvSpPr>
          <p:nvPr/>
        </p:nvSpPr>
        <p:spPr>
          <a:xfrm rot="0">
            <a:off x="8102600" y="6096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8869978" name="Text">
    </p:cNvPr>
          <p:cNvSpPr>
            <a:spLocks noGrp="1"/>
          </p:cNvSpPr>
          <p:nvPr/>
        </p:nvSpPr>
        <p:spPr>
          <a:xfrm rot="0">
            <a:off x="8102600" y="5562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908087777" name="Text">
    </p:cNvPr>
          <p:cNvSpPr>
            <a:spLocks noGrp="1"/>
          </p:cNvSpPr>
          <p:nvPr/>
        </p:nvSpPr>
        <p:spPr>
          <a:xfrm rot="0">
            <a:off x="8102600" y="5803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3183177" name="Frame"/>
          <p:cNvSpPr>
            <a:spLocks noGrp="1"/>
          </p:cNvSpPr>
          <p:nvPr/>
        </p:nvSpPr>
        <p:spPr>
          <a:xfrm>
            <a:off x="101600" y="28321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08211534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79279296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105366983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50155006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2443052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065414071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785548196" name="Frame"/>
          <p:cNvSpPr>
            <a:spLocks noGrp="1"/>
          </p:cNvSpPr>
          <p:nvPr/>
        </p:nvSpPr>
        <p:spPr>
          <a:xfrm>
            <a:off x="165100" y="41529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45026943" name="Text">
    </p:cNvPr>
          <p:cNvSpPr>
            <a:spLocks noGrp="1"/>
          </p:cNvSpPr>
          <p:nvPr/>
        </p:nvSpPr>
        <p:spPr>
          <a:xfrm rot="0">
            <a:off x="165100" y="41275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28133564" name="Text">
    </p:cNvPr>
          <p:cNvSpPr>
            <a:spLocks noGrp="1"/>
          </p:cNvSpPr>
          <p:nvPr/>
        </p:nvSpPr>
        <p:spPr>
          <a:xfrm rot="0">
            <a:off x="965200" y="41783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CI시설/인허가 검수 및 주유원복 작업신청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실수송 거리 측정데이타 erp 연동요청</a:t>
            </a:r>
          </a:p>
        </p:txBody>
      </p:sp>
      <p:sp>
        <p:nvSpPr>
          <p:cNvPr id="466140333" name="Text">
    </p:cNvPr>
          <p:cNvSpPr>
            <a:spLocks noGrp="1"/>
          </p:cNvSpPr>
          <p:nvPr/>
        </p:nvSpPr>
        <p:spPr>
          <a:xfrm rot="0">
            <a:off x="7239000" y="41783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57700051" name="Text">
    </p:cNvPr>
          <p:cNvSpPr>
            <a:spLocks noGrp="1"/>
          </p:cNvSpPr>
          <p:nvPr/>
        </p:nvSpPr>
        <p:spPr>
          <a:xfrm rot="0">
            <a:off x="5549900" y="41783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1580935564" name="Text">
    </p:cNvPr>
          <p:cNvSpPr>
            <a:spLocks noGrp="1"/>
          </p:cNvSpPr>
          <p:nvPr/>
        </p:nvSpPr>
        <p:spPr>
          <a:xfrm rot="0">
            <a:off x="901700" y="41275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7368069" name="Text">
    </p:cNvPr>
          <p:cNvSpPr>
            <a:spLocks noGrp="1"/>
          </p:cNvSpPr>
          <p:nvPr/>
        </p:nvSpPr>
        <p:spPr>
          <a:xfrm rot="0">
            <a:off x="6121400" y="41275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2417807" name="Text">
    </p:cNvPr>
          <p:cNvSpPr>
            <a:spLocks noGrp="1"/>
          </p:cNvSpPr>
          <p:nvPr/>
        </p:nvSpPr>
        <p:spPr>
          <a:xfrm rot="0">
            <a:off x="5549900" y="41275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7513386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05199551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325170481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시스템 연동 구축</a:t>
            </a:r>
          </a:p>
        </p:txBody>
      </p:sp>
      <p:sp>
        <p:nvSpPr>
          <p:cNvPr id="1949210217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19755409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</a:p>
        </p:txBody>
      </p:sp>
      <p:sp>
        <p:nvSpPr>
          <p:cNvPr id="1914482745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5651644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4916477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2582515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35147112" name="Frame"/>
          <p:cNvSpPr>
            <a:spLocks noGrp="1"/>
          </p:cNvSpPr>
          <p:nvPr/>
        </p:nvSpPr>
        <p:spPr>
          <a:xfrm>
            <a:off x="152400" y="20701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84253891" name="Text">
    </p:cNvPr>
          <p:cNvSpPr>
            <a:spLocks noGrp="1"/>
          </p:cNvSpPr>
          <p:nvPr/>
        </p:nvSpPr>
        <p:spPr>
          <a:xfrm rot="0">
            <a:off x="152400" y="2044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332614092" name="Text">
    </p:cNvPr>
          <p:cNvSpPr>
            <a:spLocks noGrp="1"/>
          </p:cNvSpPr>
          <p:nvPr/>
        </p:nvSpPr>
        <p:spPr>
          <a:xfrm rot="0">
            <a:off x="952500" y="20955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장비 사용 확인서 수신부서 제거 요청 건 관련 기존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오피넷 거래처 주소 수정 기능 보완요청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생산직 학습자의 메뉴권한  부여 요청(교육계획, 교육과정 등록 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- SOIL S2S VPN Connectivity Test</a:t>
            </a:r>
          </a:p>
        </p:txBody>
      </p:sp>
      <p:sp>
        <p:nvSpPr>
          <p:cNvPr id="1988440234" name="Text">
    </p:cNvPr>
          <p:cNvSpPr>
            <a:spLocks noGrp="1"/>
          </p:cNvSpPr>
          <p:nvPr/>
        </p:nvSpPr>
        <p:spPr>
          <a:xfrm rot="0">
            <a:off x="7226300" y="20955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55634881" name="Text">
    </p:cNvPr>
          <p:cNvSpPr>
            <a:spLocks noGrp="1"/>
          </p:cNvSpPr>
          <p:nvPr/>
        </p:nvSpPr>
        <p:spPr>
          <a:xfrm rot="0">
            <a:off x="6108700" y="2044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61242903" name="Text">
    </p:cNvPr>
          <p:cNvSpPr>
            <a:spLocks noGrp="1"/>
          </p:cNvSpPr>
          <p:nvPr/>
        </p:nvSpPr>
        <p:spPr>
          <a:xfrm rot="0">
            <a:off x="5537200" y="20955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</a:p>
        </p:txBody>
      </p:sp>
      <p:sp>
        <p:nvSpPr>
          <p:cNvPr id="1463148983" name="Text">
    </p:cNvPr>
          <p:cNvSpPr>
            <a:spLocks noGrp="1"/>
          </p:cNvSpPr>
          <p:nvPr/>
        </p:nvSpPr>
        <p:spPr>
          <a:xfrm rot="0">
            <a:off x="889000" y="2044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200283" name="Text">
    </p:cNvPr>
          <p:cNvSpPr>
            <a:spLocks noGrp="1"/>
          </p:cNvSpPr>
          <p:nvPr/>
        </p:nvSpPr>
        <p:spPr>
          <a:xfrm rot="0">
            <a:off x="7124700" y="2044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9573362" name="Text">
    </p:cNvPr>
          <p:cNvSpPr>
            <a:spLocks noGrp="1"/>
          </p:cNvSpPr>
          <p:nvPr/>
        </p:nvSpPr>
        <p:spPr>
          <a:xfrm rot="0">
            <a:off x="5537200" y="2044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0193912" name="Rectangle"/>
          <p:cNvSpPr>
            <a:spLocks noGrp="1"/>
          </p:cNvSpPr>
          <p:nvPr/>
        </p:nvSpPr>
        <p:spPr>
          <a:xfrm>
            <a:off x="6870700" y="2044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64879035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09816646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10591969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EBILL 데이터 입력 분석 (ZFIT5052)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ZSDR9600의 조건유형 선택에 ZM10(기타결재시 할인할증) 옵션 추가</a:t>
            </a:r>
          </a:p>
        </p:txBody>
      </p:sp>
      <p:sp>
        <p:nvSpPr>
          <p:cNvPr id="205905388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02781273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53427964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</a:p>
        </p:txBody>
      </p:sp>
      <p:sp>
        <p:nvSpPr>
          <p:cNvPr id="1682103312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7698633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8812037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4406936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3785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27931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08284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5450020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748206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8606357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668759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0322149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54187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47054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530146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055672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155732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841805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013986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77729605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62412265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명세서 파일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프로그램 생성 (ZFIR5082_1)</a:t>
            </a:r>
          </a:p>
        </p:txBody>
      </p:sp>
      <p:sp>
        <p:nvSpPr>
          <p:cNvPr id="5257339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47147592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57176925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과세표준 및 납부세액 신고명세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레이아웃 변경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사업장별 부가세 과세표준 및 납부세액 신고명세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파일 생성 로직 분석 및 변경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EBILL 데이터 입력 분석 (ZFIT5052)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지류상품권판매시 반환관련 전표생성 요청 (ZG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방문교통비 전표 전기 에러 메세지 관련 로직 분석 (ZFI_R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FC_RECEIVE_POSTING)</a:t>
            </a:r>
          </a:p>
        </p:txBody>
      </p:sp>
      <p:sp>
        <p:nvSpPr>
          <p:cNvPr id="16606209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12920594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102768445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44595151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053395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846637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12673632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</a:p>
        </p:txBody>
      </p:sp>
      <p:sp>
        <p:nvSpPr>
          <p:cNvPr id="209631124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휴가취소 신청서 작성시, 근로시간 한도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기능개선: 포지션 한계결정 프로세스 변경</a:t>
            </a:r>
          </a:p>
        </p:txBody>
      </p:sp>
      <p:sp>
        <p:nvSpPr>
          <p:cNvPr id="160814829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49579978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0278418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4조2교대근무자 연차휴가(8시간), 휴일(8시간) 휴가유형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신규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발령품의 기능개선: 포지션 한계결정 프로세스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휴가취소 신청서 작성시, 근로시간 한도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임금 유형 생성: 연말정산(임원퇴직소득금액한도초과액)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태아검진외출신청서 Data 변경</a:t>
            </a:r>
          </a:p>
        </p:txBody>
      </p:sp>
      <p:sp>
        <p:nvSpPr>
          <p:cNvPr id="97729100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</a:p>
        </p:txBody>
      </p:sp>
      <p:sp>
        <p:nvSpPr>
          <p:cNvPr id="91833056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</a:p>
        </p:txBody>
      </p:sp>
      <p:sp>
        <p:nvSpPr>
          <p:cNvPr id="79182712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</a:p>
        </p:txBody>
      </p:sp>
      <p:sp>
        <p:nvSpPr>
          <p:cNvPr id="88060352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06939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37126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6314372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054913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482155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103288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7242725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504086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680522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0558113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660274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467964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7776525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333129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4322461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246350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14064590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64396838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보육료 신청서 시스템 보완</a:t>
            </a:r>
          </a:p>
        </p:txBody>
      </p:sp>
      <p:sp>
        <p:nvSpPr>
          <p:cNvPr id="18674098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75625710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6436030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확인작업(주택자금 신청세팅 ,  제증명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첨부파일 원격지원, 출장비 코스트센터 안내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외근신청서 전자증빙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방문교통비 시운전팀 인원 코스트센터 변경요청</a:t>
            </a:r>
          </a:p>
        </p:txBody>
      </p:sp>
      <p:sp>
        <p:nvSpPr>
          <p:cNvPr id="105609905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5776928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0803</a:t>
            </a:r>
            <a:br/>
          </a:p>
        </p:txBody>
      </p:sp>
      <p:sp>
        <p:nvSpPr>
          <p:cNvPr id="33176189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16342234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270373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268171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42626305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52654684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미착 표기</a:t>
            </a:r>
          </a:p>
        </p:txBody>
      </p:sp>
      <p:sp>
        <p:nvSpPr>
          <p:cNvPr id="150326881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66346579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08300067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미착 표기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기성처리 금액 수정</a:t>
            </a:r>
          </a:p>
        </p:txBody>
      </p:sp>
      <p:sp>
        <p:nvSpPr>
          <p:cNvPr id="188706814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203995204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5218389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05721279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893661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41984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0671129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176389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0924561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1927709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06529866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971553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903253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8515752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2135751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15457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9529812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01888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3640303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128054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94681622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</a:p>
        </p:txBody>
      </p:sp>
      <p:sp>
        <p:nvSpPr>
          <p:cNvPr id="9385674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79769007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6957155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6432015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 개발자 Key 신규생성 및 전달 (taewoolee7)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불필요한 ERP 프로그램 정기 삭제 및 T-Code 부여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RFC 통신 내역 확인 및 업무지원(MB_RFC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_DB_1)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기존 배치잡 재설정 작업 ([SD]연체거래처 DAIL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Y WARNING 메일링)</a:t>
            </a:r>
          </a:p>
        </p:txBody>
      </p:sp>
      <p:sp>
        <p:nvSpPr>
          <p:cNvPr id="167531338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30880184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166102756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br/>
          </a:p>
        </p:txBody>
      </p:sp>
      <p:sp>
        <p:nvSpPr>
          <p:cNvPr id="209275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546961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235696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208601514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2903988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79114228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1436906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04889474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ZPMB5090 집계 프로그램의 수정 요청* 외주용역비 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보완 </a:t>
            </a:r>
          </a:p>
        </p:txBody>
      </p:sp>
      <p:sp>
        <p:nvSpPr>
          <p:cNvPr id="205306853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9530133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br/>
          </a:p>
        </p:txBody>
      </p:sp>
      <p:sp>
        <p:nvSpPr>
          <p:cNvPr id="85203080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</a:p>
        </p:txBody>
      </p:sp>
      <p:sp>
        <p:nvSpPr>
          <p:cNvPr id="90445288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925481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