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</p:sldIdLst>
  <p:sldSz cx="10160000" cy="7429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66107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8179920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3537831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03328766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19264494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39229352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0885589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1605180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0692566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4853337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1389331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4922135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4075587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028902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29488148" name="Text">
    </p:cNvPr>
          <p:cNvSpPr>
            <a:spLocks noGrp="1"/>
          </p:cNvSpPr>
          <p:nvPr/>
        </p:nvSpPr>
        <p:spPr>
          <a:xfrm rot="0">
            <a:off x="97028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</a:p>
        </p:txBody>
      </p:sp>
      <p:sp>
        <p:nvSpPr>
          <p:cNvPr id="637940674" name="Text">
    </p:cNvPr>
          <p:cNvSpPr>
            <a:spLocks noGrp="1"/>
          </p:cNvSpPr>
          <p:nvPr/>
        </p:nvSpPr>
        <p:spPr>
          <a:xfrm rot="0">
            <a:off x="93345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br/>
          </a:p>
        </p:txBody>
      </p:sp>
      <p:sp>
        <p:nvSpPr>
          <p:cNvPr id="157107125" name="Text">
    </p:cNvPr>
          <p:cNvSpPr>
            <a:spLocks noGrp="1"/>
          </p:cNvSpPr>
          <p:nvPr/>
        </p:nvSpPr>
        <p:spPr>
          <a:xfrm rot="0">
            <a:off x="5930900" y="1511300"/>
            <a:ext cx="3403600" cy="2273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구분회계기준 비용의 1차원가요소 data 산출 프로그램 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사업장별 부가세 과세표준 및 납부세액 신고 명세서 파일 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성 프로그램 생성 (ZFIR5082_1)</a:t>
            </a:r>
          </a:p>
        </p:txBody>
      </p:sp>
      <p:sp>
        <p:nvSpPr>
          <p:cNvPr id="821674092" name="Text">
    </p:cNvPr>
          <p:cNvSpPr>
            <a:spLocks noGrp="1"/>
          </p:cNvSpPr>
          <p:nvPr/>
        </p:nvSpPr>
        <p:spPr>
          <a:xfrm rot="0">
            <a:off x="53086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432058014" name="Text">
    </p:cNvPr>
          <p:cNvSpPr>
            <a:spLocks noGrp="1"/>
          </p:cNvSpPr>
          <p:nvPr/>
        </p:nvSpPr>
        <p:spPr>
          <a:xfrm rot="0">
            <a:off x="889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112857044" name="Text">
    </p:cNvPr>
          <p:cNvSpPr>
            <a:spLocks noGrp="1"/>
          </p:cNvSpPr>
          <p:nvPr/>
        </p:nvSpPr>
        <p:spPr>
          <a:xfrm rot="0">
            <a:off x="711200" y="1511300"/>
            <a:ext cx="3403600" cy="2273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STLC 윤활유 임가공 생산 관련 IT프로그램 개발에 따른 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합수불부 및 원가계산 프로그램 수정(ZCOR8211, ZCOR650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ZCOR6600)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(추가수정) 지류상품권판매시 반환관련 전표생성 요청 교환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로직 추가 (ZGMR3511)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(추가수정) 지류상품권판매시 교환 조건 전표 생성 로직에서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판매유형 공란으로 들어와도 처리되도록 수정(ZGMR3511)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(추가수정) STLC 윤활유 임가공 자체 생산 투입수량 필드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를 물량차이 계산 로직에서 제외 (ZCOR6500, ZCOR6600)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(추가수정) 지류상품권판매시 교환 조건 전표 생성 로직에서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대변 라인아이템에 판매처 입력되도록 수정(ZGMR3511)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계약직 결재요청시 작성자사번, 요청자사번 오류 원인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(ZEAM8000) </a:t>
            </a:r>
          </a:p>
        </p:txBody>
      </p:sp>
      <p:sp>
        <p:nvSpPr>
          <p:cNvPr id="561478336" name="Text">
    </p:cNvPr>
          <p:cNvSpPr>
            <a:spLocks noGrp="1"/>
          </p:cNvSpPr>
          <p:nvPr/>
        </p:nvSpPr>
        <p:spPr>
          <a:xfrm rot="0">
            <a:off x="44831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br/>
          </a:p>
        </p:txBody>
      </p:sp>
      <p:sp>
        <p:nvSpPr>
          <p:cNvPr id="1601381410" name="Text">
    </p:cNvPr>
          <p:cNvSpPr>
            <a:spLocks noGrp="1"/>
          </p:cNvSpPr>
          <p:nvPr/>
        </p:nvSpPr>
        <p:spPr>
          <a:xfrm rot="0">
            <a:off x="48514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br/>
          </a:p>
        </p:txBody>
      </p:sp>
      <p:sp>
        <p:nvSpPr>
          <p:cNvPr id="1373776090" name="Text">
    </p:cNvPr>
          <p:cNvSpPr>
            <a:spLocks noGrp="1"/>
          </p:cNvSpPr>
          <p:nvPr/>
        </p:nvSpPr>
        <p:spPr>
          <a:xfrm rot="0">
            <a:off x="41148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br/>
          </a:p>
        </p:txBody>
      </p:sp>
      <p:sp>
        <p:nvSpPr>
          <p:cNvPr id="899469643" name="Text">
    </p:cNvPr>
          <p:cNvSpPr>
            <a:spLocks noGrp="1"/>
          </p:cNvSpPr>
          <p:nvPr/>
        </p:nvSpPr>
        <p:spPr>
          <a:xfrm rot="0">
            <a:off x="6604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99476802" name="Text">
    </p:cNvPr>
          <p:cNvSpPr>
            <a:spLocks noGrp="1"/>
          </p:cNvSpPr>
          <p:nvPr/>
        </p:nvSpPr>
        <p:spPr>
          <a:xfrm rot="0">
            <a:off x="58801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73371296" name="Text">
    </p:cNvPr>
          <p:cNvSpPr>
            <a:spLocks noGrp="1"/>
          </p:cNvSpPr>
          <p:nvPr/>
        </p:nvSpPr>
        <p:spPr>
          <a:xfrm rot="0">
            <a:off x="97028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701972148" name="Text">
    </p:cNvPr>
          <p:cNvSpPr>
            <a:spLocks noGrp="1"/>
          </p:cNvSpPr>
          <p:nvPr/>
        </p:nvSpPr>
        <p:spPr>
          <a:xfrm rot="0">
            <a:off x="93345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</a:p>
        </p:txBody>
      </p:sp>
      <p:sp>
        <p:nvSpPr>
          <p:cNvPr id="2048042060" name="Text">
    </p:cNvPr>
          <p:cNvSpPr>
            <a:spLocks noGrp="1"/>
          </p:cNvSpPr>
          <p:nvPr/>
        </p:nvSpPr>
        <p:spPr>
          <a:xfrm rot="0">
            <a:off x="5930900" y="37846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특근확인서 출근시간 활성화 및 특근시작시간 필수 선택 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용(90%:반영시점 7월로 연기됨)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요청서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프로젝트인력 체재수당 평균임금 반영 관련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발령품의 기능개선: 포지션 한계결정 프로세스 변경(40%)</a:t>
            </a:r>
          </a:p>
        </p:txBody>
      </p:sp>
      <p:sp>
        <p:nvSpPr>
          <p:cNvPr id="1832936016" name="Text">
    </p:cNvPr>
          <p:cNvSpPr>
            <a:spLocks noGrp="1"/>
          </p:cNvSpPr>
          <p:nvPr/>
        </p:nvSpPr>
        <p:spPr>
          <a:xfrm rot="0">
            <a:off x="5308600" y="37846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528244263" name="Text">
    </p:cNvPr>
          <p:cNvSpPr>
            <a:spLocks noGrp="1"/>
          </p:cNvSpPr>
          <p:nvPr/>
        </p:nvSpPr>
        <p:spPr>
          <a:xfrm rot="0">
            <a:off x="88900" y="37846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265216482" name="Text">
    </p:cNvPr>
          <p:cNvSpPr>
            <a:spLocks noGrp="1"/>
          </p:cNvSpPr>
          <p:nvPr/>
        </p:nvSpPr>
        <p:spPr>
          <a:xfrm rot="0">
            <a:off x="711200" y="37846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요청서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퇴직자 작업지원(하기휴가 환수, 장기근속휴가비 환수 등)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휴가취소 신청서 작성시, 근로시간 한도 점검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프로젝트인력 체재수당 평균임금 반영 관련</a:t>
            </a:r>
          </a:p>
        </p:txBody>
      </p:sp>
      <p:sp>
        <p:nvSpPr>
          <p:cNvPr id="1620116627" name="Text">
    </p:cNvPr>
          <p:cNvSpPr>
            <a:spLocks noGrp="1"/>
          </p:cNvSpPr>
          <p:nvPr/>
        </p:nvSpPr>
        <p:spPr>
          <a:xfrm rot="0">
            <a:off x="44831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246261811" name="Text">
    </p:cNvPr>
          <p:cNvSpPr>
            <a:spLocks noGrp="1"/>
          </p:cNvSpPr>
          <p:nvPr/>
        </p:nvSpPr>
        <p:spPr>
          <a:xfrm rot="0">
            <a:off x="48514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</a:p>
        </p:txBody>
      </p:sp>
      <p:sp>
        <p:nvSpPr>
          <p:cNvPr id="1943884455" name="Text">
    </p:cNvPr>
          <p:cNvSpPr>
            <a:spLocks noGrp="1"/>
          </p:cNvSpPr>
          <p:nvPr/>
        </p:nvSpPr>
        <p:spPr>
          <a:xfrm rot="0">
            <a:off x="41148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</a:p>
        </p:txBody>
      </p:sp>
      <p:sp>
        <p:nvSpPr>
          <p:cNvPr id="199519439" name="Text">
    </p:cNvPr>
          <p:cNvSpPr>
            <a:spLocks noGrp="1"/>
          </p:cNvSpPr>
          <p:nvPr/>
        </p:nvSpPr>
        <p:spPr>
          <a:xfrm rot="0">
            <a:off x="660400" y="37846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64701628" name="Text">
    </p:cNvPr>
          <p:cNvSpPr>
            <a:spLocks noGrp="1"/>
          </p:cNvSpPr>
          <p:nvPr/>
        </p:nvSpPr>
        <p:spPr>
          <a:xfrm rot="0">
            <a:off x="5880100" y="37846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7048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3461582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3553176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1052512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4428269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4573336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5302105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967587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1042018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2711227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7775471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51812180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2340807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0354560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2452752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173202505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</a:p>
        </p:txBody>
      </p:sp>
      <p:sp>
        <p:nvSpPr>
          <p:cNvPr id="23864282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보육료 신청서 시스템 보완</a:t>
            </a:r>
          </a:p>
        </p:txBody>
      </p:sp>
      <p:sp>
        <p:nvSpPr>
          <p:cNvPr id="1489380101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159488432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19040268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이사비신청서 신청 금액 수정 요청(문서삭제)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독신자 주거지원비 메뉴에서 계약일자 담당자 수정가능하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도록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중식비 신청서의 국내출장 근태 구분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중식비 신청서 미정산 부분 발생으로 재처리 요청(문서삭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제)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생활안정자금 대출순위 변경 요청</a:t>
            </a:r>
          </a:p>
        </p:txBody>
      </p:sp>
      <p:sp>
        <p:nvSpPr>
          <p:cNvPr id="652641164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</a:p>
        </p:txBody>
      </p:sp>
      <p:sp>
        <p:nvSpPr>
          <p:cNvPr id="1330725470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0803</a:t>
            </a:r>
            <a:br/>
          </a:p>
        </p:txBody>
      </p:sp>
      <p:sp>
        <p:nvSpPr>
          <p:cNvPr id="176938851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08/03</a:t>
            </a:r>
            <a:br/>
          </a:p>
        </p:txBody>
      </p:sp>
      <p:sp>
        <p:nvSpPr>
          <p:cNvPr id="255279472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92784121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82275774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</a:p>
        </p:txBody>
      </p:sp>
      <p:sp>
        <p:nvSpPr>
          <p:cNvPr id="79464659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</a:p>
        </p:txBody>
      </p:sp>
      <p:sp>
        <p:nvSpPr>
          <p:cNvPr id="833975797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</a:p>
        </p:txBody>
      </p:sp>
      <p:sp>
        <p:nvSpPr>
          <p:cNvPr id="1447223995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129527174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592041263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구입명세서 미착 표기</a:t>
            </a:r>
          </a:p>
        </p:txBody>
      </p:sp>
      <p:sp>
        <p:nvSpPr>
          <p:cNvPr id="969475694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2019519702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57741193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</a:p>
        </p:txBody>
      </p:sp>
      <p:sp>
        <p:nvSpPr>
          <p:cNvPr id="1332204179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55672167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48139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5936670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74309782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71294074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5245402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64562417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676756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6344827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1908756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0230133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3206692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9406947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9634833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5417991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819110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</a:p>
        </p:txBody>
      </p:sp>
      <p:sp>
        <p:nvSpPr>
          <p:cNvPr id="105760221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</a:p>
        </p:txBody>
      </p:sp>
      <p:sp>
        <p:nvSpPr>
          <p:cNvPr id="145346681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377610520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56293832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40323119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마감업무 지원작업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QA테스트 배치잡 신규설정 작업 (ZSD_CREATE_DO)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IAMS 전산감사 사전자료요청 취합 및 전달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SSL VPN 버전 업그레이드에 따른 SAP 접속 테스트 야간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작업 업무지원</a:t>
            </a:r>
          </a:p>
        </p:txBody>
      </p:sp>
      <p:sp>
        <p:nvSpPr>
          <p:cNvPr id="350472897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br/>
          </a:p>
        </p:txBody>
      </p:sp>
      <p:sp>
        <p:nvSpPr>
          <p:cNvPr id="225669220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br/>
          </a:p>
        </p:txBody>
      </p:sp>
      <p:sp>
        <p:nvSpPr>
          <p:cNvPr id="111146684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br/>
          </a:p>
        </p:txBody>
      </p:sp>
      <p:sp>
        <p:nvSpPr>
          <p:cNvPr id="21902076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075296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99121553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</a:p>
        </p:txBody>
      </p:sp>
      <p:sp>
        <p:nvSpPr>
          <p:cNvPr id="776894347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128859477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1605736223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871521739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841152414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234471513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</a:p>
        </p:txBody>
      </p:sp>
      <p:sp>
        <p:nvSpPr>
          <p:cNvPr id="2114429846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</a:p>
        </p:txBody>
      </p:sp>
      <p:sp>
        <p:nvSpPr>
          <p:cNvPr id="2024960226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1560933997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06535581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55657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1798627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1442707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85225426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5633750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72947022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5377790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1406153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46519350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380635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9907558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9883140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3651778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5900298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3525834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1055182562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</a:p>
        </p:txBody>
      </p:sp>
      <p:sp>
        <p:nvSpPr>
          <p:cNvPr id="179582860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SOIL 마켓 조회수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브라우저 알림 제거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POS기 전송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 &gt; ISIMS 매출 전송 시 오차 원인 파악</a:t>
            </a:r>
          </a:p>
        </p:txBody>
      </p:sp>
      <p:sp>
        <p:nvSpPr>
          <p:cNvPr id="111278030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20877525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351991008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SOIL 마켓 조회수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브라우저 알림 제거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POS기 전송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 &gt; ISIMS 매출 전송 시 오차 원인 파악</a:t>
            </a:r>
          </a:p>
        </p:txBody>
      </p:sp>
      <p:sp>
        <p:nvSpPr>
          <p:cNvPr id="772895937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191138513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</a:p>
        </p:txBody>
      </p:sp>
      <p:sp>
        <p:nvSpPr>
          <p:cNvPr id="189369381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</a:p>
        </p:txBody>
      </p:sp>
      <p:sp>
        <p:nvSpPr>
          <p:cNvPr id="86833931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82931890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7233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174093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8709553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87380265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33938722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10930910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6492758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4188413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955085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2291133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7542875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819243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8607572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6749703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55200690" name="Text">
    </p:cNvPr>
          <p:cNvSpPr>
            <a:spLocks noGrp="1"/>
          </p:cNvSpPr>
          <p:nvPr/>
        </p:nvSpPr>
        <p:spPr>
          <a:xfrm rot="0">
            <a:off x="9702800" y="1511300"/>
            <a:ext cx="3683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br/>
            <a:br/>
            <a:br/>
            <a:br/>
            <a:br/>
            <a:br/>
            <a:br/>
            <a:br/>
          </a:p>
        </p:txBody>
      </p:sp>
      <p:sp>
        <p:nvSpPr>
          <p:cNvPr id="1550257336" name="Text">
    </p:cNvPr>
          <p:cNvSpPr>
            <a:spLocks noGrp="1"/>
          </p:cNvSpPr>
          <p:nvPr/>
        </p:nvSpPr>
        <p:spPr>
          <a:xfrm rot="0">
            <a:off x="9334500" y="1511300"/>
            <a:ext cx="3683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  <a:br/>
            <a:br/>
            <a:br/>
            <a:br/>
            <a:br/>
            <a:br/>
          </a:p>
        </p:txBody>
      </p:sp>
      <p:sp>
        <p:nvSpPr>
          <p:cNvPr id="1374975617" name="Text">
    </p:cNvPr>
          <p:cNvSpPr>
            <a:spLocks noGrp="1"/>
          </p:cNvSpPr>
          <p:nvPr/>
        </p:nvSpPr>
        <p:spPr>
          <a:xfrm rot="0">
            <a:off x="5930900" y="1511300"/>
            <a:ext cx="3403600" cy="3797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구축-7/12 SD모듈 수정사항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 및 운영 선 반영-7/13 모니터링 프로그램 코딩-7/14 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니터링 프로그램 기능 추가-7/24 모니터링 프로그램 데이터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다운로드 기능 추가-7/25 EXCEL 업로드 후 CBO 테이블 저장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기능 추가-7/26 수신시 메일링 로직 수정 및 데이터 매핑 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가-7/27 SABIC OPEN DATA UPLOAD 기능 추가-7/28 SAB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IC 모니터링 프로그램 테스트-8/2   SABIC 모니터링 프로그램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운영반영-8/3   SABIC 컨테이너 정보 일괄 입력 기능 추가-8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/3   SABIC 1LEG GI정보 일자별 일괄전송 기능 추가-8/4   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ABIC 최종 점검</a:t>
            </a:r>
          </a:p>
        </p:txBody>
      </p:sp>
      <p:sp>
        <p:nvSpPr>
          <p:cNvPr id="1204339962" name="Text">
    </p:cNvPr>
          <p:cNvSpPr>
            <a:spLocks noGrp="1"/>
          </p:cNvSpPr>
          <p:nvPr/>
        </p:nvSpPr>
        <p:spPr>
          <a:xfrm rot="0">
            <a:off x="5308600" y="1511300"/>
            <a:ext cx="5715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40525915" name="Text">
    </p:cNvPr>
          <p:cNvSpPr>
            <a:spLocks noGrp="1"/>
          </p:cNvSpPr>
          <p:nvPr/>
        </p:nvSpPr>
        <p:spPr>
          <a:xfrm rot="0">
            <a:off x="88900" y="1511300"/>
            <a:ext cx="5715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820761635" name="Text">
    </p:cNvPr>
          <p:cNvSpPr>
            <a:spLocks noGrp="1"/>
          </p:cNvSpPr>
          <p:nvPr/>
        </p:nvSpPr>
        <p:spPr>
          <a:xfrm rot="0">
            <a:off x="711200" y="1511300"/>
            <a:ext cx="3403600" cy="3797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ITSM-97717윤활기유 납품 확정시 비가용 운전자 체크 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외-7/31 로직 수정 후 운영반영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ITSM-98044LOPAS 인터페이스 프로그램 (거래처정보)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 요청-7/31 분석 후 데이터 문제로 판명되어 변경 없이 완료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구축-7/12 SD모듈 수정사항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 및 운영 선 반영-7/13 모니터링 프로그램 코딩-7/14 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니터링 프로그램 기능 추가-7/24 모니터링 프로그램 데이터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다운로드 기능 추가-7/25 EXCEL 업로드 후 CBO 테이블 저장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기능 추가-7/26 수신시 메일링 로직 수정 및 데이터 매핑 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가-7/27 SABIC OPEN DATA UPLOAD 기능 추가-7/28 SAB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IC 모니터링 프로그램 테스트-8/2   SABIC 모니터링 프로그램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운영반영-8/3   SABIC 컨테이너 정보 일괄 입력 기능 추가-8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/3   SABIC 1LEG GI정보 일자별 일괄전송 기능 추가-8/4   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ABIC 최종 점검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울산공장 출장-8/3 ~ 8/4</a:t>
            </a:r>
          </a:p>
        </p:txBody>
      </p:sp>
      <p:sp>
        <p:nvSpPr>
          <p:cNvPr id="515157324" name="Text">
    </p:cNvPr>
          <p:cNvSpPr>
            <a:spLocks noGrp="1"/>
          </p:cNvSpPr>
          <p:nvPr/>
        </p:nvSpPr>
        <p:spPr>
          <a:xfrm rot="0">
            <a:off x="4483100" y="1511300"/>
            <a:ext cx="3683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br/>
            <a:br/>
            <a:br/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</a:p>
        </p:txBody>
      </p:sp>
      <p:sp>
        <p:nvSpPr>
          <p:cNvPr id="526013812" name="Text">
    </p:cNvPr>
          <p:cNvSpPr>
            <a:spLocks noGrp="1"/>
          </p:cNvSpPr>
          <p:nvPr/>
        </p:nvSpPr>
        <p:spPr>
          <a:xfrm rot="0">
            <a:off x="4851400" y="1511300"/>
            <a:ext cx="3683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br/>
            <a:br/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</a:p>
        </p:txBody>
      </p:sp>
      <p:sp>
        <p:nvSpPr>
          <p:cNvPr id="364553565" name="Text">
    </p:cNvPr>
          <p:cNvSpPr>
            <a:spLocks noGrp="1"/>
          </p:cNvSpPr>
          <p:nvPr/>
        </p:nvSpPr>
        <p:spPr>
          <a:xfrm rot="0">
            <a:off x="4114800" y="1511300"/>
            <a:ext cx="3683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  <a:br/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08/03</a:t>
            </a:r>
            <a:br/>
          </a:p>
        </p:txBody>
      </p:sp>
      <p:sp>
        <p:nvSpPr>
          <p:cNvPr id="1301628495" name="Text">
    </p:cNvPr>
          <p:cNvSpPr>
            <a:spLocks noGrp="1"/>
          </p:cNvSpPr>
          <p:nvPr/>
        </p:nvSpPr>
        <p:spPr>
          <a:xfrm rot="0">
            <a:off x="660400" y="1511300"/>
            <a:ext cx="34544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95459708" name="Text">
    </p:cNvPr>
          <p:cNvSpPr>
            <a:spLocks noGrp="1"/>
          </p:cNvSpPr>
          <p:nvPr/>
        </p:nvSpPr>
        <p:spPr>
          <a:xfrm rot="0">
            <a:off x="5880100" y="1511300"/>
            <a:ext cx="34544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