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[2023.08.01 ~ 2023.08.07]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8월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5565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1798627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44270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522542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5633750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2947022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5377790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406153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651935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8063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9907558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9883140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651778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90029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52583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05518256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17958286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</a:p>
        </p:txBody>
      </p:sp>
      <p:sp>
        <p:nvSpPr>
          <p:cNvPr id="111278030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20877525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35199100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</a:p>
        </p:txBody>
      </p:sp>
      <p:sp>
        <p:nvSpPr>
          <p:cNvPr id="77289593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91138513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89369381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86833931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293189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723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174093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70955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38026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393872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0930910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6492758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188413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55085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291133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542875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19243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607572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6749703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5200690" name="Text">
    </p:cNvPr>
          <p:cNvSpPr>
            <a:spLocks noGrp="1"/>
          </p:cNvSpPr>
          <p:nvPr/>
        </p:nvSpPr>
        <p:spPr>
          <a:xfrm rot="0">
            <a:off x="9702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550257336" name="Text">
    </p:cNvPr>
          <p:cNvSpPr>
            <a:spLocks noGrp="1"/>
          </p:cNvSpPr>
          <p:nvPr/>
        </p:nvSpPr>
        <p:spPr>
          <a:xfrm rot="0">
            <a:off x="93345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374975617" name="Text">
    </p:cNvPr>
          <p:cNvSpPr>
            <a:spLocks noGrp="1"/>
          </p:cNvSpPr>
          <p:nvPr/>
        </p:nvSpPr>
        <p:spPr>
          <a:xfrm rot="0">
            <a:off x="5930900" y="1511300"/>
            <a:ext cx="3403600" cy="3797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</a:t>
            </a:r>
          </a:p>
        </p:txBody>
      </p:sp>
      <p:sp>
        <p:nvSpPr>
          <p:cNvPr id="1204339962" name="Text">
    </p:cNvPr>
          <p:cNvSpPr>
            <a:spLocks noGrp="1"/>
          </p:cNvSpPr>
          <p:nvPr/>
        </p:nvSpPr>
        <p:spPr>
          <a:xfrm rot="0">
            <a:off x="53086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40525915" name="Text">
    </p:cNvPr>
          <p:cNvSpPr>
            <a:spLocks noGrp="1"/>
          </p:cNvSpPr>
          <p:nvPr/>
        </p:nvSpPr>
        <p:spPr>
          <a:xfrm rot="0">
            <a:off x="889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20761635" name="Text">
    </p:cNvPr>
          <p:cNvSpPr>
            <a:spLocks noGrp="1"/>
          </p:cNvSpPr>
          <p:nvPr/>
        </p:nvSpPr>
        <p:spPr>
          <a:xfrm rot="0">
            <a:off x="711200" y="1511300"/>
            <a:ext cx="3403600" cy="3797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ITSM-97717윤활기유 납품 확정시 비가용 운전자 체크 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외-7/31 로직 수정 후 운영반영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ITSM-98044LOPAS 인터페이스 프로그램 (거래처정보)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요청-7/31 분석 후 데이터 문제로 판명되어 변경 없이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울산공장 출장-8/3 ~ 8/4</a:t>
            </a:r>
          </a:p>
        </p:txBody>
      </p:sp>
      <p:sp>
        <p:nvSpPr>
          <p:cNvPr id="515157324" name="Text">
    </p:cNvPr>
          <p:cNvSpPr>
            <a:spLocks noGrp="1"/>
          </p:cNvSpPr>
          <p:nvPr/>
        </p:nvSpPr>
        <p:spPr>
          <a:xfrm rot="0">
            <a:off x="44831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526013812" name="Text">
    </p:cNvPr>
          <p:cNvSpPr>
            <a:spLocks noGrp="1"/>
          </p:cNvSpPr>
          <p:nvPr/>
        </p:nvSpPr>
        <p:spPr>
          <a:xfrm rot="0">
            <a:off x="48514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364553565" name="Text">
    </p:cNvPr>
          <p:cNvSpPr>
            <a:spLocks noGrp="1"/>
          </p:cNvSpPr>
          <p:nvPr/>
        </p:nvSpPr>
        <p:spPr>
          <a:xfrm rot="0">
            <a:off x="4114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1301628495" name="Text">
    </p:cNvPr>
          <p:cNvSpPr>
            <a:spLocks noGrp="1"/>
          </p:cNvSpPr>
          <p:nvPr/>
        </p:nvSpPr>
        <p:spPr>
          <a:xfrm rot="0">
            <a:off x="6604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5459708" name="Text">
    </p:cNvPr>
          <p:cNvSpPr>
            <a:spLocks noGrp="1"/>
          </p:cNvSpPr>
          <p:nvPr/>
        </p:nvSpPr>
        <p:spPr>
          <a:xfrm rot="0">
            <a:off x="58801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76258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629587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476989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593473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2737723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490622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586238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445590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480616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53075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677598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5863807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5316692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8889703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11919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86050787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</a:p>
        </p:txBody>
      </p:sp>
      <p:sp>
        <p:nvSpPr>
          <p:cNvPr id="214181192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</a:p>
        </p:txBody>
      </p:sp>
      <p:sp>
        <p:nvSpPr>
          <p:cNvPr id="176126315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8025435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7059711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</a:p>
        </p:txBody>
      </p:sp>
      <p:sp>
        <p:nvSpPr>
          <p:cNvPr id="104968205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528779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91961551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</a:p>
        </p:txBody>
      </p:sp>
      <p:sp>
        <p:nvSpPr>
          <p:cNvPr id="169437411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411950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446361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59730904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25987287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25676851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88405774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672006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제품출하 그리드내 평균값 표시</a:t>
            </a:r>
          </a:p>
        </p:txBody>
      </p:sp>
      <p:sp>
        <p:nvSpPr>
          <p:cNvPr id="21894194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183616912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</a:p>
        </p:txBody>
      </p:sp>
      <p:sp>
        <p:nvSpPr>
          <p:cNvPr id="211671104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35319016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474300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07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57742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138854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4623643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9457316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214330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08507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043396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323625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05972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05882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524998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4159466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040430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79671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31212684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5739600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수송기사 마스터 등록 권한 부여 요청 및 수정</a:t>
            </a:r>
          </a:p>
        </p:txBody>
      </p:sp>
      <p:sp>
        <p:nvSpPr>
          <p:cNvPr id="48237147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067232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00910874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고급휘발유 및 삼성카드 유류구매카드 사용여부 보완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수송기사 마스터 등록 권한 부여 요청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생일자 선물 메일 발송 문구 수정 및 수신자 보직변경에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따른 발송 정보 수정</a:t>
            </a:r>
          </a:p>
        </p:txBody>
      </p:sp>
      <p:sp>
        <p:nvSpPr>
          <p:cNvPr id="164063677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211666708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36564656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</a:p>
        </p:txBody>
      </p:sp>
      <p:sp>
        <p:nvSpPr>
          <p:cNvPr id="113939158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95373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771154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57614093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74367284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인사정보 사진 확대 추가 줌 인ㆍ아웃</a:t>
            </a:r>
          </a:p>
        </p:txBody>
      </p:sp>
      <p:sp>
        <p:nvSpPr>
          <p:cNvPr id="53428573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61126482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7939857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인사정보 사진 확대 추가 줌 인ㆍ아웃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ITSM-98045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신규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ITSM-98527 데이터요청서 삭제ITSM-92466 변경결과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작성</a:t>
            </a:r>
          </a:p>
        </p:txBody>
      </p:sp>
      <p:sp>
        <p:nvSpPr>
          <p:cNvPr id="127421288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</a:p>
        </p:txBody>
      </p:sp>
      <p:sp>
        <p:nvSpPr>
          <p:cNvPr id="27869262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</a:p>
        </p:txBody>
      </p:sp>
      <p:sp>
        <p:nvSpPr>
          <p:cNvPr id="106765568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</a:p>
        </p:txBody>
      </p:sp>
      <p:sp>
        <p:nvSpPr>
          <p:cNvPr id="129108046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168054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4601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878613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958998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1946106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480792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903117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759559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439573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8138155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554517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590254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09248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6565817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483095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7723188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903755943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</a:p>
        </p:txBody>
      </p:sp>
      <p:sp>
        <p:nvSpPr>
          <p:cNvPr id="1809776360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471138943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508484491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56117471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WMS 엑셀 확인 불가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후가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잠정 중단 정상확인 완료, 스케쥴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재등록-&gt; 각 공정 T&amp;A로 데이터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모니터링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수신자 오입력 -&gt;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 계정 전체적인 PW 변경으로 인한 작업혼란 재수행계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잠김현상 수시확인 및 잠금해제, outlook 연결(outlook 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근 불가, PC계정 잠김, SAP 접근 불가)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작업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A11 '#1 회계 지급전표' 작업 오류로 인한 데이터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배포실패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메일 2번발송 원인 확인 및 수정</a:t>
            </a:r>
          </a:p>
        </p:txBody>
      </p:sp>
      <p:sp>
        <p:nvSpPr>
          <p:cNvPr id="992877930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315351620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2050093333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27780602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4233193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859370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928433553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288125440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1300289092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64704497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08202834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705247893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634794342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85705861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51668958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1764283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952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6051243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0614307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807827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197771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2756939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885908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400724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0978125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3638921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6553807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655254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971806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939296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22406316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670431542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244589423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및 LMS관리자페이지의 신규기능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</a:p>
        </p:txBody>
      </p:sp>
      <p:sp>
        <p:nvSpPr>
          <p:cNvPr id="1127333079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57674765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29579344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7월 29일 ERS_CP 연계 데이터 개정오류 확인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(파일명 특수문자로 인한 오류 확인)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SOM-2-430 수정오류 확인 및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및 LMS관리자페이지의 신규기능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공정이해 등, HTML5 이러닝 컨텐츠 제작을 위한 메뉴얼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제공 요청 및 LMS 시스템 반영시 예상기간 회신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(RI-66),(RI-24)  연계 데이터 미입력 오류 발생 확인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관리자&gt;통계&gt;문서통계&gt;부서지침서 통계 엑셀저장시 문서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경로 오류 데이터 확인 및 보정처리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문서번호 "PO2-D-0031" 폐기하려는데 규정관리 기안지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에서 조회가 안됨. 확인 요청 </a:t>
            </a:r>
          </a:p>
        </p:txBody>
      </p:sp>
      <p:sp>
        <p:nvSpPr>
          <p:cNvPr id="571461585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813387331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466271065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858232298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4549668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2290746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540661852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551429310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</a:p>
        </p:txBody>
      </p:sp>
      <p:sp>
        <p:nvSpPr>
          <p:cNvPr id="368798673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82457266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78368793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WMS-&gt;SAP 실적정보 인터페이스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기술검수결과 정상인 건 WMS 미반영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리스크관리팀 요청 IAMS 외부감사 사전요청자료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대리점영업팀 불출이관 처리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오판독 데이터 확인 및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재고현황 데이터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미회수 현황 데이터 오류 확인 요청 (모바일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상품권 전환 관련 상품권)</a:t>
            </a:r>
          </a:p>
        </p:txBody>
      </p:sp>
      <p:sp>
        <p:nvSpPr>
          <p:cNvPr id="871960756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2106740985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838519732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033542081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6322678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66722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5523826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746553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5510465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830517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157859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707936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3324115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3982084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9141751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403337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327978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63945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8104852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2201296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92936749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</a:p>
        </p:txBody>
      </p:sp>
      <p:sp>
        <p:nvSpPr>
          <p:cNvPr id="114768366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총수송실적 조회회면 배포 상태 확인 및 ITSM-98542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ITSM-98698 (2건) 작성</a:t>
            </a:r>
          </a:p>
        </p:txBody>
      </p:sp>
      <p:sp>
        <p:nvSpPr>
          <p:cNvPr id="9095671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0510492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6453337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기호품 발주(IT 운영센터)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총수송실적 조회화면 데이터 공란발생 수송요청 원인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총수송실적 조회회면 '납품처' 기준 LOC 데이터 표시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Null 데이터 매핑 및 처리</a:t>
            </a:r>
          </a:p>
        </p:txBody>
      </p:sp>
      <p:sp>
        <p:nvSpPr>
          <p:cNvPr id="186809773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85881884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8712650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</a:p>
        </p:txBody>
      </p:sp>
      <p:sp>
        <p:nvSpPr>
          <p:cNvPr id="16291365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226051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729823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45851946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01799010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10524570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93356525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6559059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인터페이스 프로그램 (거래처정보)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개선방안 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의 미팅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https URL, 접속정보 수정 및 운영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</a:t>
            </a:r>
          </a:p>
        </p:txBody>
      </p:sp>
      <p:sp>
        <p:nvSpPr>
          <p:cNvPr id="150901728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88725971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</a:p>
        </p:txBody>
      </p:sp>
      <p:sp>
        <p:nvSpPr>
          <p:cNvPr id="18767703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</a:p>
        </p:txBody>
      </p:sp>
      <p:sp>
        <p:nvSpPr>
          <p:cNvPr id="114247947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774241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광복절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남대현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광복절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83135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765405783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726942522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482162756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68897724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942473346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47019603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5227323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552499043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9307946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94437588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935058808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6511710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205993" name="Frame"/>
          <p:cNvSpPr>
            <a:spLocks noGrp="1"/>
          </p:cNvSpPr>
          <p:nvPr/>
        </p:nvSpPr>
        <p:spPr>
          <a:xfrm>
            <a:off x="25400" y="55499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67567979" name="Text">
    </p:cNvPr>
          <p:cNvSpPr>
            <a:spLocks noGrp="1"/>
          </p:cNvSpPr>
          <p:nvPr/>
        </p:nvSpPr>
        <p:spPr>
          <a:xfrm rot="0">
            <a:off x="152400" y="55753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86470307" name="Text">
    </p:cNvPr>
          <p:cNvSpPr>
            <a:spLocks noGrp="1"/>
          </p:cNvSpPr>
          <p:nvPr/>
        </p:nvSpPr>
        <p:spPr>
          <a:xfrm rot="0">
            <a:off x="6451600" y="61087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9555108" name="Text">
    </p:cNvPr>
          <p:cNvSpPr>
            <a:spLocks noGrp="1"/>
          </p:cNvSpPr>
          <p:nvPr/>
        </p:nvSpPr>
        <p:spPr>
          <a:xfrm rot="0">
            <a:off x="2057400" y="61087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873260" name="Text">
    </p:cNvPr>
          <p:cNvSpPr>
            <a:spLocks noGrp="1"/>
          </p:cNvSpPr>
          <p:nvPr/>
        </p:nvSpPr>
        <p:spPr>
          <a:xfrm rot="0">
            <a:off x="101600" y="61087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4271362" name="Text">
    </p:cNvPr>
          <p:cNvSpPr>
            <a:spLocks noGrp="1"/>
          </p:cNvSpPr>
          <p:nvPr/>
        </p:nvSpPr>
        <p:spPr>
          <a:xfrm rot="0">
            <a:off x="101600" y="58674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650514683" name="Text">
    </p:cNvPr>
          <p:cNvSpPr>
            <a:spLocks noGrp="1"/>
          </p:cNvSpPr>
          <p:nvPr/>
        </p:nvSpPr>
        <p:spPr>
          <a:xfrm rot="0">
            <a:off x="2057400" y="58674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614078533" name="Text">
    </p:cNvPr>
          <p:cNvSpPr>
            <a:spLocks noGrp="1"/>
          </p:cNvSpPr>
          <p:nvPr/>
        </p:nvSpPr>
        <p:spPr>
          <a:xfrm rot="0">
            <a:off x="6451600" y="58674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836932626" name="Text">
    </p:cNvPr>
          <p:cNvSpPr>
            <a:spLocks noGrp="1"/>
          </p:cNvSpPr>
          <p:nvPr/>
        </p:nvSpPr>
        <p:spPr>
          <a:xfrm rot="0">
            <a:off x="101600" y="64008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85893" name="Text">
    </p:cNvPr>
          <p:cNvSpPr>
            <a:spLocks noGrp="1"/>
          </p:cNvSpPr>
          <p:nvPr/>
        </p:nvSpPr>
        <p:spPr>
          <a:xfrm rot="0">
            <a:off x="6451600" y="64008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4727041" name="Text">
    </p:cNvPr>
          <p:cNvSpPr>
            <a:spLocks noGrp="1"/>
          </p:cNvSpPr>
          <p:nvPr/>
        </p:nvSpPr>
        <p:spPr>
          <a:xfrm rot="0">
            <a:off x="2057400" y="64008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976019" name="Text">
    </p:cNvPr>
          <p:cNvSpPr>
            <a:spLocks noGrp="1"/>
          </p:cNvSpPr>
          <p:nvPr/>
        </p:nvSpPr>
        <p:spPr>
          <a:xfrm rot="0">
            <a:off x="1244600" y="64008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3024612" name="Text">
    </p:cNvPr>
          <p:cNvSpPr>
            <a:spLocks noGrp="1"/>
          </p:cNvSpPr>
          <p:nvPr/>
        </p:nvSpPr>
        <p:spPr>
          <a:xfrm rot="0">
            <a:off x="1244600" y="61087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9767317" name="Text">
    </p:cNvPr>
          <p:cNvSpPr>
            <a:spLocks noGrp="1"/>
          </p:cNvSpPr>
          <p:nvPr/>
        </p:nvSpPr>
        <p:spPr>
          <a:xfrm rot="0">
            <a:off x="1244600" y="58674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591501846" name="Text">
    </p:cNvPr>
          <p:cNvSpPr>
            <a:spLocks noGrp="1"/>
          </p:cNvSpPr>
          <p:nvPr/>
        </p:nvSpPr>
        <p:spPr>
          <a:xfrm rot="0">
            <a:off x="8102600" y="64008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2805648" name="Text">
    </p:cNvPr>
          <p:cNvSpPr>
            <a:spLocks noGrp="1"/>
          </p:cNvSpPr>
          <p:nvPr/>
        </p:nvSpPr>
        <p:spPr>
          <a:xfrm rot="0">
            <a:off x="8102600" y="58674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095045991" name="Text">
    </p:cNvPr>
          <p:cNvSpPr>
            <a:spLocks noGrp="1"/>
          </p:cNvSpPr>
          <p:nvPr/>
        </p:nvSpPr>
        <p:spPr>
          <a:xfrm rot="0">
            <a:off x="8102600" y="61087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6193999" name="Frame"/>
          <p:cNvSpPr>
            <a:spLocks noGrp="1"/>
          </p:cNvSpPr>
          <p:nvPr/>
        </p:nvSpPr>
        <p:spPr>
          <a:xfrm>
            <a:off x="101600" y="31369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30297210" name="Text">
    </p:cNvPr>
          <p:cNvSpPr>
            <a:spLocks noGrp="1"/>
          </p:cNvSpPr>
          <p:nvPr/>
        </p:nvSpPr>
        <p:spPr>
          <a:xfrm rot="0">
            <a:off x="165100" y="3200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9666281" name="Text">
    </p:cNvPr>
          <p:cNvSpPr>
            <a:spLocks noGrp="1"/>
          </p:cNvSpPr>
          <p:nvPr/>
        </p:nvSpPr>
        <p:spPr>
          <a:xfrm rot="0">
            <a:off x="152400" y="3162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49500749" name="Text">
    </p:cNvPr>
          <p:cNvSpPr>
            <a:spLocks noGrp="1"/>
          </p:cNvSpPr>
          <p:nvPr/>
        </p:nvSpPr>
        <p:spPr>
          <a:xfrm rot="0">
            <a:off x="165100" y="3416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3376597" name="Text">
    </p:cNvPr>
          <p:cNvSpPr>
            <a:spLocks noGrp="1"/>
          </p:cNvSpPr>
          <p:nvPr/>
        </p:nvSpPr>
        <p:spPr>
          <a:xfrm rot="0">
            <a:off x="901700" y="3416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4558694" name="Text">
    </p:cNvPr>
          <p:cNvSpPr>
            <a:spLocks noGrp="1"/>
          </p:cNvSpPr>
          <p:nvPr/>
        </p:nvSpPr>
        <p:spPr>
          <a:xfrm rot="0">
            <a:off x="5549900" y="3416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027580845" name="Text">
    </p:cNvPr>
          <p:cNvSpPr>
            <a:spLocks noGrp="1"/>
          </p:cNvSpPr>
          <p:nvPr/>
        </p:nvSpPr>
        <p:spPr>
          <a:xfrm rot="0">
            <a:off x="6121400" y="3416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621305793" name="Frame"/>
          <p:cNvSpPr>
            <a:spLocks noGrp="1"/>
          </p:cNvSpPr>
          <p:nvPr/>
        </p:nvSpPr>
        <p:spPr>
          <a:xfrm>
            <a:off x="165100" y="44577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61692629" name="Text">
    </p:cNvPr>
          <p:cNvSpPr>
            <a:spLocks noGrp="1"/>
          </p:cNvSpPr>
          <p:nvPr/>
        </p:nvSpPr>
        <p:spPr>
          <a:xfrm rot="0">
            <a:off x="165100" y="44323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05570605" name="Text">
    </p:cNvPr>
          <p:cNvSpPr>
            <a:spLocks noGrp="1"/>
          </p:cNvSpPr>
          <p:nvPr/>
        </p:nvSpPr>
        <p:spPr>
          <a:xfrm rot="0">
            <a:off x="965200" y="44831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인사정보 사진 확대 추가 줌 인ㆍ아웃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교육훈련신청서 및 LMS관리자페이지의 신규기능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1816606334" name="Text">
    </p:cNvPr>
          <p:cNvSpPr>
            <a:spLocks noGrp="1"/>
          </p:cNvSpPr>
          <p:nvPr/>
        </p:nvSpPr>
        <p:spPr>
          <a:xfrm rot="0">
            <a:off x="7239000" y="44831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57824278" name="Text">
    </p:cNvPr>
          <p:cNvSpPr>
            <a:spLocks noGrp="1"/>
          </p:cNvSpPr>
          <p:nvPr/>
        </p:nvSpPr>
        <p:spPr>
          <a:xfrm rot="0">
            <a:off x="5549900" y="44831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1987008906" name="Text">
    </p:cNvPr>
          <p:cNvSpPr>
            <a:spLocks noGrp="1"/>
          </p:cNvSpPr>
          <p:nvPr/>
        </p:nvSpPr>
        <p:spPr>
          <a:xfrm rot="0">
            <a:off x="901700" y="44323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3834894" name="Text">
    </p:cNvPr>
          <p:cNvSpPr>
            <a:spLocks noGrp="1"/>
          </p:cNvSpPr>
          <p:nvPr/>
        </p:nvSpPr>
        <p:spPr>
          <a:xfrm rot="0">
            <a:off x="6121400" y="44323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5197087" name="Text">
    </p:cNvPr>
          <p:cNvSpPr>
            <a:spLocks noGrp="1"/>
          </p:cNvSpPr>
          <p:nvPr/>
        </p:nvSpPr>
        <p:spPr>
          <a:xfrm rot="0">
            <a:off x="5549900" y="44323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9814611" name="Frame"/>
          <p:cNvSpPr>
            <a:spLocks noGrp="1"/>
          </p:cNvSpPr>
          <p:nvPr/>
        </p:nvSpPr>
        <p:spPr>
          <a:xfrm>
            <a:off x="165100" y="37592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42358545" name="Text">
    </p:cNvPr>
          <p:cNvSpPr>
            <a:spLocks noGrp="1"/>
          </p:cNvSpPr>
          <p:nvPr/>
        </p:nvSpPr>
        <p:spPr>
          <a:xfrm rot="0">
            <a:off x="165100" y="3759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599711026" name="Text">
    </p:cNvPr>
          <p:cNvSpPr>
            <a:spLocks noGrp="1"/>
          </p:cNvSpPr>
          <p:nvPr/>
        </p:nvSpPr>
        <p:spPr>
          <a:xfrm rot="0">
            <a:off x="965200" y="38354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646578692" name="Text">
    </p:cNvPr>
          <p:cNvSpPr>
            <a:spLocks noGrp="1"/>
          </p:cNvSpPr>
          <p:nvPr/>
        </p:nvSpPr>
        <p:spPr>
          <a:xfrm rot="0">
            <a:off x="7239000" y="38354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04153222" name="Text">
    </p:cNvPr>
          <p:cNvSpPr>
            <a:spLocks noGrp="1"/>
          </p:cNvSpPr>
          <p:nvPr/>
        </p:nvSpPr>
        <p:spPr>
          <a:xfrm rot="0">
            <a:off x="5549900" y="38354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329003454" name="Text">
    </p:cNvPr>
          <p:cNvSpPr>
            <a:spLocks noGrp="1"/>
          </p:cNvSpPr>
          <p:nvPr/>
        </p:nvSpPr>
        <p:spPr>
          <a:xfrm rot="0">
            <a:off x="901700" y="3759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4770482" name="Text">
    </p:cNvPr>
          <p:cNvSpPr>
            <a:spLocks noGrp="1"/>
          </p:cNvSpPr>
          <p:nvPr/>
        </p:nvSpPr>
        <p:spPr>
          <a:xfrm rot="0">
            <a:off x="6121400" y="3759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555721" name="Text">
    </p:cNvPr>
          <p:cNvSpPr>
            <a:spLocks noGrp="1"/>
          </p:cNvSpPr>
          <p:nvPr/>
        </p:nvSpPr>
        <p:spPr>
          <a:xfrm rot="0">
            <a:off x="5549900" y="3759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4101081" name="Frame"/>
          <p:cNvSpPr>
            <a:spLocks noGrp="1"/>
          </p:cNvSpPr>
          <p:nvPr/>
        </p:nvSpPr>
        <p:spPr>
          <a:xfrm>
            <a:off x="127000" y="1384300"/>
            <a:ext cx="9779000" cy="1612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97004246" name="Frame"/>
          <p:cNvSpPr>
            <a:spLocks noGrp="1"/>
          </p:cNvSpPr>
          <p:nvPr/>
        </p:nvSpPr>
        <p:spPr>
          <a:xfrm>
            <a:off x="152400" y="22225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80139249" name="Text">
    </p:cNvPr>
          <p:cNvSpPr>
            <a:spLocks noGrp="1"/>
          </p:cNvSpPr>
          <p:nvPr/>
        </p:nvSpPr>
        <p:spPr>
          <a:xfrm rot="0">
            <a:off x="152400" y="21971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235257" name="Text">
    </p:cNvPr>
          <p:cNvSpPr>
            <a:spLocks noGrp="1"/>
          </p:cNvSpPr>
          <p:nvPr/>
        </p:nvSpPr>
        <p:spPr>
          <a:xfrm rot="0">
            <a:off x="952500" y="22479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고급휘발유 및 삼성카드 유류구매카드 사용여부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CI시설/인허가 검수 및 주유원복 작업신청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공정이해 등, HTML5 이러닝 컨텐츠 제작을 위한 메뉴얼 제공 요청 및 LMS 시스템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반영시 예상기간 회신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&lt;-&gt; S-OIL https URL, 접속정보 수정 및 운영 테스트</a:t>
            </a:r>
          </a:p>
        </p:txBody>
      </p:sp>
      <p:sp>
        <p:nvSpPr>
          <p:cNvPr id="982476366" name="Text">
    </p:cNvPr>
          <p:cNvSpPr>
            <a:spLocks noGrp="1"/>
          </p:cNvSpPr>
          <p:nvPr/>
        </p:nvSpPr>
        <p:spPr>
          <a:xfrm rot="0">
            <a:off x="7226300" y="22479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22286221" name="Text">
    </p:cNvPr>
          <p:cNvSpPr>
            <a:spLocks noGrp="1"/>
          </p:cNvSpPr>
          <p:nvPr/>
        </p:nvSpPr>
        <p:spPr>
          <a:xfrm rot="0">
            <a:off x="6108700" y="21971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87399649" name="Text">
    </p:cNvPr>
          <p:cNvSpPr>
            <a:spLocks noGrp="1"/>
          </p:cNvSpPr>
          <p:nvPr/>
        </p:nvSpPr>
        <p:spPr>
          <a:xfrm rot="0">
            <a:off x="5537200" y="22479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</a:p>
        </p:txBody>
      </p:sp>
      <p:sp>
        <p:nvSpPr>
          <p:cNvPr id="1040710806" name="Text">
    </p:cNvPr>
          <p:cNvSpPr>
            <a:spLocks noGrp="1"/>
          </p:cNvSpPr>
          <p:nvPr/>
        </p:nvSpPr>
        <p:spPr>
          <a:xfrm rot="0">
            <a:off x="889000" y="21971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47172366" name="Text">
    </p:cNvPr>
          <p:cNvSpPr>
            <a:spLocks noGrp="1"/>
          </p:cNvSpPr>
          <p:nvPr/>
        </p:nvSpPr>
        <p:spPr>
          <a:xfrm rot="0">
            <a:off x="7124700" y="21971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7274485" name="Text">
    </p:cNvPr>
          <p:cNvSpPr>
            <a:spLocks noGrp="1"/>
          </p:cNvSpPr>
          <p:nvPr/>
        </p:nvSpPr>
        <p:spPr>
          <a:xfrm rot="0">
            <a:off x="5537200" y="21971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8199250" name="Rectangle"/>
          <p:cNvSpPr>
            <a:spLocks noGrp="1"/>
          </p:cNvSpPr>
          <p:nvPr/>
        </p:nvSpPr>
        <p:spPr>
          <a:xfrm>
            <a:off x="6870700" y="21971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23036672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520858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907853727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STLC 윤활유 임가공 생산 관련 IT프로그램 개발에 따른 종합수불부 및 원가계산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로그램 수정(ZCOR8211, ZCOR6500, ZCOR6600)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지류상품권판매시 반환관련 전표생성 요청 교환 로직 추가 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구입명세서 미착 표기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LOPAS 인터페이스 프로그램 (거래처정보) 수정 요청</a:t>
            </a:r>
          </a:p>
        </p:txBody>
      </p:sp>
      <p:sp>
        <p:nvSpPr>
          <p:cNvPr id="292100604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82006808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117266450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296459673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3513897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2517187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0915331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66107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8179920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3537831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3328766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926449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922935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885589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605180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69256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853337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1389331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922135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075587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02890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9488148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637940674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157107125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명세서 파일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프로그램 생성 (ZFIR5082_1)</a:t>
            </a:r>
          </a:p>
        </p:txBody>
      </p:sp>
      <p:sp>
        <p:nvSpPr>
          <p:cNvPr id="821674092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432058014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12857044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STLC 윤활유 임가공 생산 관련 IT프로그램 개발에 따른 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합수불부 및 원가계산 프로그램 수정(ZCOR8211, ZCOR650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ZCOR6600)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지류상품권판매시 반환관련 전표생성 요청 교환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추가 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지류상품권판매시 교환 조건 전표 생성 로직에서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판매유형 공란으로 들어와도 처리되도록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(추가수정) STLC 윤활유 임가공 자체 생산 투입수량 필드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를 물량차이 계산 로직에서 제외 (ZCOR6500, ZCOR6600)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지류상품권판매시 교환 조건 전표 생성 로직에서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대변 라인아이템에 판매처 입력되도록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계약직 결재요청시 작성자사번, 요청자사번 오류 원인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(ZEAM8000) </a:t>
            </a:r>
          </a:p>
        </p:txBody>
      </p:sp>
      <p:sp>
        <p:nvSpPr>
          <p:cNvPr id="561478336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601381410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373776090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899469643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9476802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3371296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701972148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2048042060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프로젝트인력 체재수당 평균임금 반영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기능개선: 포지션 한계결정 프로세스 변경(40%)</a:t>
            </a:r>
          </a:p>
        </p:txBody>
      </p:sp>
      <p:sp>
        <p:nvSpPr>
          <p:cNvPr id="1832936016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28244263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65216482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퇴직자 작업지원(하기휴가 환수, 장기근속휴가비 환수 등)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휴가취소 신청서 작성시, 근로시간 한도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프로젝트인력 체재수당 평균임금 반영 관련</a:t>
            </a:r>
          </a:p>
        </p:txBody>
      </p:sp>
      <p:sp>
        <p:nvSpPr>
          <p:cNvPr id="1620116627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46261811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943884455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199519439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4701628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704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461582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55317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1052512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442826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573336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30210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967587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1042018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271122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77547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181218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340807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354560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45275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73202505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2386428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보육료 신청서 시스템 보완</a:t>
            </a:r>
          </a:p>
        </p:txBody>
      </p:sp>
      <p:sp>
        <p:nvSpPr>
          <p:cNvPr id="148938010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5948843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9040268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이사비신청서 신청 금액 수정 요청(문서삭제)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독신자 주거지원비 메뉴에서 계약일자 담당자 수정가능하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도록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신청서의 국내출장 근태 구분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신청서 미정산 부분 발생으로 재처리 요청(문서삭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생활안정자금 대출순위 변경 요청</a:t>
            </a:r>
          </a:p>
        </p:txBody>
      </p:sp>
      <p:sp>
        <p:nvSpPr>
          <p:cNvPr id="65264116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133072547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0803</a:t>
            </a:r>
            <a:br/>
          </a:p>
        </p:txBody>
      </p:sp>
      <p:sp>
        <p:nvSpPr>
          <p:cNvPr id="176938851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25527947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278412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227577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</a:p>
        </p:txBody>
      </p:sp>
      <p:sp>
        <p:nvSpPr>
          <p:cNvPr id="7946465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83397579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</a:p>
        </p:txBody>
      </p:sp>
      <p:sp>
        <p:nvSpPr>
          <p:cNvPr id="144722399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2952717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59204126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미착 표기</a:t>
            </a:r>
          </a:p>
        </p:txBody>
      </p:sp>
      <p:sp>
        <p:nvSpPr>
          <p:cNvPr id="96947569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01951970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57741193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33220417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567216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48139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93667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430978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1294074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524540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4562417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7675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344827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190875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0230133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206692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9406947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634833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41799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19110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05760221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</a:p>
        </p:txBody>
      </p:sp>
      <p:sp>
        <p:nvSpPr>
          <p:cNvPr id="14534668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3776105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56293832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032311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QA테스트 배치잡 신규설정 작업 (ZSD_CREATE_DO)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IAMS 전산감사 사전자료요청 취합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SSL VPN 버전 업그레이드에 따른 SAP 접속 테스트 야간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 업무지원</a:t>
            </a:r>
          </a:p>
        </p:txBody>
      </p:sp>
      <p:sp>
        <p:nvSpPr>
          <p:cNvPr id="35047289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22566922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11146684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21902076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75296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912155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77689434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28859477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60573622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7152173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84115241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23447151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211442984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202496022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56093399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653558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