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883506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4768950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6567197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8316369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43019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555577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6549910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6449490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37720629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8272248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355564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769981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0443660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3825068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2745181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897571530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981188814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지급조건 추가(정보처리요청서)</a:t>
            </a:r>
            <a:br/>
          </a:p>
        </p:txBody>
      </p:sp>
      <p:sp>
        <p:nvSpPr>
          <p:cNvPr id="544822110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29776305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912638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시스템사용로그 전년도 기준 엑셀 다운로드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EAI 데이터 전송 안됨, 서버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법인카드 사용 여부 변경 및 구매처번호 변경,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WBS등록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지급 조건 추가(정보처리요청서)</a:t>
            </a:r>
            <a:br/>
          </a:p>
        </p:txBody>
      </p:sp>
      <p:sp>
        <p:nvSpPr>
          <p:cNvPr id="1125382440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689611191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074251570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267000495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6043470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0465280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6346012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036652446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2048346114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65076674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6486597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기발송 협조문 본문 내용 일부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내 특정문서 조회함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결재 진행 문서의 첨부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[CP/전자결제] Pop-up 문구수정요청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대용량 파일 업로드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 정산서 승인 승인시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1493014787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418028870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215059877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540252762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7500449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426723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1361731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625226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413191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24418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6039634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294535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7326924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5130424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6340268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7240379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4436134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0110206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5025202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3965628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171747231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400334307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773300513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09326341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6084587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사용자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메뉴 관리</a:t>
            </a:r>
            <a:br/>
          </a:p>
        </p:txBody>
      </p:sp>
      <p:sp>
        <p:nvSpPr>
          <p:cNvPr id="1631979851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917559531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452504684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584696255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9677054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699599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53701809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871417681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</a:p>
        </p:txBody>
      </p:sp>
      <p:sp>
        <p:nvSpPr>
          <p:cNvPr id="949991206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60873954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6232245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</a:p>
        </p:txBody>
      </p:sp>
      <p:sp>
        <p:nvSpPr>
          <p:cNvPr id="1995809526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865471881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643122690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593448396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726263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0275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628928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764385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05914049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71083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36648935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6422334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8925551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4327774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1162346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2766344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15203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8509019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15031643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6595392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838634174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095521346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1831571878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53271809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516522790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전표관리 데이터 오류 확인및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업체 스키마 그룹 확인및 처리</a:t>
            </a:r>
            <a:br/>
          </a:p>
        </p:txBody>
      </p:sp>
      <p:sp>
        <p:nvSpPr>
          <p:cNvPr id="2032794732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212085326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51747551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2078337766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3722474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5161475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74116841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563641199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63027909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2211402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39729972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경기북부지사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포항지사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퀸텟 현장대리인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ITSM-91100 서브시스템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ITSM-84333 작업담당자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2월 ASM 취약점 패치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ITSM-90476 완료처리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ITSM-91276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ITSM-91522 중복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충남지사 GW Mobile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ITSM-91451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ITSM-91104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ITSM-91199 자동배포</a:t>
            </a:r>
            <a:br/>
          </a:p>
        </p:txBody>
      </p:sp>
      <p:sp>
        <p:nvSpPr>
          <p:cNvPr id="567258661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345206890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</a:p>
        </p:txBody>
      </p:sp>
      <p:sp>
        <p:nvSpPr>
          <p:cNvPr id="776228989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447728839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9514673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552498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9309645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5480669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1104037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6970682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06580794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138085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837123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884860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4181674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6736259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277640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0064791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23217795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562583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079564303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706393603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848245732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063487492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77852814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'자가수송비' 제외 로직 비활성화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엑셀 dataPARC 접근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현상 수정</a:t>
            </a:r>
            <a:br/>
          </a:p>
        </p:txBody>
      </p:sp>
      <p:sp>
        <p:nvSpPr>
          <p:cNvPr id="1426541210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509363149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372923504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369605437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0560009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9403708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04674772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140052803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</a:p>
        </p:txBody>
      </p:sp>
      <p:sp>
        <p:nvSpPr>
          <p:cNvPr id="261192506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278460732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92432379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</a:p>
        </p:txBody>
      </p:sp>
      <p:sp>
        <p:nvSpPr>
          <p:cNvPr id="2130410010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2058851924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676302877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975171579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5599228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94232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2806307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7945444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32136329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306298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3822475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319939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145769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3485360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5017850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0836895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9439051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57204913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651991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1398698" name="Text">
    </p:cNvPr>
          <p:cNvSpPr>
            <a:spLocks noGrp="1"/>
          </p:cNvSpPr>
          <p:nvPr/>
        </p:nvSpPr>
        <p:spPr>
          <a:xfrm rot="0">
            <a:off x="93853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247274811" name="Text">
    </p:cNvPr>
          <p:cNvSpPr>
            <a:spLocks noGrp="1"/>
          </p:cNvSpPr>
          <p:nvPr/>
        </p:nvSpPr>
        <p:spPr>
          <a:xfrm rot="0">
            <a:off x="89281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</a:p>
        </p:txBody>
      </p:sp>
      <p:sp>
        <p:nvSpPr>
          <p:cNvPr id="1222814707" name="Text">
    </p:cNvPr>
          <p:cNvSpPr>
            <a:spLocks noGrp="1"/>
          </p:cNvSpPr>
          <p:nvPr/>
        </p:nvSpPr>
        <p:spPr>
          <a:xfrm rot="0">
            <a:off x="5930900" y="1397000"/>
            <a:ext cx="29845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</a:p>
        </p:txBody>
      </p:sp>
      <p:sp>
        <p:nvSpPr>
          <p:cNvPr id="1810701074" name="Text">
    </p:cNvPr>
          <p:cNvSpPr>
            <a:spLocks noGrp="1"/>
          </p:cNvSpPr>
          <p:nvPr/>
        </p:nvSpPr>
        <p:spPr>
          <a:xfrm rot="0">
            <a:off x="52070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80550684" name="Text">
    </p:cNvPr>
          <p:cNvSpPr>
            <a:spLocks noGrp="1"/>
          </p:cNvSpPr>
          <p:nvPr/>
        </p:nvSpPr>
        <p:spPr>
          <a:xfrm rot="0">
            <a:off x="381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10909936" name="Text">
    </p:cNvPr>
          <p:cNvSpPr>
            <a:spLocks noGrp="1"/>
          </p:cNvSpPr>
          <p:nvPr/>
        </p:nvSpPr>
        <p:spPr>
          <a:xfrm rot="0">
            <a:off x="762000" y="1397000"/>
            <a:ext cx="29845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Meeting(3차)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개정오류 2건 재개정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(DIST1-C-3202,HYC1-U-B022)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멘토링활동비신청서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작성시 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시저장 오류 확인 후 사용자 안내</a:t>
            </a:r>
            <a:br/>
          </a:p>
        </p:txBody>
      </p:sp>
      <p:sp>
        <p:nvSpPr>
          <p:cNvPr id="331506420" name="Text">
    </p:cNvPr>
          <p:cNvSpPr>
            <a:spLocks noGrp="1"/>
          </p:cNvSpPr>
          <p:nvPr/>
        </p:nvSpPr>
        <p:spPr>
          <a:xfrm rot="0">
            <a:off x="42164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276094485" name="Text">
    </p:cNvPr>
          <p:cNvSpPr>
            <a:spLocks noGrp="1"/>
          </p:cNvSpPr>
          <p:nvPr/>
        </p:nvSpPr>
        <p:spPr>
          <a:xfrm rot="0">
            <a:off x="4673600" y="13970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002952070" name="Text">
    </p:cNvPr>
          <p:cNvSpPr>
            <a:spLocks noGrp="1"/>
          </p:cNvSpPr>
          <p:nvPr/>
        </p:nvSpPr>
        <p:spPr>
          <a:xfrm rot="0">
            <a:off x="37592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653844587" name="Text">
    </p:cNvPr>
          <p:cNvSpPr>
            <a:spLocks noGrp="1"/>
          </p:cNvSpPr>
          <p:nvPr/>
        </p:nvSpPr>
        <p:spPr>
          <a:xfrm rot="0">
            <a:off x="6477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8795919" name="Text">
    </p:cNvPr>
          <p:cNvSpPr>
            <a:spLocks noGrp="1"/>
          </p:cNvSpPr>
          <p:nvPr/>
        </p:nvSpPr>
        <p:spPr>
          <a:xfrm rot="0">
            <a:off x="58166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297188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0714713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82623587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3400432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47357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2887487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865335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8647048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5423379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26510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1544640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8415413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6951653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9586206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8823170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1921968535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678299140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결산으로 인한 2월분 모바일상품권판매현황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확인요청</a:t>
            </a:r>
            <a:br/>
          </a:p>
        </p:txBody>
      </p:sp>
      <p:sp>
        <p:nvSpPr>
          <p:cNvPr id="873914108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53092771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98531766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충남지사 판매 거래처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고객 마스터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PC 프로그램 설치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2월분 모바일상품권판매현황 데이터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재고번호(6142001) 수량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입고예정정보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박지수 책임(소매관리팀) 담당 시나리오 상위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결제자 변경 요청</a:t>
            </a:r>
            <a:br/>
          </a:p>
        </p:txBody>
      </p:sp>
      <p:sp>
        <p:nvSpPr>
          <p:cNvPr id="1911653417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938965973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179049331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243934043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1789050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6779059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638148063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</a:p>
        </p:txBody>
      </p:sp>
      <p:sp>
        <p:nvSpPr>
          <p:cNvPr id="1261056624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</a:p>
        </p:txBody>
      </p:sp>
      <p:sp>
        <p:nvSpPr>
          <p:cNvPr id="857492935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86505376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5141011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EMRO 개발자교육 강의 수강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v3.0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(AMS 출력 기능 추가)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 작성 및 수정 중, 보고 순서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 보수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(주간보고 최대 크기 지정 / 길이 지정)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(폴더 자동 생성 bat 추가 작업)</a:t>
            </a:r>
            <a:br/>
          </a:p>
        </p:txBody>
      </p:sp>
      <p:sp>
        <p:nvSpPr>
          <p:cNvPr id="921343385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br/>
          </a:p>
        </p:txBody>
      </p:sp>
      <p:sp>
        <p:nvSpPr>
          <p:cNvPr id="1741260022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</a:p>
        </p:txBody>
      </p:sp>
      <p:sp>
        <p:nvSpPr>
          <p:cNvPr id="835753582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br/>
            <a:br/>
          </a:p>
        </p:txBody>
      </p:sp>
      <p:sp>
        <p:nvSpPr>
          <p:cNvPr id="1369902109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5842285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93888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0258331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071208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55619393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36578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34414023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7748581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79842605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8553720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8721067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4393494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4666451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0809722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2593036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0454330" name="Text">
    </p:cNvPr>
          <p:cNvSpPr>
            <a:spLocks noGrp="1"/>
          </p:cNvSpPr>
          <p:nvPr/>
        </p:nvSpPr>
        <p:spPr>
          <a:xfrm rot="0">
            <a:off x="9385300" y="1397000"/>
            <a:ext cx="457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734580304" name="Text">
    </p:cNvPr>
          <p:cNvSpPr>
            <a:spLocks noGrp="1"/>
          </p:cNvSpPr>
          <p:nvPr/>
        </p:nvSpPr>
        <p:spPr>
          <a:xfrm rot="0">
            <a:off x="8928100" y="1397000"/>
            <a:ext cx="457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538785689" name="Text">
    </p:cNvPr>
          <p:cNvSpPr>
            <a:spLocks noGrp="1"/>
          </p:cNvSpPr>
          <p:nvPr/>
        </p:nvSpPr>
        <p:spPr>
          <a:xfrm rot="0">
            <a:off x="5930900" y="1397000"/>
            <a:ext cx="29845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812167538" name="Text">
    </p:cNvPr>
          <p:cNvSpPr>
            <a:spLocks noGrp="1"/>
          </p:cNvSpPr>
          <p:nvPr/>
        </p:nvSpPr>
        <p:spPr>
          <a:xfrm rot="0">
            <a:off x="5207000" y="13970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932681485" name="Text">
    </p:cNvPr>
          <p:cNvSpPr>
            <a:spLocks noGrp="1"/>
          </p:cNvSpPr>
          <p:nvPr/>
        </p:nvSpPr>
        <p:spPr>
          <a:xfrm rot="0">
            <a:off x="38100" y="13970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14169825" name="Text">
    </p:cNvPr>
          <p:cNvSpPr>
            <a:spLocks noGrp="1"/>
          </p:cNvSpPr>
          <p:nvPr/>
        </p:nvSpPr>
        <p:spPr>
          <a:xfrm rot="0">
            <a:off x="762000" y="1397000"/>
            <a:ext cx="29845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ITSM-91209  해당견적 첨부파일 삭제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ITSM-91381 구매관리팀 신규입사자 구매그룹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ITSM-91405 구매관리팀 신규입사자 구매그룹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ITSM-91446 e-Pro 시스템 접근권한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ITSM-91452 공장경비용역 기성입력 계정지정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범주변경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계약 체결 부서 변경 작업 (요청자 : RFC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김동한)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ITSM-91544 발주서 PO4501168617 &amp;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PO4501168711 첨부파일 추가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ITSM-91513 기성보고서 최종기성여부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업체 평가결과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ITSM-91504 e-Pro 시스템 접근권한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ITSM-91500 표준계약서 대표이사 변경 작업</a:t>
            </a:r>
            <a:br/>
          </a:p>
        </p:txBody>
      </p:sp>
      <p:sp>
        <p:nvSpPr>
          <p:cNvPr id="1106187257" name="Text">
    </p:cNvPr>
          <p:cNvSpPr>
            <a:spLocks noGrp="1"/>
          </p:cNvSpPr>
          <p:nvPr/>
        </p:nvSpPr>
        <p:spPr>
          <a:xfrm rot="0">
            <a:off x="4216400" y="1397000"/>
            <a:ext cx="457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888789399" name="Text">
    </p:cNvPr>
          <p:cNvSpPr>
            <a:spLocks noGrp="1"/>
          </p:cNvSpPr>
          <p:nvPr/>
        </p:nvSpPr>
        <p:spPr>
          <a:xfrm rot="0">
            <a:off x="4673600" y="1397000"/>
            <a:ext cx="469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063067642" name="Text">
    </p:cNvPr>
          <p:cNvSpPr>
            <a:spLocks noGrp="1"/>
          </p:cNvSpPr>
          <p:nvPr/>
        </p:nvSpPr>
        <p:spPr>
          <a:xfrm rot="0">
            <a:off x="3759200" y="1397000"/>
            <a:ext cx="457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718295197" name="Text">
    </p:cNvPr>
          <p:cNvSpPr>
            <a:spLocks noGrp="1"/>
          </p:cNvSpPr>
          <p:nvPr/>
        </p:nvSpPr>
        <p:spPr>
          <a:xfrm rot="0">
            <a:off x="647700" y="1397000"/>
            <a:ext cx="311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6112242" name="Text">
    </p:cNvPr>
          <p:cNvSpPr>
            <a:spLocks noGrp="1"/>
          </p:cNvSpPr>
          <p:nvPr/>
        </p:nvSpPr>
        <p:spPr>
          <a:xfrm rot="0">
            <a:off x="5816600" y="1397000"/>
            <a:ext cx="311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58368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14211320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15093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2376728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81264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53094511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3430920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5298933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1312161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5288157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0506673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074344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0862183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806705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7637006" name="Text">
    </p:cNvPr>
          <p:cNvSpPr>
            <a:spLocks noGrp="1"/>
          </p:cNvSpPr>
          <p:nvPr/>
        </p:nvSpPr>
        <p:spPr>
          <a:xfrm rot="0">
            <a:off x="9385300" y="13970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781979664" name="Text">
    </p:cNvPr>
          <p:cNvSpPr>
            <a:spLocks noGrp="1"/>
          </p:cNvSpPr>
          <p:nvPr/>
        </p:nvSpPr>
        <p:spPr>
          <a:xfrm rot="0">
            <a:off x="8928100" y="13970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84760483" name="Text">
    </p:cNvPr>
          <p:cNvSpPr>
            <a:spLocks noGrp="1"/>
          </p:cNvSpPr>
          <p:nvPr/>
        </p:nvSpPr>
        <p:spPr>
          <a:xfrm rot="0">
            <a:off x="5930900" y="13970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</a:p>
        </p:txBody>
      </p:sp>
      <p:sp>
        <p:nvSpPr>
          <p:cNvPr id="1236335516" name="Text">
    </p:cNvPr>
          <p:cNvSpPr>
            <a:spLocks noGrp="1"/>
          </p:cNvSpPr>
          <p:nvPr/>
        </p:nvSpPr>
        <p:spPr>
          <a:xfrm rot="0">
            <a:off x="5207000" y="13970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59985185" name="Text">
    </p:cNvPr>
          <p:cNvSpPr>
            <a:spLocks noGrp="1"/>
          </p:cNvSpPr>
          <p:nvPr/>
        </p:nvSpPr>
        <p:spPr>
          <a:xfrm rot="0">
            <a:off x="38100" y="13970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1986693" name="Text">
    </p:cNvPr>
          <p:cNvSpPr>
            <a:spLocks noGrp="1"/>
          </p:cNvSpPr>
          <p:nvPr/>
        </p:nvSpPr>
        <p:spPr>
          <a:xfrm rot="0">
            <a:off x="762000" y="13970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서버 메모리 초과에 따른 재기동 및 서비스 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로커 실행</a:t>
            </a:r>
            <a:br/>
          </a:p>
        </p:txBody>
      </p:sp>
      <p:sp>
        <p:nvSpPr>
          <p:cNvPr id="430283752" name="Text">
    </p:cNvPr>
          <p:cNvSpPr>
            <a:spLocks noGrp="1"/>
          </p:cNvSpPr>
          <p:nvPr/>
        </p:nvSpPr>
        <p:spPr>
          <a:xfrm rot="0">
            <a:off x="4216400" y="13970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468526427" name="Text">
    </p:cNvPr>
          <p:cNvSpPr>
            <a:spLocks noGrp="1"/>
          </p:cNvSpPr>
          <p:nvPr/>
        </p:nvSpPr>
        <p:spPr>
          <a:xfrm rot="0">
            <a:off x="4673600" y="13970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222295930" name="Text">
    </p:cNvPr>
          <p:cNvSpPr>
            <a:spLocks noGrp="1"/>
          </p:cNvSpPr>
          <p:nvPr/>
        </p:nvSpPr>
        <p:spPr>
          <a:xfrm rot="0">
            <a:off x="3759200" y="13970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221131660" name="Text">
    </p:cNvPr>
          <p:cNvSpPr>
            <a:spLocks noGrp="1"/>
          </p:cNvSpPr>
          <p:nvPr/>
        </p:nvSpPr>
        <p:spPr>
          <a:xfrm rot="0">
            <a:off x="647700" y="13970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5914650" name="Text">
    </p:cNvPr>
          <p:cNvSpPr>
            <a:spLocks noGrp="1"/>
          </p:cNvSpPr>
          <p:nvPr/>
        </p:nvSpPr>
        <p:spPr>
          <a:xfrm rot="0">
            <a:off x="5816600" y="13970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