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2"/>
    <p:sldId id="277" r:id="rId34"/>
    <p:sldId id="278" r:id="rId35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slides/slide18.xml" Type="http://schemas.openxmlformats.org/officeDocument/2006/relationships/slide"/><Relationship Id="rId29" Target="slides/slide19.xml" Type="http://schemas.openxmlformats.org/officeDocument/2006/relationships/slide"/><Relationship Id="rId3" Target="viewProps.xml" Type="http://schemas.openxmlformats.org/officeDocument/2006/relationships/viewProps"/><Relationship Id="rId30" Target="slides/slide20.xml" Type="http://schemas.openxmlformats.org/officeDocument/2006/relationships/slide"/><Relationship Id="rId31" Target="notesSlides/notesSlide4.xml" Type="http://schemas.openxmlformats.org/officeDocument/2006/relationships/notesSlide"/><Relationship Id="rId32" Target="slides/slide21.xml" Type="http://schemas.openxmlformats.org/officeDocument/2006/relationships/slide"/><Relationship Id="rId33" Target="notesSlides/notesSlide5.xml" Type="http://schemas.openxmlformats.org/officeDocument/2006/relationships/notesSlide"/><Relationship Id="rId34" Target="slides/slide22.xml" Type="http://schemas.openxmlformats.org/officeDocument/2006/relationships/slide"/><Relationship Id="rId35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2023-10-04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[2023.10.17 ~ 2023.10.23]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10월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02496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710829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9777081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1751613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3425602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224879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7807403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429501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4284919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1760539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342164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151632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6634362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655372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6332806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196033935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</a:p>
        </p:txBody>
      </p:sp>
      <p:sp>
        <p:nvSpPr>
          <p:cNvPr id="131870081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</a:p>
        </p:txBody>
      </p:sp>
      <p:sp>
        <p:nvSpPr>
          <p:cNvPr id="198925244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77349257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583773481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수입자재에 대한 입고문서 생성관련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ZLBR2050 이관문서 생성 시 날짜 설정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ZIMHCD 티코드에 전표기준 AP반제 기능추가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수급상황기록부 ERP 추가 작업 요청</a:t>
            </a:r>
          </a:p>
        </p:txBody>
      </p:sp>
      <p:sp>
        <p:nvSpPr>
          <p:cNvPr id="1590131292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61276969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</a:p>
        </p:txBody>
      </p:sp>
      <p:sp>
        <p:nvSpPr>
          <p:cNvPr id="1740299772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</a:p>
        </p:txBody>
      </p:sp>
      <p:sp>
        <p:nvSpPr>
          <p:cNvPr id="17669353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70180234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43186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</a:p>
        </p:txBody>
      </p:sp>
      <p:sp>
        <p:nvSpPr>
          <p:cNvPr id="125740045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</a:p>
        </p:txBody>
      </p:sp>
      <p:sp>
        <p:nvSpPr>
          <p:cNvPr id="20523008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72298171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61402030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962358394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‘23년 3분기 계정 유효성 검증 대상서버 확인정리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신규 DMS서버 MaxDB D드라이브 Full로 용량증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설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신규 (구)조회용ERP 서버 서비스 전환 작업 업무지원(AIX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-&gt; NT)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 10월 SAP시스템 인프라 취약점 조치 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 '23년도 3분기 용인센터 NT서버 보안패치 작업 관련 해당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SAP 시스템 서비스 점검작업(HQSAPROUTE, HQSOLMAN)</a:t>
            </a:r>
          </a:p>
        </p:txBody>
      </p:sp>
      <p:sp>
        <p:nvSpPr>
          <p:cNvPr id="191137240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69383790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45820660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</a:p>
        </p:txBody>
      </p:sp>
      <p:sp>
        <p:nvSpPr>
          <p:cNvPr id="1101671716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02255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874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4863606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8545566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1892123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2101952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127880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644975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891751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99630354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8672352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8226263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9004122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92683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9062026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93721614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82287637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362538671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9289874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4715280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6225089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37개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화면 SAP 이관* 주요 자재/구매 화면 13개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이관</a:t>
            </a:r>
          </a:p>
        </p:txBody>
      </p:sp>
      <p:sp>
        <p:nvSpPr>
          <p:cNvPr id="79554395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02/02</a:t>
            </a:r>
            <a:br/>
            <a:br/>
          </a:p>
        </p:txBody>
      </p:sp>
      <p:sp>
        <p:nvSpPr>
          <p:cNvPr id="171173212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1423114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181815348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392934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924449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0209681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64690379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</a:p>
        </p:txBody>
      </p:sp>
      <p:sp>
        <p:nvSpPr>
          <p:cNvPr id="131942420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723426246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Lube 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12053861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POS기 전송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PRM/e-Biz 현수막 및 배너 신청관리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주문 api 구축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결재요청시 결재선 심사부서 임직원 부서 및 재/퇴직 유무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[Lube E-Biz] log4j 버전 검토</a:t>
            </a:r>
          </a:p>
        </p:txBody>
      </p:sp>
      <p:sp>
        <p:nvSpPr>
          <p:cNvPr id="32154246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207829244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61232685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92013656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290320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5390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0726568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137613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88263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1453730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586448749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4475640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4491175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938824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382876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538575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66680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2059217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66437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34769322" name="Text">
    </p:cNvPr>
          <p:cNvSpPr>
            <a:spLocks noGrp="1"/>
          </p:cNvSpPr>
          <p:nvPr/>
        </p:nvSpPr>
        <p:spPr>
          <a:xfrm rot="0">
            <a:off x="9702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</a:p>
        </p:txBody>
      </p:sp>
      <p:sp>
        <p:nvSpPr>
          <p:cNvPr id="897959698" name="Text">
    </p:cNvPr>
          <p:cNvSpPr>
            <a:spLocks noGrp="1"/>
          </p:cNvSpPr>
          <p:nvPr/>
        </p:nvSpPr>
        <p:spPr>
          <a:xfrm rot="0">
            <a:off x="93345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</a:p>
        </p:txBody>
      </p:sp>
      <p:sp>
        <p:nvSpPr>
          <p:cNvPr id="2060894592" name="Text">
    </p:cNvPr>
          <p:cNvSpPr>
            <a:spLocks noGrp="1"/>
          </p:cNvSpPr>
          <p:nvPr/>
        </p:nvSpPr>
        <p:spPr>
          <a:xfrm rot="0">
            <a:off x="59309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ITSM-99612 당사 NH알뜰 중부권/남부권 낙찰에 따른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존 거래처코드 동일유지 및 보완/개선 요청- 8/31 E-BIZ 주문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I/F펑션 로직 수정- 9/01 ZSDR1040 1041 3021 3022 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215 5217           5680 5680A 5682 화면수정          RFC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4건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</a:p>
        </p:txBody>
      </p:sp>
      <p:sp>
        <p:nvSpPr>
          <p:cNvPr id="1941465146" name="Text">
    </p:cNvPr>
          <p:cNvSpPr>
            <a:spLocks noGrp="1"/>
          </p:cNvSpPr>
          <p:nvPr/>
        </p:nvSpPr>
        <p:spPr>
          <a:xfrm rot="0">
            <a:off x="53086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694420611" name="Text">
    </p:cNvPr>
          <p:cNvSpPr>
            <a:spLocks noGrp="1"/>
          </p:cNvSpPr>
          <p:nvPr/>
        </p:nvSpPr>
        <p:spPr>
          <a:xfrm rot="0">
            <a:off x="88900" y="1511300"/>
            <a:ext cx="5715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843250666" name="Text">
    </p:cNvPr>
          <p:cNvSpPr>
            <a:spLocks noGrp="1"/>
          </p:cNvSpPr>
          <p:nvPr/>
        </p:nvSpPr>
        <p:spPr>
          <a:xfrm rot="0">
            <a:off x="711200" y="1511300"/>
            <a:ext cx="3403600" cy="5207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생성- 8/22 I/F 정의서 변경으로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ITSM-101033 PP출하 차량에 대한 ERP~출입관리시스템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(e-IOM) Interface 개발 요청- 9/18~9/22 이니셜코딩, EAI테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스트 완료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반영- 8/29~8/30 요구사항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변경으로 로직수정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ITSM-98564ZSDRE5900 판매부대비 계약 DB 관리 및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송비 정산 기준 수정 요청- 9/04 zsdr5161 zsdr5220 IMPO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RT DATA       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ITSM-100010본사 기준가 승인시, 해외부서 가격과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조회 및 승인 필요-09/19 사용자 권한 별 조회 목록 제한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직 추가- 9/25 uat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구축-7/13 ~ 7/24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프로그램 개발-7/27 ~ 8/7    오픈데이터 업로드 및 운영반영-8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/8   ~ 운영 반영 후 마이그레이션 데이터로             인한 버그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ITSM-98746업무효율성 제고 관련, ERP업무 개선사항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청-10/05~ 테이블 필드 추가, alv 필드추가, 엑셀 업로드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추가, 전자결재 수정, 첨부파일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ITSM-101327SABIC 인보이스 및 오더 생성 시 반영 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요청- 10/10~ 인보이스 헤더 양식변경 및 특정데이터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ITSM-100996사업자등록번호에 따른 거래처 신용등급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회 프로그램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ITSM-101313당사 NH알뜰 중부권/남부권 공급에 따른 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매장려금 정산 T-code 개발요청-10/17 ZSDR 5815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ITSM-99767PP출하 차량 운송업체코드 일괄 변경 요청-1</a:t>
            </a:r>
            <a:br/>
          </a:p>
        </p:txBody>
      </p:sp>
      <p:sp>
        <p:nvSpPr>
          <p:cNvPr id="2127881955" name="Text">
    </p:cNvPr>
          <p:cNvSpPr>
            <a:spLocks noGrp="1"/>
          </p:cNvSpPr>
          <p:nvPr/>
        </p:nvSpPr>
        <p:spPr>
          <a:xfrm rot="0">
            <a:off x="44831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318955195" name="Text">
    </p:cNvPr>
          <p:cNvSpPr>
            <a:spLocks noGrp="1"/>
          </p:cNvSpPr>
          <p:nvPr/>
        </p:nvSpPr>
        <p:spPr>
          <a:xfrm rot="0">
            <a:off x="48514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1196748279" name="Text">
    </p:cNvPr>
          <p:cNvSpPr>
            <a:spLocks noGrp="1"/>
          </p:cNvSpPr>
          <p:nvPr/>
        </p:nvSpPr>
        <p:spPr>
          <a:xfrm rot="0">
            <a:off x="4114800" y="1511300"/>
            <a:ext cx="3683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09/04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659687772" name="Text">
    </p:cNvPr>
          <p:cNvSpPr>
            <a:spLocks noGrp="1"/>
          </p:cNvSpPr>
          <p:nvPr/>
        </p:nvSpPr>
        <p:spPr>
          <a:xfrm rot="0">
            <a:off x="6604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03930140" name="Text">
    </p:cNvPr>
          <p:cNvSpPr>
            <a:spLocks noGrp="1"/>
          </p:cNvSpPr>
          <p:nvPr/>
        </p:nvSpPr>
        <p:spPr>
          <a:xfrm rot="0">
            <a:off x="5880100" y="1511300"/>
            <a:ext cx="3454400" cy="5207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3447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938778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8904460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04418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17121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24589166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488811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1148690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3484306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425255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035707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906308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4356314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9443483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93929544" name="Text">
    </p:cNvPr>
          <p:cNvSpPr>
            <a:spLocks noGrp="1"/>
          </p:cNvSpPr>
          <p:nvPr/>
        </p:nvSpPr>
        <p:spPr>
          <a:xfrm rot="0">
            <a:off x="711200" y="1612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 0/20 initial coding</a:t>
            </a:r>
          </a:p>
        </p:txBody>
      </p:sp>
      <p:sp>
        <p:nvSpPr>
          <p:cNvPr id="1057701108" name="Text">
    </p:cNvPr>
          <p:cNvSpPr>
            <a:spLocks noGrp="1"/>
          </p:cNvSpPr>
          <p:nvPr/>
        </p:nvSpPr>
        <p:spPr>
          <a:xfrm rot="0">
            <a:off x="44831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55847617" name="Text">
    </p:cNvPr>
          <p:cNvSpPr>
            <a:spLocks noGrp="1"/>
          </p:cNvSpPr>
          <p:nvPr/>
        </p:nvSpPr>
        <p:spPr>
          <a:xfrm rot="0">
            <a:off x="48514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206999313" name="Text">
    </p:cNvPr>
          <p:cNvSpPr>
            <a:spLocks noGrp="1"/>
          </p:cNvSpPr>
          <p:nvPr/>
        </p:nvSpPr>
        <p:spPr>
          <a:xfrm rot="0">
            <a:off x="4114800" y="1612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30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22312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742553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7348354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3146656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9661670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359496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963625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4143557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13472147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2189473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6302594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6812264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43636282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3854919" name="Text">
    </p:cNvPr>
          <p:cNvSpPr>
            <a:spLocks noGrp="1"/>
          </p:cNvSpPr>
          <p:nvPr/>
        </p:nvSpPr>
        <p:spPr>
          <a:xfrm rot="0">
            <a:off x="9702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</a:p>
        </p:txBody>
      </p:sp>
      <p:sp>
        <p:nvSpPr>
          <p:cNvPr id="949887477" name="Text">
    </p:cNvPr>
          <p:cNvSpPr>
            <a:spLocks noGrp="1"/>
          </p:cNvSpPr>
          <p:nvPr/>
        </p:nvSpPr>
        <p:spPr>
          <a:xfrm rot="0">
            <a:off x="93345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2095193443" name="Text">
    </p:cNvPr>
          <p:cNvSpPr>
            <a:spLocks noGrp="1"/>
          </p:cNvSpPr>
          <p:nvPr/>
        </p:nvSpPr>
        <p:spPr>
          <a:xfrm rot="0">
            <a:off x="59309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</a:p>
        </p:txBody>
      </p:sp>
      <p:sp>
        <p:nvSpPr>
          <p:cNvPr id="504335958" name="Text">
    </p:cNvPr>
          <p:cNvSpPr>
            <a:spLocks noGrp="1"/>
          </p:cNvSpPr>
          <p:nvPr/>
        </p:nvSpPr>
        <p:spPr>
          <a:xfrm rot="0">
            <a:off x="53086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1263147332" name="Text">
    </p:cNvPr>
          <p:cNvSpPr>
            <a:spLocks noGrp="1"/>
          </p:cNvSpPr>
          <p:nvPr/>
        </p:nvSpPr>
        <p:spPr>
          <a:xfrm rot="0">
            <a:off x="88900" y="1511300"/>
            <a:ext cx="5715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고귀한</a:t>
            </a:r>
          </a:p>
        </p:txBody>
      </p:sp>
      <p:sp>
        <p:nvSpPr>
          <p:cNvPr id="43124817" name="Text">
    </p:cNvPr>
          <p:cNvSpPr>
            <a:spLocks noGrp="1"/>
          </p:cNvSpPr>
          <p:nvPr/>
        </p:nvSpPr>
        <p:spPr>
          <a:xfrm rot="0">
            <a:off x="711200" y="1511300"/>
            <a:ext cx="3403600" cy="3797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ITSM-96727 [OSPM] Application Secure Coding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ITSM-101477 육아기 근로시간 단축기간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ITSM-101468 업무변경에 따른 GAS 권한 부여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ITSM-101580 기안지 일부내용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ITSM-101579 일부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ITSM-101551 협조문(문서번호 AH2-23-0271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건의 첨부파일 교체 요청)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ITSM-101553 문서번호 'B64-23-0233' 내 일부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문구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ITSM-101589 기승인완료한 경조금신청서로신청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한 경조휴가(배우자모 회갑)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ITSM-101665 협조문 내용(예산 계정명) 변경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ITSM-101643 결재 완료 문서 (계약체결기안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후속 관련 문서) 내 오기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ITSM-101646 개인정보가 포함된 문서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ITSM-101682 계열주유소 New SI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ITSM-101691 협조문 첨부문서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ITSM-101679 시설물 품의서 불용처분 시설물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량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ITSM-101732 해외출장명령서 Period 수정 요청</a:t>
            </a:r>
          </a:p>
        </p:txBody>
      </p:sp>
      <p:sp>
        <p:nvSpPr>
          <p:cNvPr id="1861682277" name="Text">
    </p:cNvPr>
          <p:cNvSpPr>
            <a:spLocks noGrp="1"/>
          </p:cNvSpPr>
          <p:nvPr/>
        </p:nvSpPr>
        <p:spPr>
          <a:xfrm rot="0">
            <a:off x="44831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208161491" name="Text">
    </p:cNvPr>
          <p:cNvSpPr>
            <a:spLocks noGrp="1"/>
          </p:cNvSpPr>
          <p:nvPr/>
        </p:nvSpPr>
        <p:spPr>
          <a:xfrm rot="0">
            <a:off x="48514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401859107" name="Text">
    </p:cNvPr>
          <p:cNvSpPr>
            <a:spLocks noGrp="1"/>
          </p:cNvSpPr>
          <p:nvPr/>
        </p:nvSpPr>
        <p:spPr>
          <a:xfrm rot="0">
            <a:off x="4114800" y="1511300"/>
            <a:ext cx="3683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95526924" name="Text">
    </p:cNvPr>
          <p:cNvSpPr>
            <a:spLocks noGrp="1"/>
          </p:cNvSpPr>
          <p:nvPr/>
        </p:nvSpPr>
        <p:spPr>
          <a:xfrm rot="0">
            <a:off x="6604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04262643" name="Text">
    </p:cNvPr>
          <p:cNvSpPr>
            <a:spLocks noGrp="1"/>
          </p:cNvSpPr>
          <p:nvPr/>
        </p:nvSpPr>
        <p:spPr>
          <a:xfrm rot="0">
            <a:off x="5880100" y="1511300"/>
            <a:ext cx="3454400" cy="3797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7485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344370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9602727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2064871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194284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42218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93990235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747396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0222076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8153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2762112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021183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5569460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643085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6924577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448320891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74258940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</a:p>
        </p:txBody>
      </p:sp>
      <p:sp>
        <p:nvSpPr>
          <p:cNvPr id="205722432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14831188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42700013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Simoms 연동을 위한 ePSMS, OAS Web API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FlowRecord Balance 계산 과정 기록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OAS, ePSMS 탱크&amp;RunSheet Sync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제품이관 구성시 탱크정보 오류 개선</a:t>
            </a:r>
          </a:p>
        </p:txBody>
      </p:sp>
      <p:sp>
        <p:nvSpPr>
          <p:cNvPr id="312958994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51492659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31998080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13429406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8197792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3101804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06037809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72651491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</a:p>
        </p:txBody>
      </p:sp>
      <p:sp>
        <p:nvSpPr>
          <p:cNvPr id="56042524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7521583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25312221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eBiz 현수막 및 배너지원 관리시스템 신규개발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마스터 API 관련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PRM 전자결재 SSL 적용 연계 PRM 추가수정</a:t>
            </a:r>
          </a:p>
        </p:txBody>
      </p:sp>
      <p:sp>
        <p:nvSpPr>
          <p:cNvPr id="175822250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92886246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445347538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</a:p>
        </p:txBody>
      </p:sp>
      <p:sp>
        <p:nvSpPr>
          <p:cNvPr id="36605306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91913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16315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551065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988562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491647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57551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640462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19790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9636014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6348293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4977322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4862102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07893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569600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80386395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0893868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</a:p>
        </p:txBody>
      </p:sp>
      <p:sp>
        <p:nvSpPr>
          <p:cNvPr id="790726567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37698010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epro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처리상태 정보 연동을 위한 DB 정보 지원</a:t>
            </a:r>
          </a:p>
        </p:txBody>
      </p:sp>
      <p:sp>
        <p:nvSpPr>
          <p:cNvPr id="33779881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2399436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685513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ITSM-101467 요청정보 재작성ITSM-101153 견적서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newebiz sdk , api 변경 및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처리상태 정보 연동을 위한 DB 정보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erp연계 회수처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운전사 코드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ITSM-101624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ITSM-101701 변경요청서 삭제ITSM-101641 작업유형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변경ITSM-99175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ITSM-99106 배포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ospm 자동배포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누적미회수총액 불일치 내역 수정</a:t>
            </a:r>
          </a:p>
        </p:txBody>
      </p:sp>
      <p:sp>
        <p:nvSpPr>
          <p:cNvPr id="46446545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47386558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0001971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11080614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747466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1425306" name="Text">
    </p:cNvPr>
          <p:cNvSpPr>
            <a:spLocks noGrp="1"/>
          </p:cNvSpPr>
          <p:nvPr/>
        </p:nvSpPr>
        <p:spPr>
          <a:xfrm rot="0">
            <a:off x="9702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203002921" name="Text">
    </p:cNvPr>
          <p:cNvSpPr>
            <a:spLocks noGrp="1"/>
          </p:cNvSpPr>
          <p:nvPr/>
        </p:nvSpPr>
        <p:spPr>
          <a:xfrm rot="0">
            <a:off x="93345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</a:p>
        </p:txBody>
      </p:sp>
      <p:sp>
        <p:nvSpPr>
          <p:cNvPr id="1647424931" name="Text">
    </p:cNvPr>
          <p:cNvSpPr>
            <a:spLocks noGrp="1"/>
          </p:cNvSpPr>
          <p:nvPr/>
        </p:nvSpPr>
        <p:spPr>
          <a:xfrm rot="0">
            <a:off x="59309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199380438" name="Text">
    </p:cNvPr>
          <p:cNvSpPr>
            <a:spLocks noGrp="1"/>
          </p:cNvSpPr>
          <p:nvPr/>
        </p:nvSpPr>
        <p:spPr>
          <a:xfrm rot="0">
            <a:off x="53086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88816258" name="Text">
    </p:cNvPr>
          <p:cNvSpPr>
            <a:spLocks noGrp="1"/>
          </p:cNvSpPr>
          <p:nvPr/>
        </p:nvSpPr>
        <p:spPr>
          <a:xfrm rot="0">
            <a:off x="88900" y="3771900"/>
            <a:ext cx="5715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609301218" name="Text">
    </p:cNvPr>
          <p:cNvSpPr>
            <a:spLocks noGrp="1"/>
          </p:cNvSpPr>
          <p:nvPr/>
        </p:nvSpPr>
        <p:spPr>
          <a:xfrm rot="0">
            <a:off x="711200" y="3771900"/>
            <a:ext cx="3403600" cy="2273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'자재번호 및 단가정리' 작업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확인 및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데이터정리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회계지급전표' 작업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'항공급유 매출입력'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P&amp;I팀 작업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209pc 확인 및 재부팅, 계정 잠금 해제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3분기 유효성 검증 계정 유지 여부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수기 발송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'#4 외화송금' 작업 미수행 안내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서버 재부팅 안내 및 서비스 이상유무 확인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'CCS 사전점검' 작업 메일 발송 작업 수정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, 모니터링</a:t>
            </a:r>
          </a:p>
        </p:txBody>
      </p:sp>
      <p:sp>
        <p:nvSpPr>
          <p:cNvPr id="1268914022" name="Text">
    </p:cNvPr>
          <p:cNvSpPr>
            <a:spLocks noGrp="1"/>
          </p:cNvSpPr>
          <p:nvPr/>
        </p:nvSpPr>
        <p:spPr>
          <a:xfrm rot="0">
            <a:off x="44831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387757369" name="Text">
    </p:cNvPr>
          <p:cNvSpPr>
            <a:spLocks noGrp="1"/>
          </p:cNvSpPr>
          <p:nvPr/>
        </p:nvSpPr>
        <p:spPr>
          <a:xfrm rot="0">
            <a:off x="48514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2095370935" name="Text">
    </p:cNvPr>
          <p:cNvSpPr>
            <a:spLocks noGrp="1"/>
          </p:cNvSpPr>
          <p:nvPr/>
        </p:nvSpPr>
        <p:spPr>
          <a:xfrm rot="0">
            <a:off x="4114800" y="3771900"/>
            <a:ext cx="3683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359948267" name="Text">
    </p:cNvPr>
          <p:cNvSpPr>
            <a:spLocks noGrp="1"/>
          </p:cNvSpPr>
          <p:nvPr/>
        </p:nvSpPr>
        <p:spPr>
          <a:xfrm rot="0">
            <a:off x="6604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210507" name="Text">
    </p:cNvPr>
          <p:cNvSpPr>
            <a:spLocks noGrp="1"/>
          </p:cNvSpPr>
          <p:nvPr/>
        </p:nvSpPr>
        <p:spPr>
          <a:xfrm rot="0">
            <a:off x="5880100" y="3771900"/>
            <a:ext cx="3454400" cy="2273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95401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69011948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7949902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4472414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015968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1248103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7454253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918789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806012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1040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7788404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68224018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34456395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09183622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345642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61028900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</a:p>
        </p:txBody>
      </p:sp>
      <p:sp>
        <p:nvSpPr>
          <p:cNvPr id="894581558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</a:p>
        </p:txBody>
      </p:sp>
      <p:sp>
        <p:nvSpPr>
          <p:cNvPr id="141649174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0411904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4555793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전자결재, 규정관기안지 사용관련 로직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인사원장 Unit/담당 추가 및 HCM 편제표 신청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반반차(2시간) 연차휴가 신청 및 관리를 위한 시스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템 변경 요청</a:t>
            </a:r>
          </a:p>
        </p:txBody>
      </p:sp>
      <p:sp>
        <p:nvSpPr>
          <p:cNvPr id="11866082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21051979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</a:p>
        </p:txBody>
      </p:sp>
      <p:sp>
        <p:nvSpPr>
          <p:cNvPr id="23930559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16340593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986446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2982306" name="Text">
    </p:cNvPr>
          <p:cNvSpPr>
            <a:spLocks noGrp="1"/>
          </p:cNvSpPr>
          <p:nvPr/>
        </p:nvSpPr>
        <p:spPr>
          <a:xfrm rot="0">
            <a:off x="9702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810289959" name="Text">
    </p:cNvPr>
          <p:cNvSpPr>
            <a:spLocks noGrp="1"/>
          </p:cNvSpPr>
          <p:nvPr/>
        </p:nvSpPr>
        <p:spPr>
          <a:xfrm rot="0">
            <a:off x="9334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</a:p>
        </p:txBody>
      </p:sp>
      <p:sp>
        <p:nvSpPr>
          <p:cNvPr id="1869177224" name="Text">
    </p:cNvPr>
          <p:cNvSpPr>
            <a:spLocks noGrp="1"/>
          </p:cNvSpPr>
          <p:nvPr/>
        </p:nvSpPr>
        <p:spPr>
          <a:xfrm rot="0">
            <a:off x="59309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</a:t>
            </a:r>
          </a:p>
        </p:txBody>
      </p:sp>
      <p:sp>
        <p:nvSpPr>
          <p:cNvPr id="14792008" name="Text">
    </p:cNvPr>
          <p:cNvSpPr>
            <a:spLocks noGrp="1"/>
          </p:cNvSpPr>
          <p:nvPr/>
        </p:nvSpPr>
        <p:spPr>
          <a:xfrm rot="0">
            <a:off x="53086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21902527" name="Text">
    </p:cNvPr>
          <p:cNvSpPr>
            <a:spLocks noGrp="1"/>
          </p:cNvSpPr>
          <p:nvPr/>
        </p:nvSpPr>
        <p:spPr>
          <a:xfrm rot="0">
            <a:off x="889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116289174" name="Text">
    </p:cNvPr>
          <p:cNvSpPr>
            <a:spLocks noGrp="1"/>
          </p:cNvSpPr>
          <p:nvPr/>
        </p:nvSpPr>
        <p:spPr>
          <a:xfrm rot="0">
            <a:off x="711200" y="3771900"/>
            <a:ext cx="34036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인증제도(Skillset) 시행에 따른 LMS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요청의 건(유밥 Soft skill 교육이수연계 배치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대주주감사 제출용 당사 규정 PDF파일 추출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Soft Skill 인증제도 시행에 따른 전자결재시스템 Soft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Skill 평가서 관련 개발 연계 자료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(RI-48)월별 환율변동, 데이터 연계 실패 확인 및 수동 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케쥴러 실행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기각후 작성중인 문서에 보이지 않는 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청서 데이터 확인 및 상태 변경처리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ERS MSDS 관리부서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교육훈련신청서 작성시 교육장소구분이 사외(해외)인경우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근태미반영되도록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법인카드 정산 관련 항목 적용 확인 요청 건(법인카드 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복 체크로직 수정반영)</a:t>
            </a:r>
          </a:p>
        </p:txBody>
      </p:sp>
      <p:sp>
        <p:nvSpPr>
          <p:cNvPr id="1724408942" name="Text">
    </p:cNvPr>
          <p:cNvSpPr>
            <a:spLocks noGrp="1"/>
          </p:cNvSpPr>
          <p:nvPr/>
        </p:nvSpPr>
        <p:spPr>
          <a:xfrm rot="0">
            <a:off x="44831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1804518922" name="Text">
    </p:cNvPr>
          <p:cNvSpPr>
            <a:spLocks noGrp="1"/>
          </p:cNvSpPr>
          <p:nvPr/>
        </p:nvSpPr>
        <p:spPr>
          <a:xfrm rot="0">
            <a:off x="4851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681274533" name="Text">
    </p:cNvPr>
          <p:cNvSpPr>
            <a:spLocks noGrp="1"/>
          </p:cNvSpPr>
          <p:nvPr/>
        </p:nvSpPr>
        <p:spPr>
          <a:xfrm rot="0">
            <a:off x="4114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593341608" name="Text">
    </p:cNvPr>
          <p:cNvSpPr>
            <a:spLocks noGrp="1"/>
          </p:cNvSpPr>
          <p:nvPr/>
        </p:nvSpPr>
        <p:spPr>
          <a:xfrm rot="0">
            <a:off x="6604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926841" name="Text">
    </p:cNvPr>
          <p:cNvSpPr>
            <a:spLocks noGrp="1"/>
          </p:cNvSpPr>
          <p:nvPr/>
        </p:nvSpPr>
        <p:spPr>
          <a:xfrm rot="0">
            <a:off x="58801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15920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4887894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2457379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8944482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8187499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0649721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534025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6668281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532779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06559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31091693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93671439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55709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1227674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4641490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1899486283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52985357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모바일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 요청</a:t>
            </a:r>
          </a:p>
        </p:txBody>
      </p:sp>
      <p:sp>
        <p:nvSpPr>
          <p:cNvPr id="181299839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45896400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2653214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전산감사 개선 권고에 따른 인사배치 권한 부여/회수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로그강화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프로그램 데이터 변경 모니터링 데이터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결제수단 및 고객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이관 입출고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 미회수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 취소 오류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개발서버 라이선스 관련 확인 요청</a:t>
            </a:r>
          </a:p>
        </p:txBody>
      </p:sp>
      <p:sp>
        <p:nvSpPr>
          <p:cNvPr id="107067881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391193061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88566389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</a:p>
        </p:txBody>
      </p:sp>
      <p:sp>
        <p:nvSpPr>
          <p:cNvPr id="132883427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154654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230895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312112421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212999242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</a:p>
        </p:txBody>
      </p:sp>
      <p:sp>
        <p:nvSpPr>
          <p:cNvPr id="114780697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44334807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3391351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대송저유소 EAI -&gt; LOPAS(SLO) 인터페이스 구축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총 수송실적 내, '판매처' 등 명칭 입력에 대한 검색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건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&lt; 송유관입고계획관리 &gt; 내 PDF Upload 공란/빈칸 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러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'HEAD' 에러 메세지 제거 방안 탐색 ( &lt;httP&gt; interce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pt-url 추가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HOME &gt; 이관수송 현황 내 스크롤 시, 팝업창이 뜨지 않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현상 확인 및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LOPAS 취약점 조치 및 에러 체크</a:t>
            </a:r>
          </a:p>
        </p:txBody>
      </p:sp>
      <p:sp>
        <p:nvSpPr>
          <p:cNvPr id="79373136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</a:p>
        </p:txBody>
      </p:sp>
      <p:sp>
        <p:nvSpPr>
          <p:cNvPr id="98304716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</a:p>
        </p:txBody>
      </p:sp>
      <p:sp>
        <p:nvSpPr>
          <p:cNvPr id="123500253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175241959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3032712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435608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1570291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215886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5997183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415604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8704579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8494111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219487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278300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927610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5593035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8941500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30114971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07307983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14643615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</a:p>
        </p:txBody>
      </p:sp>
      <p:sp>
        <p:nvSpPr>
          <p:cNvPr id="250921516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</a:p>
        </p:txBody>
      </p:sp>
      <p:sp>
        <p:nvSpPr>
          <p:cNvPr id="2119115072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</a:p>
        </p:txBody>
      </p:sp>
      <p:sp>
        <p:nvSpPr>
          <p:cNvPr id="1302831020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09227596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767342419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재고현황 자료 I/F 기준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내 '긴급업무 수행 교통비 신청서' 전자결재 화면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이비즈 프로젝트 I/F 신규 개발문의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SAP QA 서버(100)에러로 인한 인스턴스 200 으로 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Adapter 재설정</a:t>
            </a:r>
          </a:p>
        </p:txBody>
      </p:sp>
      <p:sp>
        <p:nvSpPr>
          <p:cNvPr id="1846933528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</a:p>
        </p:txBody>
      </p:sp>
      <p:sp>
        <p:nvSpPr>
          <p:cNvPr id="532562057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38678462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</a:p>
        </p:txBody>
      </p:sp>
      <p:sp>
        <p:nvSpPr>
          <p:cNvPr id="156527974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83963765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9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22941766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추석연휴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개천절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순현국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이여진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한글날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ko-KR" dirty="0" lang="en-US" smtClean="0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r>
                        <a:rPr altLang="en-US" dirty="0" err="1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에쓰오일</a:t>
                      </a:r>
                      <a:r>
                        <a:rPr altLang="en-US" dirty="0" lang="ko-KR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체육의 날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이병준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강민경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박남신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◐ 순현국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이재원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김원기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박선미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박민우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● 이지은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박남신</a:t>
                      </a:r>
                    </a:p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◑ 남대현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ko-KR" b="1" kumimoji="1" lang="en-US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10</a:t>
            </a:r>
            <a:r>
              <a:rPr altLang="en-US" b="1" baseline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263658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91924622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797323090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3468834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25175635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2054440210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8501002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623592458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67602351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35315026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036938478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10966493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757429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47486083" name="Frame"/>
          <p:cNvSpPr>
            <a:spLocks noGrp="1"/>
          </p:cNvSpPr>
          <p:nvPr/>
        </p:nvSpPr>
        <p:spPr>
          <a:xfrm>
            <a:off x="25400" y="57023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48112490" name="Text">
    </p:cNvPr>
          <p:cNvSpPr>
            <a:spLocks noGrp="1"/>
          </p:cNvSpPr>
          <p:nvPr/>
        </p:nvSpPr>
        <p:spPr>
          <a:xfrm rot="0">
            <a:off x="152400" y="5727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31264037" name="Text">
    </p:cNvPr>
          <p:cNvSpPr>
            <a:spLocks noGrp="1"/>
          </p:cNvSpPr>
          <p:nvPr/>
        </p:nvSpPr>
        <p:spPr>
          <a:xfrm rot="0">
            <a:off x="6451600" y="6261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7345439" name="Text">
    </p:cNvPr>
          <p:cNvSpPr>
            <a:spLocks noGrp="1"/>
          </p:cNvSpPr>
          <p:nvPr/>
        </p:nvSpPr>
        <p:spPr>
          <a:xfrm rot="0">
            <a:off x="2057400" y="6261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7949316" name="Text">
    </p:cNvPr>
          <p:cNvSpPr>
            <a:spLocks noGrp="1"/>
          </p:cNvSpPr>
          <p:nvPr/>
        </p:nvSpPr>
        <p:spPr>
          <a:xfrm rot="0">
            <a:off x="101600" y="62611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6158533" name="Text">
    </p:cNvPr>
          <p:cNvSpPr>
            <a:spLocks noGrp="1"/>
          </p:cNvSpPr>
          <p:nvPr/>
        </p:nvSpPr>
        <p:spPr>
          <a:xfrm rot="0">
            <a:off x="101600" y="60198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373850145" name="Text">
    </p:cNvPr>
          <p:cNvSpPr>
            <a:spLocks noGrp="1"/>
          </p:cNvSpPr>
          <p:nvPr/>
        </p:nvSpPr>
        <p:spPr>
          <a:xfrm rot="0">
            <a:off x="2057400" y="6019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040274496" name="Text">
    </p:cNvPr>
          <p:cNvSpPr>
            <a:spLocks noGrp="1"/>
          </p:cNvSpPr>
          <p:nvPr/>
        </p:nvSpPr>
        <p:spPr>
          <a:xfrm rot="0">
            <a:off x="6451600" y="6019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372097144" name="Text">
    </p:cNvPr>
          <p:cNvSpPr>
            <a:spLocks noGrp="1"/>
          </p:cNvSpPr>
          <p:nvPr/>
        </p:nvSpPr>
        <p:spPr>
          <a:xfrm rot="0">
            <a:off x="101600" y="65532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428884" name="Text">
    </p:cNvPr>
          <p:cNvSpPr>
            <a:spLocks noGrp="1"/>
          </p:cNvSpPr>
          <p:nvPr/>
        </p:nvSpPr>
        <p:spPr>
          <a:xfrm rot="0">
            <a:off x="6451600" y="6553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36986518" name="Text">
    </p:cNvPr>
          <p:cNvSpPr>
            <a:spLocks noGrp="1"/>
          </p:cNvSpPr>
          <p:nvPr/>
        </p:nvSpPr>
        <p:spPr>
          <a:xfrm rot="0">
            <a:off x="2057400" y="6553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3255344" name="Text">
    </p:cNvPr>
          <p:cNvSpPr>
            <a:spLocks noGrp="1"/>
          </p:cNvSpPr>
          <p:nvPr/>
        </p:nvSpPr>
        <p:spPr>
          <a:xfrm rot="0">
            <a:off x="1244600" y="6553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76996494" name="Text">
    </p:cNvPr>
          <p:cNvSpPr>
            <a:spLocks noGrp="1"/>
          </p:cNvSpPr>
          <p:nvPr/>
        </p:nvSpPr>
        <p:spPr>
          <a:xfrm rot="0">
            <a:off x="1244600" y="6261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910636" name="Text">
    </p:cNvPr>
          <p:cNvSpPr>
            <a:spLocks noGrp="1"/>
          </p:cNvSpPr>
          <p:nvPr/>
        </p:nvSpPr>
        <p:spPr>
          <a:xfrm rot="0">
            <a:off x="1244600" y="6019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779062322" name="Text">
    </p:cNvPr>
          <p:cNvSpPr>
            <a:spLocks noGrp="1"/>
          </p:cNvSpPr>
          <p:nvPr/>
        </p:nvSpPr>
        <p:spPr>
          <a:xfrm rot="0">
            <a:off x="8102600" y="6553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8135486" name="Text">
    </p:cNvPr>
          <p:cNvSpPr>
            <a:spLocks noGrp="1"/>
          </p:cNvSpPr>
          <p:nvPr/>
        </p:nvSpPr>
        <p:spPr>
          <a:xfrm rot="0">
            <a:off x="8102600" y="6019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733935095" name="Text">
    </p:cNvPr>
          <p:cNvSpPr>
            <a:spLocks noGrp="1"/>
          </p:cNvSpPr>
          <p:nvPr/>
        </p:nvSpPr>
        <p:spPr>
          <a:xfrm rot="0">
            <a:off x="8102600" y="6261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1289972" name="Frame"/>
          <p:cNvSpPr>
            <a:spLocks noGrp="1"/>
          </p:cNvSpPr>
          <p:nvPr/>
        </p:nvSpPr>
        <p:spPr>
          <a:xfrm>
            <a:off x="101600" y="3289300"/>
            <a:ext cx="9779000" cy="224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95310001" name="Text">
    </p:cNvPr>
          <p:cNvSpPr>
            <a:spLocks noGrp="1"/>
          </p:cNvSpPr>
          <p:nvPr/>
        </p:nvSpPr>
        <p:spPr>
          <a:xfrm rot="0">
            <a:off x="165100" y="33528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81382552" name="Text">
    </p:cNvPr>
          <p:cNvSpPr>
            <a:spLocks noGrp="1"/>
          </p:cNvSpPr>
          <p:nvPr/>
        </p:nvSpPr>
        <p:spPr>
          <a:xfrm rot="0">
            <a:off x="152400" y="33147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511996921" name="Text">
    </p:cNvPr>
          <p:cNvSpPr>
            <a:spLocks noGrp="1"/>
          </p:cNvSpPr>
          <p:nvPr/>
        </p:nvSpPr>
        <p:spPr>
          <a:xfrm rot="0">
            <a:off x="165100" y="35687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22698018" name="Text">
    </p:cNvPr>
          <p:cNvSpPr>
            <a:spLocks noGrp="1"/>
          </p:cNvSpPr>
          <p:nvPr/>
        </p:nvSpPr>
        <p:spPr>
          <a:xfrm rot="0">
            <a:off x="901700" y="35687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41659179" name="Text">
    </p:cNvPr>
          <p:cNvSpPr>
            <a:spLocks noGrp="1"/>
          </p:cNvSpPr>
          <p:nvPr/>
        </p:nvSpPr>
        <p:spPr>
          <a:xfrm rot="0">
            <a:off x="5549900" y="35687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84070433" name="Text">
    </p:cNvPr>
          <p:cNvSpPr>
            <a:spLocks noGrp="1"/>
          </p:cNvSpPr>
          <p:nvPr/>
        </p:nvSpPr>
        <p:spPr>
          <a:xfrm rot="0">
            <a:off x="6121400" y="35687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74331310" name="Frame"/>
          <p:cNvSpPr>
            <a:spLocks noGrp="1"/>
          </p:cNvSpPr>
          <p:nvPr/>
        </p:nvSpPr>
        <p:spPr>
          <a:xfrm>
            <a:off x="165100" y="4610100"/>
            <a:ext cx="9664700" cy="927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01015896" name="Text">
    </p:cNvPr>
          <p:cNvSpPr>
            <a:spLocks noGrp="1"/>
          </p:cNvSpPr>
          <p:nvPr/>
        </p:nvSpPr>
        <p:spPr>
          <a:xfrm rot="0">
            <a:off x="165100" y="45847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59281613" name="Text">
    </p:cNvPr>
          <p:cNvSpPr>
            <a:spLocks noGrp="1"/>
          </p:cNvSpPr>
          <p:nvPr/>
        </p:nvSpPr>
        <p:spPr>
          <a:xfrm rot="0">
            <a:off x="965200" y="4635500"/>
            <a:ext cx="4584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반반차(2시간) 연차휴가 신청 및 관리를 위한 시스템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인사원장 Unit/담당 추가 및 HCM 편제표 신청 기능 추가</a:t>
            </a:r>
          </a:p>
        </p:txBody>
      </p:sp>
      <p:sp>
        <p:nvSpPr>
          <p:cNvPr id="1108697466" name="Text">
    </p:cNvPr>
          <p:cNvSpPr>
            <a:spLocks noGrp="1"/>
          </p:cNvSpPr>
          <p:nvPr/>
        </p:nvSpPr>
        <p:spPr>
          <a:xfrm rot="0">
            <a:off x="7239000" y="46355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0700322" name="Text">
    </p:cNvPr>
          <p:cNvSpPr>
            <a:spLocks noGrp="1"/>
          </p:cNvSpPr>
          <p:nvPr/>
        </p:nvSpPr>
        <p:spPr>
          <a:xfrm rot="0">
            <a:off x="5549900" y="46355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</a:p>
        </p:txBody>
      </p:sp>
      <p:sp>
        <p:nvSpPr>
          <p:cNvPr id="63417710" name="Text">
    </p:cNvPr>
          <p:cNvSpPr>
            <a:spLocks noGrp="1"/>
          </p:cNvSpPr>
          <p:nvPr/>
        </p:nvSpPr>
        <p:spPr>
          <a:xfrm rot="0">
            <a:off x="901700" y="45847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5603887" name="Text">
    </p:cNvPr>
          <p:cNvSpPr>
            <a:spLocks noGrp="1"/>
          </p:cNvSpPr>
          <p:nvPr/>
        </p:nvSpPr>
        <p:spPr>
          <a:xfrm rot="0">
            <a:off x="6121400" y="45847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00154231" name="Text">
    </p:cNvPr>
          <p:cNvSpPr>
            <a:spLocks noGrp="1"/>
          </p:cNvSpPr>
          <p:nvPr/>
        </p:nvSpPr>
        <p:spPr>
          <a:xfrm rot="0">
            <a:off x="5549900" y="45847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6740572" name="Frame"/>
          <p:cNvSpPr>
            <a:spLocks noGrp="1"/>
          </p:cNvSpPr>
          <p:nvPr/>
        </p:nvSpPr>
        <p:spPr>
          <a:xfrm>
            <a:off x="165100" y="39116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34047260" name="Text">
    </p:cNvPr>
          <p:cNvSpPr>
            <a:spLocks noGrp="1"/>
          </p:cNvSpPr>
          <p:nvPr/>
        </p:nvSpPr>
        <p:spPr>
          <a:xfrm rot="0">
            <a:off x="165100" y="391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82052826" name="Text">
    </p:cNvPr>
          <p:cNvSpPr>
            <a:spLocks noGrp="1"/>
          </p:cNvSpPr>
          <p:nvPr/>
        </p:nvSpPr>
        <p:spPr>
          <a:xfrm rot="0">
            <a:off x="965200" y="39878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493083269" name="Text">
    </p:cNvPr>
          <p:cNvSpPr>
            <a:spLocks noGrp="1"/>
          </p:cNvSpPr>
          <p:nvPr/>
        </p:nvSpPr>
        <p:spPr>
          <a:xfrm rot="0">
            <a:off x="7239000" y="39878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52676859" name="Text">
    </p:cNvPr>
          <p:cNvSpPr>
            <a:spLocks noGrp="1"/>
          </p:cNvSpPr>
          <p:nvPr/>
        </p:nvSpPr>
        <p:spPr>
          <a:xfrm rot="0">
            <a:off x="5549900" y="39878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816209717" name="Text">
    </p:cNvPr>
          <p:cNvSpPr>
            <a:spLocks noGrp="1"/>
          </p:cNvSpPr>
          <p:nvPr/>
        </p:nvSpPr>
        <p:spPr>
          <a:xfrm rot="0">
            <a:off x="901700" y="391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1373667" name="Text">
    </p:cNvPr>
          <p:cNvSpPr>
            <a:spLocks noGrp="1"/>
          </p:cNvSpPr>
          <p:nvPr/>
        </p:nvSpPr>
        <p:spPr>
          <a:xfrm rot="0">
            <a:off x="6121400" y="39116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7983196" name="Text">
    </p:cNvPr>
          <p:cNvSpPr>
            <a:spLocks noGrp="1"/>
          </p:cNvSpPr>
          <p:nvPr/>
        </p:nvSpPr>
        <p:spPr>
          <a:xfrm rot="0">
            <a:off x="5549900" y="391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4612856" name="Frame"/>
          <p:cNvSpPr>
            <a:spLocks noGrp="1"/>
          </p:cNvSpPr>
          <p:nvPr/>
        </p:nvSpPr>
        <p:spPr>
          <a:xfrm>
            <a:off x="127000" y="1384300"/>
            <a:ext cx="9779000" cy="1765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456790406" name="Frame"/>
          <p:cNvSpPr>
            <a:spLocks noGrp="1"/>
          </p:cNvSpPr>
          <p:nvPr/>
        </p:nvSpPr>
        <p:spPr>
          <a:xfrm>
            <a:off x="152400" y="2374900"/>
            <a:ext cx="9664700" cy="7747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65390786" name="Text">
    </p:cNvPr>
          <p:cNvSpPr>
            <a:spLocks noGrp="1"/>
          </p:cNvSpPr>
          <p:nvPr/>
        </p:nvSpPr>
        <p:spPr>
          <a:xfrm rot="0">
            <a:off x="152400" y="23495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87393173" name="Text">
    </p:cNvPr>
          <p:cNvSpPr>
            <a:spLocks noGrp="1"/>
          </p:cNvSpPr>
          <p:nvPr/>
        </p:nvSpPr>
        <p:spPr>
          <a:xfrm rot="0">
            <a:off x="952500" y="2400300"/>
            <a:ext cx="45974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전자결재 SSL 적용 연계 PRM 추가수정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[RPA] A360 '항공급유 매출입력' 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 시행에 따른 전자결재시스템 Soft Skill 평가서 관련 개발 연계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자료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SAP QA 서버(100)에러로 인한 인스턴스 200 으로 EAI Adapter 재설정</a:t>
            </a:r>
          </a:p>
        </p:txBody>
      </p:sp>
      <p:sp>
        <p:nvSpPr>
          <p:cNvPr id="516601308" name="Text">
    </p:cNvPr>
          <p:cNvSpPr>
            <a:spLocks noGrp="1"/>
          </p:cNvSpPr>
          <p:nvPr/>
        </p:nvSpPr>
        <p:spPr>
          <a:xfrm rot="0">
            <a:off x="7226300" y="24003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38069154" name="Text">
    </p:cNvPr>
          <p:cNvSpPr>
            <a:spLocks noGrp="1"/>
          </p:cNvSpPr>
          <p:nvPr/>
        </p:nvSpPr>
        <p:spPr>
          <a:xfrm rot="0">
            <a:off x="6108700" y="23495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94314898" name="Text">
    </p:cNvPr>
          <p:cNvSpPr>
            <a:spLocks noGrp="1"/>
          </p:cNvSpPr>
          <p:nvPr/>
        </p:nvSpPr>
        <p:spPr>
          <a:xfrm rot="0">
            <a:off x="5537200" y="24003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</a:p>
        </p:txBody>
      </p:sp>
      <p:sp>
        <p:nvSpPr>
          <p:cNvPr id="360960089" name="Text">
    </p:cNvPr>
          <p:cNvSpPr>
            <a:spLocks noGrp="1"/>
          </p:cNvSpPr>
          <p:nvPr/>
        </p:nvSpPr>
        <p:spPr>
          <a:xfrm rot="0">
            <a:off x="889000" y="23495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0000096" name="Text">
    </p:cNvPr>
          <p:cNvSpPr>
            <a:spLocks noGrp="1"/>
          </p:cNvSpPr>
          <p:nvPr/>
        </p:nvSpPr>
        <p:spPr>
          <a:xfrm rot="0">
            <a:off x="7124700" y="23495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55302950" name="Text">
    </p:cNvPr>
          <p:cNvSpPr>
            <a:spLocks noGrp="1"/>
          </p:cNvSpPr>
          <p:nvPr/>
        </p:nvSpPr>
        <p:spPr>
          <a:xfrm rot="0">
            <a:off x="5537200" y="23495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9561806" name="Rectangle"/>
          <p:cNvSpPr>
            <a:spLocks noGrp="1"/>
          </p:cNvSpPr>
          <p:nvPr/>
        </p:nvSpPr>
        <p:spPr>
          <a:xfrm>
            <a:off x="6870700" y="23495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624354036" name="Frame"/>
          <p:cNvSpPr>
            <a:spLocks noGrp="1"/>
          </p:cNvSpPr>
          <p:nvPr/>
        </p:nvSpPr>
        <p:spPr>
          <a:xfrm>
            <a:off x="152400" y="1371600"/>
            <a:ext cx="9639300" cy="9779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99427949" name="Text">
    </p:cNvPr>
          <p:cNvSpPr>
            <a:spLocks noGrp="1"/>
          </p:cNvSpPr>
          <p:nvPr/>
        </p:nvSpPr>
        <p:spPr>
          <a:xfrm rot="0">
            <a:off x="152400" y="1371600"/>
            <a:ext cx="7366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012490163" name="Text">
    </p:cNvPr>
          <p:cNvSpPr>
            <a:spLocks noGrp="1"/>
          </p:cNvSpPr>
          <p:nvPr/>
        </p:nvSpPr>
        <p:spPr>
          <a:xfrm rot="0">
            <a:off x="939800" y="1422400"/>
            <a:ext cx="4610100" cy="927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투자예산 조정신청서 인터페이스 오류 원인 분석 및 해결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SABIC 인보이스 및 오더 생성 시 반영 정보 수정 요청- 10/10~ 인보이스 헤더 양식변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 및 특정데이터 수정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AS/400 MCLIB 데이터 SAP 이관 *주요 테이블 37개 SAP 테이블 생성 및 데이터 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신규 (구)조회용ERP 서버 서비스 전환 작업 업무지원(AIX -&gt; NT)</a:t>
            </a:r>
          </a:p>
        </p:txBody>
      </p:sp>
      <p:sp>
        <p:nvSpPr>
          <p:cNvPr id="183668030" name="Text">
    </p:cNvPr>
          <p:cNvSpPr>
            <a:spLocks noGrp="1"/>
          </p:cNvSpPr>
          <p:nvPr/>
        </p:nvSpPr>
        <p:spPr>
          <a:xfrm rot="0">
            <a:off x="7226300" y="1447800"/>
            <a:ext cx="25527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39138712" name="Text">
    </p:cNvPr>
          <p:cNvSpPr>
            <a:spLocks noGrp="1"/>
          </p:cNvSpPr>
          <p:nvPr/>
        </p:nvSpPr>
        <p:spPr>
          <a:xfrm rot="0">
            <a:off x="6108700" y="1371600"/>
            <a:ext cx="7620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165478428" name="Text">
    </p:cNvPr>
          <p:cNvSpPr>
            <a:spLocks noGrp="1"/>
          </p:cNvSpPr>
          <p:nvPr/>
        </p:nvSpPr>
        <p:spPr>
          <a:xfrm rot="0">
            <a:off x="5537200" y="1447800"/>
            <a:ext cx="571500" cy="901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</a:p>
        </p:txBody>
      </p:sp>
      <p:sp>
        <p:nvSpPr>
          <p:cNvPr id="858104262" name="Text">
    </p:cNvPr>
          <p:cNvSpPr>
            <a:spLocks noGrp="1"/>
          </p:cNvSpPr>
          <p:nvPr/>
        </p:nvSpPr>
        <p:spPr>
          <a:xfrm rot="0">
            <a:off x="889000" y="1371600"/>
            <a:ext cx="46482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5481441" name="Text">
    </p:cNvPr>
          <p:cNvSpPr>
            <a:spLocks noGrp="1"/>
          </p:cNvSpPr>
          <p:nvPr/>
        </p:nvSpPr>
        <p:spPr>
          <a:xfrm rot="0">
            <a:off x="7124700" y="1371600"/>
            <a:ext cx="26543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1593003" name="Text">
    </p:cNvPr>
          <p:cNvSpPr>
            <a:spLocks noGrp="1"/>
          </p:cNvSpPr>
          <p:nvPr/>
        </p:nvSpPr>
        <p:spPr>
          <a:xfrm rot="0">
            <a:off x="5537200" y="1371600"/>
            <a:ext cx="571500" cy="977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6840703" name="Rectangle"/>
          <p:cNvSpPr>
            <a:spLocks noGrp="1"/>
          </p:cNvSpPr>
          <p:nvPr/>
        </p:nvSpPr>
        <p:spPr>
          <a:xfrm>
            <a:off x="6870700" y="1371600"/>
            <a:ext cx="254000" cy="9779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974143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5428203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5371384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8557461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4497241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97864970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6432424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42595250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689507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3413179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699998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00933840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08504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76836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99740037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</a:p>
        </p:txBody>
      </p:sp>
      <p:sp>
        <p:nvSpPr>
          <p:cNvPr id="23823064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</a:p>
        </p:txBody>
      </p:sp>
      <p:sp>
        <p:nvSpPr>
          <p:cNvPr id="51304220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프로그램 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PP(Polypropylene) 제품별 원가내역 조회 Report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청(ZPCOR2030)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</a:p>
        </p:txBody>
      </p:sp>
      <p:sp>
        <p:nvSpPr>
          <p:cNvPr id="192644449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78617925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580431722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연차 휴가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대주주 감사자료 생성-MRO 자재계정의 상대계정 리스트 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이블 저장 (ZFIR7035, ZFIT7035)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복리비 지급 메일 발송 프로그램 중 CEO 메일 발송 제외 (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ZTRR3000, ZTRR3001)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투자예산 조정신청서 인터페이스 오류 원인 분석 및 해결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(ZCO_RFC_SEND_POSID_BUDGET_EXCC)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복리비 지급 메일 발송 배치 작업 중 메일발송 제외 할 메일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관리 유지보수뷰활용 개선방안 분석(ZTRR3000, ZTRR300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1 )</a:t>
            </a:r>
          </a:p>
        </p:txBody>
      </p:sp>
      <p:sp>
        <p:nvSpPr>
          <p:cNvPr id="520730781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195661311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89197277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br/>
            <a:br/>
          </a:p>
        </p:txBody>
      </p:sp>
      <p:sp>
        <p:nvSpPr>
          <p:cNvPr id="137877672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661597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17076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85075312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33241904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107984896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4526890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85477857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2034111728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34707371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20077632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148887937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9883505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0446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772591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2686817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5678361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876065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4551193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230310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3443666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7075628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18458163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785666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2881385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1196182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8868807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832431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168162842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38583233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47430405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6168505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7430164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102900156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90286906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799822237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8079988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8113173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901035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40701343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1838111934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129617738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360898829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56151049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125718523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389540632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726560560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61091633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829880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7377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982933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812305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15518575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0581272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31270376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059497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68793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859212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2662637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7874311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0308106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1135889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5002045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0057076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</a:p>
        </p:txBody>
      </p:sp>
      <p:sp>
        <p:nvSpPr>
          <p:cNvPr id="730773555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</a:p>
        </p:txBody>
      </p:sp>
      <p:sp>
        <p:nvSpPr>
          <p:cNvPr id="85905737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요청: 추가 요청사항 반영 - 90%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</a:p>
        </p:txBody>
      </p:sp>
      <p:sp>
        <p:nvSpPr>
          <p:cNvPr id="67942431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8408562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57317783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인사원장 Unit/담당 추가 및 HCM 편제표 신청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퇴직금 계산시 통상임금 / 평균임금 비교 프로세스 추가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TS&amp;D 마곡 일별 근태기록부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기승인완료한 경조금신청서로신청한 경조휴가(배우자모 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갑)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"직급 : DIR-Director" 직책수당 관련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해외출장명령서 Period 수정 요청</a:t>
            </a:r>
          </a:p>
        </p:txBody>
      </p:sp>
      <p:sp>
        <p:nvSpPr>
          <p:cNvPr id="812156005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632607674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1496587700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</a:p>
        </p:txBody>
      </p:sp>
      <p:sp>
        <p:nvSpPr>
          <p:cNvPr id="88181142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8532498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967560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</a:p>
        </p:txBody>
      </p:sp>
      <p:sp>
        <p:nvSpPr>
          <p:cNvPr id="61545852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</a:p>
        </p:txBody>
      </p:sp>
      <p:sp>
        <p:nvSpPr>
          <p:cNvPr id="178788909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</a:p>
        </p:txBody>
      </p:sp>
      <p:sp>
        <p:nvSpPr>
          <p:cNvPr id="789658462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5020505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42962218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반반차(2시간) 연차휴가 신청 및 관리를 위한 시스템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문의응대 및 원격지원(중식비,학자금,출장비 문의응대)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마곡 중식 관리 시스템 개발 요청</a:t>
            </a:r>
          </a:p>
        </p:txBody>
      </p:sp>
      <p:sp>
        <p:nvSpPr>
          <p:cNvPr id="929818077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11/15</a:t>
            </a:r>
            <a:br/>
          </a:p>
        </p:txBody>
      </p:sp>
      <p:sp>
        <p:nvSpPr>
          <p:cNvPr id="29405686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1115</a:t>
            </a:r>
            <a:br/>
          </a:p>
        </p:txBody>
      </p:sp>
      <p:sp>
        <p:nvSpPr>
          <p:cNvPr id="108108786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09/12</a:t>
            </a:r>
            <a:br/>
          </a:p>
        </p:txBody>
      </p:sp>
      <p:sp>
        <p:nvSpPr>
          <p:cNvPr id="164086732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34811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