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2023-10-04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[2023.10.24 ~ 2023.10.30]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10월 6주차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12853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4132531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7666153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6210375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2920008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65011835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2884736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9987759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8891199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3125579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5645347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261224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0779083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7659148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5128384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</a:p>
        </p:txBody>
      </p:sp>
      <p:sp>
        <p:nvSpPr>
          <p:cNvPr id="94298911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</a:p>
        </p:txBody>
      </p:sp>
      <p:sp>
        <p:nvSpPr>
          <p:cNvPr id="34410653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log4j 버전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취약점 점검 내역 검토</a:t>
            </a:r>
          </a:p>
        </p:txBody>
      </p:sp>
      <p:sp>
        <p:nvSpPr>
          <p:cNvPr id="3265761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56191934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12899865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log4j 버전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취약점 점검 내역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현수막 및 배너 보완</a:t>
            </a:r>
          </a:p>
        </p:txBody>
      </p:sp>
      <p:sp>
        <p:nvSpPr>
          <p:cNvPr id="112364424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36936220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126508692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</a:p>
        </p:txBody>
      </p:sp>
      <p:sp>
        <p:nvSpPr>
          <p:cNvPr id="135903506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183080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87881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451059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7111408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3589874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4268576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6822908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7466078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2749983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796069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8832062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8625098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5735024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0032068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4307761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60802883" name="Text">
    </p:cNvPr>
          <p:cNvSpPr>
            <a:spLocks noGrp="1"/>
          </p:cNvSpPr>
          <p:nvPr/>
        </p:nvSpPr>
        <p:spPr>
          <a:xfrm rot="0">
            <a:off x="97028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</a:p>
        </p:txBody>
      </p:sp>
      <p:sp>
        <p:nvSpPr>
          <p:cNvPr id="1176874261" name="Text">
    </p:cNvPr>
          <p:cNvSpPr>
            <a:spLocks noGrp="1"/>
          </p:cNvSpPr>
          <p:nvPr/>
        </p:nvSpPr>
        <p:spPr>
          <a:xfrm rot="0">
            <a:off x="93345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</a:p>
        </p:txBody>
      </p:sp>
      <p:sp>
        <p:nvSpPr>
          <p:cNvPr id="618287635" name="Text">
    </p:cNvPr>
          <p:cNvSpPr>
            <a:spLocks noGrp="1"/>
          </p:cNvSpPr>
          <p:nvPr/>
        </p:nvSpPr>
        <p:spPr>
          <a:xfrm rot="0">
            <a:off x="5930900" y="1511300"/>
            <a:ext cx="3403600" cy="4864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ITSM-101033 PP출하 차량에 대한 ERP~출입관리시스템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(e-IOM) Interface 개발 요청- 9/18~9/22 이니셜코딩, EAI테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ITSM-99767PP출하 차량 운송업체코드 일괄 변경 요청-1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0/20 initial coding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ITSM-98746업무효율성 제고 관련, ERP업무 개선사항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청-10/05~ 테이블 필드 추가, alv 필드추가, 엑셀 업로드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전자결재 수정, 첨부파일 기능 추가-10/23 파일업로드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저장기능 추가 기저장 데이터 수정기능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ITSM-98746업무효율성 제고 관련, ERP업무 개선사항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청-10/05~ 테이블 필드 추가, alv 필드추가, 엑셀 업로드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전자결재 수정, 첨부파일 기능 추가-10/23 파일업로드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저장기능 추가 기저장 데이터 수정기능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ITSM-101313당사 NH알뜰 중부권/남부권 공급에 따른 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매장려금 정산 T-code 개발요청-10/17 ZSDR 5815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ITSM-101313당사 NH알뜰 중부권/남부권 공급에 따른 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매장려금 정산 T-code 개발요청-10/17 ZSDR 5815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ITSM-101905선적서류 싸인 변경 (해외운영팀)-10/26 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명이미지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2061970657" name="Text">
    </p:cNvPr>
          <p:cNvSpPr>
            <a:spLocks noGrp="1"/>
          </p:cNvSpPr>
          <p:nvPr/>
        </p:nvSpPr>
        <p:spPr>
          <a:xfrm rot="0">
            <a:off x="5308600" y="1511300"/>
            <a:ext cx="5715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695559023" name="Text">
    </p:cNvPr>
          <p:cNvSpPr>
            <a:spLocks noGrp="1"/>
          </p:cNvSpPr>
          <p:nvPr/>
        </p:nvSpPr>
        <p:spPr>
          <a:xfrm rot="0">
            <a:off x="88900" y="1511300"/>
            <a:ext cx="5715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112751697" name="Text">
    </p:cNvPr>
          <p:cNvSpPr>
            <a:spLocks noGrp="1"/>
          </p:cNvSpPr>
          <p:nvPr/>
        </p:nvSpPr>
        <p:spPr>
          <a:xfrm rot="0">
            <a:off x="711200" y="1511300"/>
            <a:ext cx="3403600" cy="4864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ITSM-101033 PP출하 차량에 대한 ERP~출입관리시스템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(e-IOM) Interface 개발 요청- 9/18~9/22 이니셜코딩, EAI테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ITSM-99767PP출하 차량 운송업체코드 일괄 변경 요청-1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0/20 initial coding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ITSM-98746업무효율성 제고 관련, ERP업무 개선사항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청-10/05~ 테이블 필드 추가, alv 필드추가, 엑셀 업로드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전자결재 수정, 첨부파일 기능 추가-10/23 파일업로드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저장기능 추가 기저장 데이터 수정기능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ITSM-101905선적서류 싸인 변경 (해외운영팀)-10/26 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명이미지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888121026" name="Text">
    </p:cNvPr>
          <p:cNvSpPr>
            <a:spLocks noGrp="1"/>
          </p:cNvSpPr>
          <p:nvPr/>
        </p:nvSpPr>
        <p:spPr>
          <a:xfrm rot="0">
            <a:off x="44831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</a:p>
        </p:txBody>
      </p:sp>
      <p:sp>
        <p:nvSpPr>
          <p:cNvPr id="2007762074" name="Text">
    </p:cNvPr>
          <p:cNvSpPr>
            <a:spLocks noGrp="1"/>
          </p:cNvSpPr>
          <p:nvPr/>
        </p:nvSpPr>
        <p:spPr>
          <a:xfrm rot="0">
            <a:off x="48514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</a:p>
        </p:txBody>
      </p:sp>
      <p:sp>
        <p:nvSpPr>
          <p:cNvPr id="1975545627" name="Text">
    </p:cNvPr>
          <p:cNvSpPr>
            <a:spLocks noGrp="1"/>
          </p:cNvSpPr>
          <p:nvPr/>
        </p:nvSpPr>
        <p:spPr>
          <a:xfrm rot="0">
            <a:off x="41148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</a:p>
        </p:txBody>
      </p:sp>
      <p:sp>
        <p:nvSpPr>
          <p:cNvPr id="775579204" name="Text">
    </p:cNvPr>
          <p:cNvSpPr>
            <a:spLocks noGrp="1"/>
          </p:cNvSpPr>
          <p:nvPr/>
        </p:nvSpPr>
        <p:spPr>
          <a:xfrm rot="0">
            <a:off x="660400" y="1511300"/>
            <a:ext cx="34544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9201783" name="Text">
    </p:cNvPr>
          <p:cNvSpPr>
            <a:spLocks noGrp="1"/>
          </p:cNvSpPr>
          <p:nvPr/>
        </p:nvSpPr>
        <p:spPr>
          <a:xfrm rot="0">
            <a:off x="5880100" y="1511300"/>
            <a:ext cx="34544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78931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3995828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9934556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8690415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5624205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3178502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166492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2316662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107108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4927701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1508584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6358562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5977282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7968272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36076499" name="Text">
    </p:cNvPr>
          <p:cNvSpPr>
            <a:spLocks noGrp="1"/>
          </p:cNvSpPr>
          <p:nvPr/>
        </p:nvSpPr>
        <p:spPr>
          <a:xfrm rot="0">
            <a:off x="9702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</a:p>
        </p:txBody>
      </p:sp>
      <p:sp>
        <p:nvSpPr>
          <p:cNvPr id="1378154613" name="Text">
    </p:cNvPr>
          <p:cNvSpPr>
            <a:spLocks noGrp="1"/>
          </p:cNvSpPr>
          <p:nvPr/>
        </p:nvSpPr>
        <p:spPr>
          <a:xfrm rot="0">
            <a:off x="93345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084509978" name="Text">
    </p:cNvPr>
          <p:cNvSpPr>
            <a:spLocks noGrp="1"/>
          </p:cNvSpPr>
          <p:nvPr/>
        </p:nvSpPr>
        <p:spPr>
          <a:xfrm rot="0">
            <a:off x="5930900" y="1511300"/>
            <a:ext cx="3403600" cy="4102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</a:p>
        </p:txBody>
      </p:sp>
      <p:sp>
        <p:nvSpPr>
          <p:cNvPr id="883868757" name="Text">
    </p:cNvPr>
          <p:cNvSpPr>
            <a:spLocks noGrp="1"/>
          </p:cNvSpPr>
          <p:nvPr/>
        </p:nvSpPr>
        <p:spPr>
          <a:xfrm rot="0">
            <a:off x="53086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886787947" name="Text">
    </p:cNvPr>
          <p:cNvSpPr>
            <a:spLocks noGrp="1"/>
          </p:cNvSpPr>
          <p:nvPr/>
        </p:nvSpPr>
        <p:spPr>
          <a:xfrm rot="0">
            <a:off x="889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1103752917" name="Text">
    </p:cNvPr>
          <p:cNvSpPr>
            <a:spLocks noGrp="1"/>
          </p:cNvSpPr>
          <p:nvPr/>
        </p:nvSpPr>
        <p:spPr>
          <a:xfrm rot="0">
            <a:off x="711200" y="1511300"/>
            <a:ext cx="3403600" cy="4102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ITSM-101756 판매활성화를 위한 시설물 지원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안지 내용 수정 및 첨부자료 변경 요청 - 두왕로셀프S/S(201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6912)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ITSM-101792 기안지 내용 일부 수정 및 첨부문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ITSM-101819 기안지 계약업체 및 납기일 변경	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ITSM-101820 기안지 내 첨부파일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ITSM-101725 OSPM 장비사용 확인서 오류로 인한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ITSM-101855 담당업무 문서함 권한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ITSM-101912 승인완료된 전자결재문서 문구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	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ITSM-101913 기안지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ITSM-101949 기성보고서 납품일자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ITSM-101261 [기성보고서] 정유3팀 #3Utility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탈수기 가동 일반용역비 (2023년 9월) 납품일자 변경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ITSM-100623 100억 초과 계약의 서비스 분리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ITSM-101965 계약체결기안(문서번호 : D46-23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-0002) 첨부파일 변경요청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ITSM-101973 협조문 [D99-23-0024] 내 오타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ITSM-100587 OSPM 정산 관련 요청사항</a:t>
            </a:r>
          </a:p>
        </p:txBody>
      </p:sp>
      <p:sp>
        <p:nvSpPr>
          <p:cNvPr id="595043689" name="Text">
    </p:cNvPr>
          <p:cNvSpPr>
            <a:spLocks noGrp="1"/>
          </p:cNvSpPr>
          <p:nvPr/>
        </p:nvSpPr>
        <p:spPr>
          <a:xfrm rot="0">
            <a:off x="44831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1639530814" name="Text">
    </p:cNvPr>
          <p:cNvSpPr>
            <a:spLocks noGrp="1"/>
          </p:cNvSpPr>
          <p:nvPr/>
        </p:nvSpPr>
        <p:spPr>
          <a:xfrm rot="0">
            <a:off x="48514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259521141" name="Text">
    </p:cNvPr>
          <p:cNvSpPr>
            <a:spLocks noGrp="1"/>
          </p:cNvSpPr>
          <p:nvPr/>
        </p:nvSpPr>
        <p:spPr>
          <a:xfrm rot="0">
            <a:off x="4114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29753864" name="Text">
    </p:cNvPr>
          <p:cNvSpPr>
            <a:spLocks noGrp="1"/>
          </p:cNvSpPr>
          <p:nvPr/>
        </p:nvSpPr>
        <p:spPr>
          <a:xfrm rot="0">
            <a:off x="6604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0401844" name="Text">
    </p:cNvPr>
          <p:cNvSpPr>
            <a:spLocks noGrp="1"/>
          </p:cNvSpPr>
          <p:nvPr/>
        </p:nvSpPr>
        <p:spPr>
          <a:xfrm rot="0">
            <a:off x="58801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8828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785062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0471365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6524305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7592088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0744188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7265335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4310496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9491289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9922423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330401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0981346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93945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6870181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5340379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61983373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337614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66089085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02892590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10521899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FlowRecord Balance 계산 과정 기록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OAS, ePSMS 탱크&amp;RunSheet Sync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제품이관 구성시 탱크정보 오류 개선</a:t>
            </a:r>
          </a:p>
        </p:txBody>
      </p:sp>
      <p:sp>
        <p:nvSpPr>
          <p:cNvPr id="163499803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70623297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178336860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132852303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711476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831714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203965500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126195845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</a:p>
        </p:txBody>
      </p:sp>
      <p:sp>
        <p:nvSpPr>
          <p:cNvPr id="143707119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69266795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4735942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</a:p>
        </p:txBody>
      </p:sp>
      <p:sp>
        <p:nvSpPr>
          <p:cNvPr id="208262062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38306236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38338665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51624947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9054686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18781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7719905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4247867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135970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1324659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9429207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4369905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987717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7030088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4278783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9619398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298663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6420815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4839964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38253425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</a:p>
        </p:txBody>
      </p:sp>
      <p:sp>
        <p:nvSpPr>
          <p:cNvPr id="1089744379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</a:p>
        </p:txBody>
      </p:sp>
      <p:sp>
        <p:nvSpPr>
          <p:cNvPr id="1010836388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newebiz sdk , api 변경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Simoms 프로젝트 중 DSV Dashboard 생성을 위한 JIRA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DB 정보 지원</a:t>
            </a:r>
          </a:p>
        </p:txBody>
      </p:sp>
      <p:sp>
        <p:nvSpPr>
          <p:cNvPr id="1050871031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77151655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904120761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newebiz sdk , api 변경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Simoms 프로젝트 중 DSV Dashboard 생성을 위한 JIRA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DB 정보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ITSM-99175 배포 상태 변경ITSM-99106 배포 상태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기회수 데이터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ITSM-99175 배포 상태 변경ITSM-99106 배포 상태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ITSM-99175 배포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ITSM-101640 취약점 점검 설정 변경ITSM-100749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포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인수인계</a:t>
            </a:r>
          </a:p>
        </p:txBody>
      </p:sp>
      <p:sp>
        <p:nvSpPr>
          <p:cNvPr id="1277084465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1790767865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1576157646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1486156434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6896634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1689852" name="Text">
    </p:cNvPr>
          <p:cNvSpPr>
            <a:spLocks noGrp="1"/>
          </p:cNvSpPr>
          <p:nvPr/>
        </p:nvSpPr>
        <p:spPr>
          <a:xfrm rot="0">
            <a:off x="9702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</a:p>
        </p:txBody>
      </p:sp>
      <p:sp>
        <p:nvSpPr>
          <p:cNvPr id="549218418" name="Text">
    </p:cNvPr>
          <p:cNvSpPr>
            <a:spLocks noGrp="1"/>
          </p:cNvSpPr>
          <p:nvPr/>
        </p:nvSpPr>
        <p:spPr>
          <a:xfrm rot="0">
            <a:off x="93345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</a:p>
        </p:txBody>
      </p:sp>
      <p:sp>
        <p:nvSpPr>
          <p:cNvPr id="1606618773" name="Text">
    </p:cNvPr>
          <p:cNvSpPr>
            <a:spLocks noGrp="1"/>
          </p:cNvSpPr>
          <p:nvPr/>
        </p:nvSpPr>
        <p:spPr>
          <a:xfrm rot="0">
            <a:off x="59309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1894414050" name="Text">
    </p:cNvPr>
          <p:cNvSpPr>
            <a:spLocks noGrp="1"/>
          </p:cNvSpPr>
          <p:nvPr/>
        </p:nvSpPr>
        <p:spPr>
          <a:xfrm rot="0">
            <a:off x="53086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647602907" name="Text">
    </p:cNvPr>
          <p:cNvSpPr>
            <a:spLocks noGrp="1"/>
          </p:cNvSpPr>
          <p:nvPr/>
        </p:nvSpPr>
        <p:spPr>
          <a:xfrm rot="0">
            <a:off x="889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554202903" name="Text">
    </p:cNvPr>
          <p:cNvSpPr>
            <a:spLocks noGrp="1"/>
          </p:cNvSpPr>
          <p:nvPr/>
        </p:nvSpPr>
        <p:spPr>
          <a:xfrm rot="0">
            <a:off x="7112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담당자 요청, 결과물 엑셀 메일 재첨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'주요 자재번호' 작업 특정부분 재수행, 예외처리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loop 수정, 수신자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회계지급전표' 작업 데이터정리 및 재수행, 모니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CP 메일 형식 변경 -&gt; '사전점검' 메인 발송 작업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Windows 서버 패치 안내 및 회신 요청,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작업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'주요 자재번호' 재수행용 작업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재수행 및 모니터링</a:t>
            </a:r>
          </a:p>
        </p:txBody>
      </p:sp>
      <p:sp>
        <p:nvSpPr>
          <p:cNvPr id="1727554053" name="Text">
    </p:cNvPr>
          <p:cNvSpPr>
            <a:spLocks noGrp="1"/>
          </p:cNvSpPr>
          <p:nvPr/>
        </p:nvSpPr>
        <p:spPr>
          <a:xfrm rot="0">
            <a:off x="44831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1166431582" name="Text">
    </p:cNvPr>
          <p:cNvSpPr>
            <a:spLocks noGrp="1"/>
          </p:cNvSpPr>
          <p:nvPr/>
        </p:nvSpPr>
        <p:spPr>
          <a:xfrm rot="0">
            <a:off x="48514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76921729" name="Text">
    </p:cNvPr>
          <p:cNvSpPr>
            <a:spLocks noGrp="1"/>
          </p:cNvSpPr>
          <p:nvPr/>
        </p:nvSpPr>
        <p:spPr>
          <a:xfrm rot="0">
            <a:off x="4114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1715979467" name="Text">
    </p:cNvPr>
          <p:cNvSpPr>
            <a:spLocks noGrp="1"/>
          </p:cNvSpPr>
          <p:nvPr/>
        </p:nvSpPr>
        <p:spPr>
          <a:xfrm rot="0">
            <a:off x="6604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24756044" name="Text">
    </p:cNvPr>
          <p:cNvSpPr>
            <a:spLocks noGrp="1"/>
          </p:cNvSpPr>
          <p:nvPr/>
        </p:nvSpPr>
        <p:spPr>
          <a:xfrm rot="0">
            <a:off x="58801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8811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9814513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6660059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3030360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6151252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7061749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4139927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9880239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8541764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0489381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1457751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4874737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607353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6653920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4614580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5742397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</a:p>
        </p:txBody>
      </p:sp>
      <p:sp>
        <p:nvSpPr>
          <p:cNvPr id="73929022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인사원장 Unit/담당 추가 및 HCM 편제표 신청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반반차(2시간) 연차휴가 신청 및 관리를 위한 시스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산업안전보건관리비 계상 관련 시스템 보완 요청</a:t>
            </a:r>
          </a:p>
        </p:txBody>
      </p:sp>
      <p:sp>
        <p:nvSpPr>
          <p:cNvPr id="15302266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77219097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56753138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인사원장 Unit/담당 추가 및 HCM 편제표 신청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반반차(2시간) 연차휴가 신청 및 관리를 위한 시스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산업안전보건관리비 계상 관련 시스템 보완 요청</a:t>
            </a:r>
          </a:p>
        </p:txBody>
      </p:sp>
      <p:sp>
        <p:nvSpPr>
          <p:cNvPr id="195801844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7318988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29933976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</a:p>
        </p:txBody>
      </p:sp>
      <p:sp>
        <p:nvSpPr>
          <p:cNvPr id="95804460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79314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3198454" name="Text">
    </p:cNvPr>
          <p:cNvSpPr>
            <a:spLocks noGrp="1"/>
          </p:cNvSpPr>
          <p:nvPr/>
        </p:nvSpPr>
        <p:spPr>
          <a:xfrm rot="0">
            <a:off x="97028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</a:p>
        </p:txBody>
      </p:sp>
      <p:sp>
        <p:nvSpPr>
          <p:cNvPr id="1476509353" name="Text">
    </p:cNvPr>
          <p:cNvSpPr>
            <a:spLocks noGrp="1"/>
          </p:cNvSpPr>
          <p:nvPr/>
        </p:nvSpPr>
        <p:spPr>
          <a:xfrm rot="0">
            <a:off x="93345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</a:p>
        </p:txBody>
      </p:sp>
      <p:sp>
        <p:nvSpPr>
          <p:cNvPr id="901312761" name="Text">
    </p:cNvPr>
          <p:cNvSpPr>
            <a:spLocks noGrp="1"/>
          </p:cNvSpPr>
          <p:nvPr/>
        </p:nvSpPr>
        <p:spPr>
          <a:xfrm rot="0">
            <a:off x="5930900" y="3771900"/>
            <a:ext cx="34036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BCP매뉴얼 등록 및 관리화면 개발</a:t>
            </a:r>
          </a:p>
        </p:txBody>
      </p:sp>
      <p:sp>
        <p:nvSpPr>
          <p:cNvPr id="1385622674" name="Text">
    </p:cNvPr>
          <p:cNvSpPr>
            <a:spLocks noGrp="1"/>
          </p:cNvSpPr>
          <p:nvPr/>
        </p:nvSpPr>
        <p:spPr>
          <a:xfrm rot="0">
            <a:off x="53086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25336193" name="Text">
    </p:cNvPr>
          <p:cNvSpPr>
            <a:spLocks noGrp="1"/>
          </p:cNvSpPr>
          <p:nvPr/>
        </p:nvSpPr>
        <p:spPr>
          <a:xfrm rot="0">
            <a:off x="889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389983793" name="Text">
    </p:cNvPr>
          <p:cNvSpPr>
            <a:spLocks noGrp="1"/>
          </p:cNvSpPr>
          <p:nvPr/>
        </p:nvSpPr>
        <p:spPr>
          <a:xfrm rot="0">
            <a:off x="711200" y="3771900"/>
            <a:ext cx="34036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건(유밥 Soft skill 교육이수연계 배치 생성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멘토링활동보고서 전자결재시스템 문서번호 오류 2건 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및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SOM-2-071 개정문서 CP 중복 공지 확인 및 삭제요청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CP링크 URL HTTP-&gt;HTTPS로 변경요청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크롬 업데이트에 따른 LMS e-Learning 진도관리 기능제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 조치 안내 	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크롬 업데이트에 따른 LMS e-Learning 진도관리 기능제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한에 따른 코드 재개발 검토	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 품질관리팀 관리자 등록시 조회안됨 문의, 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리자 등록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MHC-C-2005, 2006 문서 깨짐 현상 확인 및 관리자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으로 수정처리</a:t>
            </a:r>
          </a:p>
        </p:txBody>
      </p:sp>
      <p:sp>
        <p:nvSpPr>
          <p:cNvPr id="538211755" name="Text">
    </p:cNvPr>
          <p:cNvSpPr>
            <a:spLocks noGrp="1"/>
          </p:cNvSpPr>
          <p:nvPr/>
        </p:nvSpPr>
        <p:spPr>
          <a:xfrm rot="0">
            <a:off x="44831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</a:p>
        </p:txBody>
      </p:sp>
      <p:sp>
        <p:nvSpPr>
          <p:cNvPr id="1166274375" name="Text">
    </p:cNvPr>
          <p:cNvSpPr>
            <a:spLocks noGrp="1"/>
          </p:cNvSpPr>
          <p:nvPr/>
        </p:nvSpPr>
        <p:spPr>
          <a:xfrm rot="0">
            <a:off x="48514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</a:p>
        </p:txBody>
      </p:sp>
      <p:sp>
        <p:nvSpPr>
          <p:cNvPr id="32188676" name="Text">
    </p:cNvPr>
          <p:cNvSpPr>
            <a:spLocks noGrp="1"/>
          </p:cNvSpPr>
          <p:nvPr/>
        </p:nvSpPr>
        <p:spPr>
          <a:xfrm rot="0">
            <a:off x="41148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</a:p>
        </p:txBody>
      </p:sp>
      <p:sp>
        <p:nvSpPr>
          <p:cNvPr id="409649656" name="Text">
    </p:cNvPr>
          <p:cNvSpPr>
            <a:spLocks noGrp="1"/>
          </p:cNvSpPr>
          <p:nvPr/>
        </p:nvSpPr>
        <p:spPr>
          <a:xfrm rot="0">
            <a:off x="6604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66634355" name="Text">
    </p:cNvPr>
          <p:cNvSpPr>
            <a:spLocks noGrp="1"/>
          </p:cNvSpPr>
          <p:nvPr/>
        </p:nvSpPr>
        <p:spPr>
          <a:xfrm rot="0">
            <a:off x="58801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47592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2001041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7034891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1449476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4682388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6185126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805895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442063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651800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4094191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4935470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0857631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8201810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348234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4135407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57542067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93220093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모바일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이관 입출고 오류 수정 요청</a:t>
            </a:r>
          </a:p>
        </p:txBody>
      </p:sp>
      <p:sp>
        <p:nvSpPr>
          <p:cNvPr id="36220682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63528821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72138372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인사정보 연동 로그강화를 위한 개선작업 테스트 데이터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IAMS 23 2and interim 운영평가 모집단 자료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기회수 오류 상품권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이관 입출고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모바일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GCMS, WMS, EWS 윈도우서버 보안패치 관련 서비스 확인</a:t>
            </a:r>
          </a:p>
        </p:txBody>
      </p:sp>
      <p:sp>
        <p:nvSpPr>
          <p:cNvPr id="130477465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</a:p>
        </p:txBody>
      </p:sp>
      <p:sp>
        <p:nvSpPr>
          <p:cNvPr id="184994259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</a:p>
        </p:txBody>
      </p:sp>
      <p:sp>
        <p:nvSpPr>
          <p:cNvPr id="64611840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</a:p>
        </p:txBody>
      </p:sp>
      <p:sp>
        <p:nvSpPr>
          <p:cNvPr id="30138996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941898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272505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912723112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</a:p>
        </p:txBody>
      </p:sp>
      <p:sp>
        <p:nvSpPr>
          <p:cNvPr id="292731005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( &lt;httP&gt; interce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pt-url 추가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I/F 문의/에러/수정사항 체크 및 배포</a:t>
            </a:r>
          </a:p>
        </p:txBody>
      </p:sp>
      <p:sp>
        <p:nvSpPr>
          <p:cNvPr id="1204813448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686984074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778452479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내, '판매처' 등 명칭 입력에 대한 검색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&lt; 송유관입고계획관리 &gt; 내 PDF Upload 공란/빈칸 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러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( &lt;httP&gt; interce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pt-url 추가 ) (Emro)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LOPAS 취약점 조치 및 에러 체크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I/F 문의/에러/수정사항 체크 및 배포</a:t>
            </a:r>
          </a:p>
        </p:txBody>
      </p:sp>
      <p:sp>
        <p:nvSpPr>
          <p:cNvPr id="1857350546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454859122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1477987627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</a:p>
        </p:txBody>
      </p:sp>
      <p:sp>
        <p:nvSpPr>
          <p:cNvPr id="977573672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6003977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69277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229993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909527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9986982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9754196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2136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5015195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2510168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8171196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0980919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7651867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174722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6227060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9450958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39305387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519988653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901644917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이비즈 프로젝트 I/F 신규 개발문의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영업시설물 지원 시스템 개발</a:t>
            </a:r>
          </a:p>
        </p:txBody>
      </p:sp>
      <p:sp>
        <p:nvSpPr>
          <p:cNvPr id="1368057457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129214001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779134712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이비즈 프로젝트 I/F 신규 개발문의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영업시설물 지원 시스템 개발</a:t>
            </a:r>
          </a:p>
        </p:txBody>
      </p:sp>
      <p:sp>
        <p:nvSpPr>
          <p:cNvPr id="1805169897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839693445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566065912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1983147725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78861598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22941766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개천절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한글날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에쓰오일</a:t>
                      </a: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체육의 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9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22941766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개천절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한글날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에쓰오일</a:t>
                      </a: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체육의 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이병준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이재원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박선미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남대현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ko-KR" b="1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10</a:t>
            </a:r>
            <a:r>
              <a:rPr altLang="en-US" b="1" baseline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489661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940381602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973677432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871833523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335371926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133377870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12388516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347468139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698369561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8837610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441940695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2897633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731330675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19603766" name="Frame"/>
          <p:cNvSpPr>
            <a:spLocks noGrp="1"/>
          </p:cNvSpPr>
          <p:nvPr/>
        </p:nvSpPr>
        <p:spPr>
          <a:xfrm>
            <a:off x="25400" y="55499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905572944" name="Text">
    </p:cNvPr>
          <p:cNvSpPr>
            <a:spLocks noGrp="1"/>
          </p:cNvSpPr>
          <p:nvPr/>
        </p:nvSpPr>
        <p:spPr>
          <a:xfrm rot="0">
            <a:off x="152400" y="55753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417892144" name="Text">
    </p:cNvPr>
          <p:cNvSpPr>
            <a:spLocks noGrp="1"/>
          </p:cNvSpPr>
          <p:nvPr/>
        </p:nvSpPr>
        <p:spPr>
          <a:xfrm rot="0">
            <a:off x="6451600" y="61087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87364723" name="Text">
    </p:cNvPr>
          <p:cNvSpPr>
            <a:spLocks noGrp="1"/>
          </p:cNvSpPr>
          <p:nvPr/>
        </p:nvSpPr>
        <p:spPr>
          <a:xfrm rot="0">
            <a:off x="2057400" y="61087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6921977" name="Text">
    </p:cNvPr>
          <p:cNvSpPr>
            <a:spLocks noGrp="1"/>
          </p:cNvSpPr>
          <p:nvPr/>
        </p:nvSpPr>
        <p:spPr>
          <a:xfrm rot="0">
            <a:off x="101600" y="61087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4911902" name="Text">
    </p:cNvPr>
          <p:cNvSpPr>
            <a:spLocks noGrp="1"/>
          </p:cNvSpPr>
          <p:nvPr/>
        </p:nvSpPr>
        <p:spPr>
          <a:xfrm rot="0">
            <a:off x="101600" y="58674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451218280" name="Text">
    </p:cNvPr>
          <p:cNvSpPr>
            <a:spLocks noGrp="1"/>
          </p:cNvSpPr>
          <p:nvPr/>
        </p:nvSpPr>
        <p:spPr>
          <a:xfrm rot="0">
            <a:off x="2057400" y="58674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034606323" name="Text">
    </p:cNvPr>
          <p:cNvSpPr>
            <a:spLocks noGrp="1"/>
          </p:cNvSpPr>
          <p:nvPr/>
        </p:nvSpPr>
        <p:spPr>
          <a:xfrm rot="0">
            <a:off x="6451600" y="58674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259357823" name="Text">
    </p:cNvPr>
          <p:cNvSpPr>
            <a:spLocks noGrp="1"/>
          </p:cNvSpPr>
          <p:nvPr/>
        </p:nvSpPr>
        <p:spPr>
          <a:xfrm rot="0">
            <a:off x="101600" y="64008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1841010" name="Text">
    </p:cNvPr>
          <p:cNvSpPr>
            <a:spLocks noGrp="1"/>
          </p:cNvSpPr>
          <p:nvPr/>
        </p:nvSpPr>
        <p:spPr>
          <a:xfrm rot="0">
            <a:off x="6451600" y="64008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8412003" name="Text">
    </p:cNvPr>
          <p:cNvSpPr>
            <a:spLocks noGrp="1"/>
          </p:cNvSpPr>
          <p:nvPr/>
        </p:nvSpPr>
        <p:spPr>
          <a:xfrm rot="0">
            <a:off x="2057400" y="64008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6551597" name="Text">
    </p:cNvPr>
          <p:cNvSpPr>
            <a:spLocks noGrp="1"/>
          </p:cNvSpPr>
          <p:nvPr/>
        </p:nvSpPr>
        <p:spPr>
          <a:xfrm rot="0">
            <a:off x="1244600" y="64008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77004235" name="Text">
    </p:cNvPr>
          <p:cNvSpPr>
            <a:spLocks noGrp="1"/>
          </p:cNvSpPr>
          <p:nvPr/>
        </p:nvSpPr>
        <p:spPr>
          <a:xfrm rot="0">
            <a:off x="1244600" y="61087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8884965" name="Text">
    </p:cNvPr>
          <p:cNvSpPr>
            <a:spLocks noGrp="1"/>
          </p:cNvSpPr>
          <p:nvPr/>
        </p:nvSpPr>
        <p:spPr>
          <a:xfrm rot="0">
            <a:off x="1244600" y="58674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647064250" name="Text">
    </p:cNvPr>
          <p:cNvSpPr>
            <a:spLocks noGrp="1"/>
          </p:cNvSpPr>
          <p:nvPr/>
        </p:nvSpPr>
        <p:spPr>
          <a:xfrm rot="0">
            <a:off x="8102600" y="64008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9212650" name="Text">
    </p:cNvPr>
          <p:cNvSpPr>
            <a:spLocks noGrp="1"/>
          </p:cNvSpPr>
          <p:nvPr/>
        </p:nvSpPr>
        <p:spPr>
          <a:xfrm rot="0">
            <a:off x="8102600" y="58674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454454587" name="Text">
    </p:cNvPr>
          <p:cNvSpPr>
            <a:spLocks noGrp="1"/>
          </p:cNvSpPr>
          <p:nvPr/>
        </p:nvSpPr>
        <p:spPr>
          <a:xfrm rot="0">
            <a:off x="8102600" y="61087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6073068" name="Frame"/>
          <p:cNvSpPr>
            <a:spLocks noGrp="1"/>
          </p:cNvSpPr>
          <p:nvPr/>
        </p:nvSpPr>
        <p:spPr>
          <a:xfrm>
            <a:off x="101600" y="3136900"/>
            <a:ext cx="9779000" cy="2247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982174999" name="Text">
    </p:cNvPr>
          <p:cNvSpPr>
            <a:spLocks noGrp="1"/>
          </p:cNvSpPr>
          <p:nvPr/>
        </p:nvSpPr>
        <p:spPr>
          <a:xfrm rot="0">
            <a:off x="165100" y="3200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55110548" name="Text">
    </p:cNvPr>
          <p:cNvSpPr>
            <a:spLocks noGrp="1"/>
          </p:cNvSpPr>
          <p:nvPr/>
        </p:nvSpPr>
        <p:spPr>
          <a:xfrm rot="0">
            <a:off x="152400" y="31623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2126619490" name="Text">
    </p:cNvPr>
          <p:cNvSpPr>
            <a:spLocks noGrp="1"/>
          </p:cNvSpPr>
          <p:nvPr/>
        </p:nvSpPr>
        <p:spPr>
          <a:xfrm rot="0">
            <a:off x="165100" y="34163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950556370" name="Text">
    </p:cNvPr>
          <p:cNvSpPr>
            <a:spLocks noGrp="1"/>
          </p:cNvSpPr>
          <p:nvPr/>
        </p:nvSpPr>
        <p:spPr>
          <a:xfrm rot="0">
            <a:off x="901700" y="34163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80438626" name="Text">
    </p:cNvPr>
          <p:cNvSpPr>
            <a:spLocks noGrp="1"/>
          </p:cNvSpPr>
          <p:nvPr/>
        </p:nvSpPr>
        <p:spPr>
          <a:xfrm rot="0">
            <a:off x="5549900" y="34163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023802326" name="Text">
    </p:cNvPr>
          <p:cNvSpPr>
            <a:spLocks noGrp="1"/>
          </p:cNvSpPr>
          <p:nvPr/>
        </p:nvSpPr>
        <p:spPr>
          <a:xfrm rot="0">
            <a:off x="6121400" y="34163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319929255" name="Frame"/>
          <p:cNvSpPr>
            <a:spLocks noGrp="1"/>
          </p:cNvSpPr>
          <p:nvPr/>
        </p:nvSpPr>
        <p:spPr>
          <a:xfrm>
            <a:off x="165100" y="4457700"/>
            <a:ext cx="9664700" cy="927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587491600" name="Text">
    </p:cNvPr>
          <p:cNvSpPr>
            <a:spLocks noGrp="1"/>
          </p:cNvSpPr>
          <p:nvPr/>
        </p:nvSpPr>
        <p:spPr>
          <a:xfrm rot="0">
            <a:off x="165100" y="44323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694752910" name="Text">
    </p:cNvPr>
          <p:cNvSpPr>
            <a:spLocks noGrp="1"/>
          </p:cNvSpPr>
          <p:nvPr/>
        </p:nvSpPr>
        <p:spPr>
          <a:xfrm rot="0">
            <a:off x="965200" y="4483100"/>
            <a:ext cx="4584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Soft Skill 인증제도(Skillset) 시행에 따른 LMS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하도급법 적용대상 구매건에 대한 점검 기능 강화</a:t>
            </a:r>
          </a:p>
        </p:txBody>
      </p:sp>
      <p:sp>
        <p:nvSpPr>
          <p:cNvPr id="991990590" name="Text">
    </p:cNvPr>
          <p:cNvSpPr>
            <a:spLocks noGrp="1"/>
          </p:cNvSpPr>
          <p:nvPr/>
        </p:nvSpPr>
        <p:spPr>
          <a:xfrm rot="0">
            <a:off x="7239000" y="44831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85976640" name="Text">
    </p:cNvPr>
          <p:cNvSpPr>
            <a:spLocks noGrp="1"/>
          </p:cNvSpPr>
          <p:nvPr/>
        </p:nvSpPr>
        <p:spPr>
          <a:xfrm rot="0">
            <a:off x="5549900" y="44831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</a:p>
        </p:txBody>
      </p:sp>
      <p:sp>
        <p:nvSpPr>
          <p:cNvPr id="289873816" name="Text">
    </p:cNvPr>
          <p:cNvSpPr>
            <a:spLocks noGrp="1"/>
          </p:cNvSpPr>
          <p:nvPr/>
        </p:nvSpPr>
        <p:spPr>
          <a:xfrm rot="0">
            <a:off x="901700" y="44323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7155800" name="Text">
    </p:cNvPr>
          <p:cNvSpPr>
            <a:spLocks noGrp="1"/>
          </p:cNvSpPr>
          <p:nvPr/>
        </p:nvSpPr>
        <p:spPr>
          <a:xfrm rot="0">
            <a:off x="6121400" y="44323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2005770" name="Text">
    </p:cNvPr>
          <p:cNvSpPr>
            <a:spLocks noGrp="1"/>
          </p:cNvSpPr>
          <p:nvPr/>
        </p:nvSpPr>
        <p:spPr>
          <a:xfrm rot="0">
            <a:off x="5549900" y="44323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231325" name="Frame"/>
          <p:cNvSpPr>
            <a:spLocks noGrp="1"/>
          </p:cNvSpPr>
          <p:nvPr/>
        </p:nvSpPr>
        <p:spPr>
          <a:xfrm>
            <a:off x="165100" y="37592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711654965" name="Text">
    </p:cNvPr>
          <p:cNvSpPr>
            <a:spLocks noGrp="1"/>
          </p:cNvSpPr>
          <p:nvPr/>
        </p:nvSpPr>
        <p:spPr>
          <a:xfrm rot="0">
            <a:off x="165100" y="37592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18375510" name="Text">
    </p:cNvPr>
          <p:cNvSpPr>
            <a:spLocks noGrp="1"/>
          </p:cNvSpPr>
          <p:nvPr/>
        </p:nvSpPr>
        <p:spPr>
          <a:xfrm rot="0">
            <a:off x="965200" y="38354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591891343" name="Text">
    </p:cNvPr>
          <p:cNvSpPr>
            <a:spLocks noGrp="1"/>
          </p:cNvSpPr>
          <p:nvPr/>
        </p:nvSpPr>
        <p:spPr>
          <a:xfrm rot="0">
            <a:off x="7239000" y="38354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680393624" name="Text">
    </p:cNvPr>
          <p:cNvSpPr>
            <a:spLocks noGrp="1"/>
          </p:cNvSpPr>
          <p:nvPr/>
        </p:nvSpPr>
        <p:spPr>
          <a:xfrm rot="0">
            <a:off x="5549900" y="38354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</a:p>
        </p:txBody>
      </p:sp>
      <p:sp>
        <p:nvSpPr>
          <p:cNvPr id="432931966" name="Text">
    </p:cNvPr>
          <p:cNvSpPr>
            <a:spLocks noGrp="1"/>
          </p:cNvSpPr>
          <p:nvPr/>
        </p:nvSpPr>
        <p:spPr>
          <a:xfrm rot="0">
            <a:off x="901700" y="37592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3503973" name="Text">
    </p:cNvPr>
          <p:cNvSpPr>
            <a:spLocks noGrp="1"/>
          </p:cNvSpPr>
          <p:nvPr/>
        </p:nvSpPr>
        <p:spPr>
          <a:xfrm rot="0">
            <a:off x="6121400" y="37592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0635803" name="Text">
    </p:cNvPr>
          <p:cNvSpPr>
            <a:spLocks noGrp="1"/>
          </p:cNvSpPr>
          <p:nvPr/>
        </p:nvSpPr>
        <p:spPr>
          <a:xfrm rot="0">
            <a:off x="5549900" y="37592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2441700" name="Frame"/>
          <p:cNvSpPr>
            <a:spLocks noGrp="1"/>
          </p:cNvSpPr>
          <p:nvPr/>
        </p:nvSpPr>
        <p:spPr>
          <a:xfrm>
            <a:off x="127000" y="1384300"/>
            <a:ext cx="9779000" cy="1612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951137864" name="Frame"/>
          <p:cNvSpPr>
            <a:spLocks noGrp="1"/>
          </p:cNvSpPr>
          <p:nvPr/>
        </p:nvSpPr>
        <p:spPr>
          <a:xfrm>
            <a:off x="152400" y="23749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779121740" name="Text">
    </p:cNvPr>
          <p:cNvSpPr>
            <a:spLocks noGrp="1"/>
          </p:cNvSpPr>
          <p:nvPr/>
        </p:nvSpPr>
        <p:spPr>
          <a:xfrm rot="0">
            <a:off x="152400" y="23495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265828" name="Text">
    </p:cNvPr>
          <p:cNvSpPr>
            <a:spLocks noGrp="1"/>
          </p:cNvSpPr>
          <p:nvPr/>
        </p:nvSpPr>
        <p:spPr>
          <a:xfrm rot="0">
            <a:off x="952500" y="24003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[RPA] A360 '주요 자재번호' 작업 특정부분 재수행, 예외처리 추가, loop 수정, 수신자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크롬 업데이트에 따른 LMS e-Learning 진도관리 기능제한 조치 안내 	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Monthly Accountability Report 생성</a:t>
            </a:r>
          </a:p>
        </p:txBody>
      </p:sp>
      <p:sp>
        <p:nvSpPr>
          <p:cNvPr id="2025852177" name="Text">
    </p:cNvPr>
          <p:cNvSpPr>
            <a:spLocks noGrp="1"/>
          </p:cNvSpPr>
          <p:nvPr/>
        </p:nvSpPr>
        <p:spPr>
          <a:xfrm rot="0">
            <a:off x="7226300" y="24003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240622903" name="Text">
    </p:cNvPr>
          <p:cNvSpPr>
            <a:spLocks noGrp="1"/>
          </p:cNvSpPr>
          <p:nvPr/>
        </p:nvSpPr>
        <p:spPr>
          <a:xfrm rot="0">
            <a:off x="6108700" y="23495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058934555" name="Text">
    </p:cNvPr>
          <p:cNvSpPr>
            <a:spLocks noGrp="1"/>
          </p:cNvSpPr>
          <p:nvPr/>
        </p:nvSpPr>
        <p:spPr>
          <a:xfrm rot="0">
            <a:off x="5537200" y="24003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</a:p>
        </p:txBody>
      </p:sp>
      <p:sp>
        <p:nvSpPr>
          <p:cNvPr id="1855574298" name="Text">
    </p:cNvPr>
          <p:cNvSpPr>
            <a:spLocks noGrp="1"/>
          </p:cNvSpPr>
          <p:nvPr/>
        </p:nvSpPr>
        <p:spPr>
          <a:xfrm rot="0">
            <a:off x="889000" y="23495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2329181" name="Text">
    </p:cNvPr>
          <p:cNvSpPr>
            <a:spLocks noGrp="1"/>
          </p:cNvSpPr>
          <p:nvPr/>
        </p:nvSpPr>
        <p:spPr>
          <a:xfrm rot="0">
            <a:off x="7124700" y="23495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80898924" name="Text">
    </p:cNvPr>
          <p:cNvSpPr>
            <a:spLocks noGrp="1"/>
          </p:cNvSpPr>
          <p:nvPr/>
        </p:nvSpPr>
        <p:spPr>
          <a:xfrm rot="0">
            <a:off x="5537200" y="23495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8784381" name="Rectangle"/>
          <p:cNvSpPr>
            <a:spLocks noGrp="1"/>
          </p:cNvSpPr>
          <p:nvPr/>
        </p:nvSpPr>
        <p:spPr>
          <a:xfrm>
            <a:off x="6870700" y="23495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353023988" name="Frame"/>
          <p:cNvSpPr>
            <a:spLocks noGrp="1"/>
          </p:cNvSpPr>
          <p:nvPr/>
        </p:nvSpPr>
        <p:spPr>
          <a:xfrm>
            <a:off x="152400" y="1371600"/>
            <a:ext cx="9639300" cy="977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55144628" name="Text">
    </p:cNvPr>
          <p:cNvSpPr>
            <a:spLocks noGrp="1"/>
          </p:cNvSpPr>
          <p:nvPr/>
        </p:nvSpPr>
        <p:spPr>
          <a:xfrm rot="0">
            <a:off x="152400" y="1371600"/>
            <a:ext cx="7366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39269480" name="Text">
    </p:cNvPr>
          <p:cNvSpPr>
            <a:spLocks noGrp="1"/>
          </p:cNvSpPr>
          <p:nvPr/>
        </p:nvSpPr>
        <p:spPr>
          <a:xfrm rot="0">
            <a:off x="939800" y="1422400"/>
            <a:ext cx="4610100" cy="927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PP(Polypropylene) 제품별 원가내역 조회 및 저장 추가 수정 (ZPCR2030,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ZPCR2040)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대주주 감사자료 생성-MRO 자재계정의 상대계정 리스트 테이블 저장 추가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(ZFIR7035)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수입자재에 대한 입고문서 생성관련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[HCM] TS&amp;D 마곡 일별 근태기록부 개발 요청</a:t>
            </a:r>
          </a:p>
        </p:txBody>
      </p:sp>
      <p:sp>
        <p:nvSpPr>
          <p:cNvPr id="1458092216" name="Text">
    </p:cNvPr>
          <p:cNvSpPr>
            <a:spLocks noGrp="1"/>
          </p:cNvSpPr>
          <p:nvPr/>
        </p:nvSpPr>
        <p:spPr>
          <a:xfrm rot="0">
            <a:off x="7226300" y="14478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17109680" name="Text">
    </p:cNvPr>
          <p:cNvSpPr>
            <a:spLocks noGrp="1"/>
          </p:cNvSpPr>
          <p:nvPr/>
        </p:nvSpPr>
        <p:spPr>
          <a:xfrm rot="0">
            <a:off x="6108700" y="1371600"/>
            <a:ext cx="7620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501523874" name="Text">
    </p:cNvPr>
          <p:cNvSpPr>
            <a:spLocks noGrp="1"/>
          </p:cNvSpPr>
          <p:nvPr/>
        </p:nvSpPr>
        <p:spPr>
          <a:xfrm rot="0">
            <a:off x="5537200" y="14478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</a:p>
        </p:txBody>
      </p:sp>
      <p:sp>
        <p:nvSpPr>
          <p:cNvPr id="1647375505" name="Text">
    </p:cNvPr>
          <p:cNvSpPr>
            <a:spLocks noGrp="1"/>
          </p:cNvSpPr>
          <p:nvPr/>
        </p:nvSpPr>
        <p:spPr>
          <a:xfrm rot="0">
            <a:off x="889000" y="1371600"/>
            <a:ext cx="46482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96787223" name="Text">
    </p:cNvPr>
          <p:cNvSpPr>
            <a:spLocks noGrp="1"/>
          </p:cNvSpPr>
          <p:nvPr/>
        </p:nvSpPr>
        <p:spPr>
          <a:xfrm rot="0">
            <a:off x="7124700" y="1371600"/>
            <a:ext cx="26543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7160383" name="Text">
    </p:cNvPr>
          <p:cNvSpPr>
            <a:spLocks noGrp="1"/>
          </p:cNvSpPr>
          <p:nvPr/>
        </p:nvSpPr>
        <p:spPr>
          <a:xfrm rot="0">
            <a:off x="5537200" y="1371600"/>
            <a:ext cx="5715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615462" name="Rectangle"/>
          <p:cNvSpPr>
            <a:spLocks noGrp="1"/>
          </p:cNvSpPr>
          <p:nvPr/>
        </p:nvSpPr>
        <p:spPr>
          <a:xfrm>
            <a:off x="6870700" y="1371600"/>
            <a:ext cx="254000" cy="9779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70618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1168855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0338659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4564258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70512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107910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2216130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9227950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8558736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7274379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5023611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2594646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697551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7636081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420592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25918831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</a:p>
        </p:txBody>
      </p:sp>
      <p:sp>
        <p:nvSpPr>
          <p:cNvPr id="146202366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PP(Polypropylene) 제품별 원가내역 조회 Report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청(ZPCOR2030)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대주주 감사자료 생성-MRO 자재계정의 상대계정 리스트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이블 저장 (ZFIR7035, ZFIT7035)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화공약품계정 파일생성 로직추가 (ZCOR1182)</a:t>
            </a:r>
          </a:p>
        </p:txBody>
      </p:sp>
      <p:sp>
        <p:nvSpPr>
          <p:cNvPr id="127331977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2089424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53562305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SPRO 채권 및 채무 프로세스 IMG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PP(Polypropylene) 제품별 원가내역 조회 및 저장 추가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(ZPCR2030, ZPCR2040)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대주주 감사자료 생성-MRO 자재계정의 상대계정 리스트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이블 저장 추가 수정 (ZFIR7035)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화공약품계정 파일생성 로직추가 (ZCOR1182)</a:t>
            </a:r>
          </a:p>
        </p:txBody>
      </p:sp>
      <p:sp>
        <p:nvSpPr>
          <p:cNvPr id="183850614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20313798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78148940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</a:p>
        </p:txBody>
      </p:sp>
      <p:sp>
        <p:nvSpPr>
          <p:cNvPr id="145414452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7652705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204408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25976679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</a:p>
        </p:txBody>
      </p:sp>
      <p:sp>
        <p:nvSpPr>
          <p:cNvPr id="212126857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 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New Pension 중도인출일 관리 필드 추가 요청</a:t>
            </a:r>
          </a:p>
        </p:txBody>
      </p:sp>
      <p:sp>
        <p:nvSpPr>
          <p:cNvPr id="89560490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7909961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96956886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TS&amp;D 마곡 일별 근태기록부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10월급여 작업지원 및 임금인상 작업지원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"직급 : DIR-Director" 직책수당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노사간 임금협상 합의에 따른 급여테이블 정보 변경</a:t>
            </a:r>
          </a:p>
        </p:txBody>
      </p:sp>
      <p:sp>
        <p:nvSpPr>
          <p:cNvPr id="196094841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34209131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</a:p>
        </p:txBody>
      </p:sp>
      <p:sp>
        <p:nvSpPr>
          <p:cNvPr id="59562910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214511302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635339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30086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6277207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8893674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619512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0636548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45331364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7283674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4835390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7721019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9680294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0412732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1118273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921488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04084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0869042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</a:p>
        </p:txBody>
      </p:sp>
      <p:sp>
        <p:nvSpPr>
          <p:cNvPr id="89972416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</a:p>
        </p:txBody>
      </p:sp>
      <p:sp>
        <p:nvSpPr>
          <p:cNvPr id="74391554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마곡 중식 관리 시스템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46557009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55606789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81529255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문의응대 및 원격지원(중식비,출장비 문의응대)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마곡 중식 관리 시스템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해외출장명령서 내 Schedule 상 출발지/도착지 지명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특근과다알림 메일 발송시 특근내역리스트 중복 표기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요청</a:t>
            </a:r>
          </a:p>
        </p:txBody>
      </p:sp>
      <p:sp>
        <p:nvSpPr>
          <p:cNvPr id="205432447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</a:p>
        </p:txBody>
      </p:sp>
      <p:sp>
        <p:nvSpPr>
          <p:cNvPr id="164210665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1130</a:t>
            </a:r>
            <a:br/>
            <a:br/>
          </a:p>
        </p:txBody>
      </p:sp>
      <p:sp>
        <p:nvSpPr>
          <p:cNvPr id="107896709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89532594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135458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407499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</a:p>
        </p:txBody>
      </p:sp>
      <p:sp>
        <p:nvSpPr>
          <p:cNvPr id="5983313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52064604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</a:p>
        </p:txBody>
      </p:sp>
      <p:sp>
        <p:nvSpPr>
          <p:cNvPr id="89579757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37078449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44240699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명세서 상 PO 4500263289-20 수입부과금 미인식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구매오더 코스트센터 수정요청</a:t>
            </a:r>
          </a:p>
        </p:txBody>
      </p:sp>
      <p:sp>
        <p:nvSpPr>
          <p:cNvPr id="37995126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9385922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</a:p>
        </p:txBody>
      </p:sp>
      <p:sp>
        <p:nvSpPr>
          <p:cNvPr id="189257217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</a:p>
        </p:txBody>
      </p:sp>
      <p:sp>
        <p:nvSpPr>
          <p:cNvPr id="185777654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399275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9673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1015233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5738413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8985660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7386228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5514481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7044342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1577250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685294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5217994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0042632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0251806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3949184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0505903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863240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</a:p>
        </p:txBody>
      </p:sp>
      <p:sp>
        <p:nvSpPr>
          <p:cNvPr id="78684119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</a:p>
        </p:txBody>
      </p:sp>
      <p:sp>
        <p:nvSpPr>
          <p:cNvPr id="48025404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</a:p>
        </p:txBody>
      </p:sp>
      <p:sp>
        <p:nvSpPr>
          <p:cNvPr id="139020307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7435946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5691689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'23년도 3분기 용인/온산 NT서버 보안패치 작업 관련 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SAP 시스템 서비스 점검작업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HCM개발  Remote Client Copy 수행 문제에 따른 인시던트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등록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및 QA테스트 S-imoms 연결용 RFC 신규등록 및 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및 HCM운영 DMS Content 서버 MAX DB 데이터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사용량 취합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 2nd itnerim 운영평가용 내부통제 관련 증빙자료 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합 및 전달</a:t>
            </a:r>
          </a:p>
        </p:txBody>
      </p:sp>
      <p:sp>
        <p:nvSpPr>
          <p:cNvPr id="33026023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</a:p>
        </p:txBody>
      </p:sp>
      <p:sp>
        <p:nvSpPr>
          <p:cNvPr id="66701909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</a:p>
        </p:txBody>
      </p:sp>
      <p:sp>
        <p:nvSpPr>
          <p:cNvPr id="169435758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</a:p>
        </p:txBody>
      </p:sp>
      <p:sp>
        <p:nvSpPr>
          <p:cNvPr id="178361077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77221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205268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02/02</a:t>
            </a:r>
            <a:br/>
            <a:br/>
          </a:p>
        </p:txBody>
      </p:sp>
      <p:sp>
        <p:nvSpPr>
          <p:cNvPr id="55520211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</a:p>
        </p:txBody>
      </p:sp>
      <p:sp>
        <p:nvSpPr>
          <p:cNvPr id="91667982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화면 SAP 이관* 주요 자재/구매 화면 13개 SAP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이관</a:t>
            </a:r>
          </a:p>
        </p:txBody>
      </p:sp>
      <p:sp>
        <p:nvSpPr>
          <p:cNvPr id="95787997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5702272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53472118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화면 SAP 이관* 주요 자재/구매 화면 13개 SAP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이관</a:t>
            </a:r>
          </a:p>
        </p:txBody>
      </p:sp>
      <p:sp>
        <p:nvSpPr>
          <p:cNvPr id="85072542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02/02</a:t>
            </a:r>
            <a:br/>
            <a:br/>
          </a:p>
        </p:txBody>
      </p:sp>
      <p:sp>
        <p:nvSpPr>
          <p:cNvPr id="127307160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202139692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</a:p>
        </p:txBody>
      </p:sp>
      <p:sp>
        <p:nvSpPr>
          <p:cNvPr id="51697411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13668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