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97414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5428203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3537138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8557461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14497241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97864970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6432424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4259525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1689507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3413179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699998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0093384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8508504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076836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9974003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23823064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</a:p>
        </p:txBody>
      </p:sp>
      <p:sp>
        <p:nvSpPr>
          <p:cNvPr id="513042203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구분회계기준 비용의 1차원가요소 data 산출 프로그램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PP(Polypropylene) 제품별 원가내역 조회 Report 개발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청(ZPCOR2030)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대주주 감사자료 생성-MRO 자재계정의 상대계정 리스트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이블 저장 (ZFIR7035, ZFIT7035)</a:t>
            </a:r>
          </a:p>
        </p:txBody>
      </p:sp>
      <p:sp>
        <p:nvSpPr>
          <p:cNvPr id="1926444495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87861792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58043172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연차 휴가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대주주 감사자료 생성-MRO 자재계정의 상대계정 리스트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이블 저장 (ZFIR7035, ZFIT7035)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복리비 지급 메일 발송 프로그램 중 CEO 메일 발송 제외 (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ZTRR3000, ZTRR3001)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투자예산 조정신청서 인터페이스 오류 원인 분석 및 해결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(ZCO_RFC_SEND_POSID_BUDGET_EXCC)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복리비 지급 메일 발송 배치 작업 중 메일발송 제외 할 메일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관리 유지보수뷰활용 개선방안 분석(ZTRR3000, ZTRR300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1 )</a:t>
            </a:r>
          </a:p>
        </p:txBody>
      </p:sp>
      <p:sp>
        <p:nvSpPr>
          <p:cNvPr id="52073078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  <a:br/>
          </a:p>
        </p:txBody>
      </p:sp>
      <p:sp>
        <p:nvSpPr>
          <p:cNvPr id="195661311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  <a:br/>
          </a:p>
        </p:txBody>
      </p:sp>
      <p:sp>
        <p:nvSpPr>
          <p:cNvPr id="89197277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  <a:br/>
          </a:p>
        </p:txBody>
      </p:sp>
      <p:sp>
        <p:nvSpPr>
          <p:cNvPr id="137877672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66159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217076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1850753120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</a:p>
        </p:txBody>
      </p:sp>
      <p:sp>
        <p:nvSpPr>
          <p:cNvPr id="133241904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요청: 추가 요청사항 반영 - 90%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TS&amp;D 마곡 일별 근태기록부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퇴직금 계산시 통상임금 / 평균임금 비교 프로세스 추가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Unit/담당 추가 및 HCM 편제표 신청 기능 추가</a:t>
            </a:r>
          </a:p>
        </p:txBody>
      </p:sp>
      <p:sp>
        <p:nvSpPr>
          <p:cNvPr id="107984896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45268903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854778577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Unit/담당 추가 및 HCM 편제표 신청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퇴직금 계산시 통상임금 / 평균임금 비교 프로세스 추가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TS&amp;D 마곡 일별 근태기록부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기승인완료한 경조금신청서로신청한 경조휴가(배우자모 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갑)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"직급 : DIR-Director" 직책수당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해외출장명령서 Period 수정 요청</a:t>
            </a:r>
          </a:p>
        </p:txBody>
      </p:sp>
      <p:sp>
        <p:nvSpPr>
          <p:cNvPr id="2034111728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</a:p>
        </p:txBody>
      </p:sp>
      <p:sp>
        <p:nvSpPr>
          <p:cNvPr id="134707371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</a:p>
        </p:txBody>
      </p:sp>
      <p:sp>
        <p:nvSpPr>
          <p:cNvPr id="120077632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</a:p>
        </p:txBody>
      </p:sp>
      <p:sp>
        <p:nvSpPr>
          <p:cNvPr id="114888793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98835050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04464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7725912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2686817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5678361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0876065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45511931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9230310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34436669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5707562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1845816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6785666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2881385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1196182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8868807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4832431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168162842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</a:p>
        </p:txBody>
      </p:sp>
      <p:sp>
        <p:nvSpPr>
          <p:cNvPr id="38583233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요청: 추가 요청사항 반영 - 90%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TS&amp;D 마곡 일별 근태기록부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퇴직금 계산시 통상임금 / 평균임금 비교 프로세스 추가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Unit/담당 추가 및 HCM 편제표 신청 기능 추가</a:t>
            </a:r>
          </a:p>
        </p:txBody>
      </p:sp>
      <p:sp>
        <p:nvSpPr>
          <p:cNvPr id="47430405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76168505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37430164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Unit/담당 추가 및 HCM 편제표 신청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퇴직금 계산시 통상임금 / 평균임금 비교 프로세스 추가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TS&amp;D 마곡 일별 근태기록부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기승인완료한 경조금신청서로신청한 경조휴가(배우자모 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갑)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"직급 : DIR-Director" 직책수당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해외출장명령서 Period 수정 요청</a:t>
            </a:r>
          </a:p>
        </p:txBody>
      </p:sp>
      <p:sp>
        <p:nvSpPr>
          <p:cNvPr id="102900156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</a:p>
        </p:txBody>
      </p:sp>
      <p:sp>
        <p:nvSpPr>
          <p:cNvPr id="19028690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</a:p>
        </p:txBody>
      </p:sp>
      <p:sp>
        <p:nvSpPr>
          <p:cNvPr id="179982223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</a:p>
        </p:txBody>
      </p:sp>
      <p:sp>
        <p:nvSpPr>
          <p:cNvPr id="180799882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8113173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59010352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407013439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</a:p>
        </p:txBody>
      </p:sp>
      <p:sp>
        <p:nvSpPr>
          <p:cNvPr id="183811193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요청: 추가 요청사항 반영 - 90%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TS&amp;D 마곡 일별 근태기록부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퇴직금 계산시 통상임금 / 평균임금 비교 프로세스 추가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Unit/담당 추가 및 HCM 편제표 신청 기능 추가</a:t>
            </a:r>
          </a:p>
        </p:txBody>
      </p:sp>
      <p:sp>
        <p:nvSpPr>
          <p:cNvPr id="129617738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36089882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561510497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Unit/담당 추가 및 HCM 편제표 신청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퇴직금 계산시 통상임금 / 평균임금 비교 프로세스 추가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TS&amp;D 마곡 일별 근태기록부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기승인완료한 경조금신청서로신청한 경조휴가(배우자모 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갑)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"직급 : DIR-Director" 직책수당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해외출장명령서 Period 수정 요청</a:t>
            </a:r>
          </a:p>
        </p:txBody>
      </p:sp>
      <p:sp>
        <p:nvSpPr>
          <p:cNvPr id="125718523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</a:p>
        </p:txBody>
      </p:sp>
      <p:sp>
        <p:nvSpPr>
          <p:cNvPr id="389540632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</a:p>
        </p:txBody>
      </p:sp>
      <p:sp>
        <p:nvSpPr>
          <p:cNvPr id="726560560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</a:p>
        </p:txBody>
      </p:sp>
      <p:sp>
        <p:nvSpPr>
          <p:cNvPr id="161091633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7829880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73774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498293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7812305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1551857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10581272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31270376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305949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68793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859212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3266263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3787431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0308106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4113588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15002045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6005707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73077355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</a:p>
        </p:txBody>
      </p:sp>
      <p:sp>
        <p:nvSpPr>
          <p:cNvPr id="85905737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요청: 추가 요청사항 반영 - 90%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TS&amp;D 마곡 일별 근태기록부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퇴직금 계산시 통상임금 / 평균임금 비교 프로세스 추가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Unit/담당 추가 및 HCM 편제표 신청 기능 추가</a:t>
            </a:r>
          </a:p>
        </p:txBody>
      </p:sp>
      <p:sp>
        <p:nvSpPr>
          <p:cNvPr id="679424315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208408562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57317783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Unit/담당 추가 및 HCM 편제표 신청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퇴직금 계산시 통상임금 / 평균임금 비교 프로세스 추가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TS&amp;D 마곡 일별 근태기록부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기승인완료한 경조금신청서로신청한 경조휴가(배우자모 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갑)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"직급 : DIR-Director" 직책수당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해외출장명령서 Period 수정 요청</a:t>
            </a:r>
          </a:p>
        </p:txBody>
      </p:sp>
      <p:sp>
        <p:nvSpPr>
          <p:cNvPr id="81215600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</a:p>
        </p:txBody>
      </p:sp>
      <p:sp>
        <p:nvSpPr>
          <p:cNvPr id="163260767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</a:p>
        </p:txBody>
      </p:sp>
      <p:sp>
        <p:nvSpPr>
          <p:cNvPr id="149658770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</a:p>
        </p:txBody>
      </p:sp>
      <p:sp>
        <p:nvSpPr>
          <p:cNvPr id="88181142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8532498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6967560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</a:p>
        </p:txBody>
      </p:sp>
      <p:sp>
        <p:nvSpPr>
          <p:cNvPr id="61545852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</a:p>
        </p:txBody>
      </p:sp>
      <p:sp>
        <p:nvSpPr>
          <p:cNvPr id="178788909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마곡 중식 관리 시스템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</a:p>
        </p:txBody>
      </p:sp>
      <p:sp>
        <p:nvSpPr>
          <p:cNvPr id="789658462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50205053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429622181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문의응대 및 원격지원(중식비,학자금,출장비 문의응대)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마곡 중식 관리 시스템 개발 요청</a:t>
            </a:r>
          </a:p>
        </p:txBody>
      </p:sp>
      <p:sp>
        <p:nvSpPr>
          <p:cNvPr id="92981807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</a:p>
        </p:txBody>
      </p:sp>
      <p:sp>
        <p:nvSpPr>
          <p:cNvPr id="294056869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1115</a:t>
            </a:r>
            <a:br/>
          </a:p>
        </p:txBody>
      </p:sp>
      <p:sp>
        <p:nvSpPr>
          <p:cNvPr id="10810878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</a:p>
        </p:txBody>
      </p:sp>
      <p:sp>
        <p:nvSpPr>
          <p:cNvPr id="164086732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7348117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02496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3710829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9777081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6175161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3425602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4224879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1780740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6429501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4284919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1760539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7342164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6151632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6634362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15655372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6332806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12/22</a:t>
            </a:r>
            <a:br/>
          </a:p>
        </p:txBody>
      </p:sp>
      <p:sp>
        <p:nvSpPr>
          <p:cNvPr id="196033935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</a:p>
        </p:txBody>
      </p:sp>
      <p:sp>
        <p:nvSpPr>
          <p:cNvPr id="131870081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수입자재에 대한 입고문서 생성관련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ZIMHCD 티코드에 전표기준 AP반제 기능추가</a:t>
            </a:r>
          </a:p>
        </p:txBody>
      </p:sp>
      <p:sp>
        <p:nvSpPr>
          <p:cNvPr id="198925244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77349257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58377348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수입자재에 대한 입고문서 생성관련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ZLBR2050 이관문서 생성 시 날짜 설정 기능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ZIMHCD 티코드에 전표기준 AP반제 기능추가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수급상황기록부 ERP 추가 작업 요청</a:t>
            </a:r>
          </a:p>
        </p:txBody>
      </p:sp>
      <p:sp>
        <p:nvSpPr>
          <p:cNvPr id="1590131292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61276969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</a:p>
        </p:txBody>
      </p:sp>
      <p:sp>
        <p:nvSpPr>
          <p:cNvPr id="174029977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</a:p>
        </p:txBody>
      </p:sp>
      <p:sp>
        <p:nvSpPr>
          <p:cNvPr id="17669353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70180234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73431865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10/30</a:t>
            </a:r>
            <a:br/>
          </a:p>
        </p:txBody>
      </p:sp>
      <p:sp>
        <p:nvSpPr>
          <p:cNvPr id="125740045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</a:p>
        </p:txBody>
      </p:sp>
      <p:sp>
        <p:nvSpPr>
          <p:cNvPr id="20523008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722981714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61402030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96235839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‘23년 3분기 계정 유효성 검증 대상서버 확인정리 및 전달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신규 DMS서버 MaxDB D드라이브 Full로 용량증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설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신규 (구)조회용ERP 서버 서비스 전환 작업 업무지원(AIX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-&gt; NT)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'23년 10월 SAP시스템 인프라 취약점 조치 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 '23년도 3분기 용인센터 NT서버 보안패치 작업 관련 해당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SAP 시스템 서비스 점검작업(HQSAPROUTE, HQSOLMAN)</a:t>
            </a:r>
          </a:p>
        </p:txBody>
      </p:sp>
      <p:sp>
        <p:nvSpPr>
          <p:cNvPr id="1911372409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</a:p>
        </p:txBody>
      </p:sp>
      <p:sp>
        <p:nvSpPr>
          <p:cNvPr id="1693837909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</a:p>
        </p:txBody>
      </p:sp>
      <p:sp>
        <p:nvSpPr>
          <p:cNvPr id="458206603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</a:p>
        </p:txBody>
      </p:sp>
      <p:sp>
        <p:nvSpPr>
          <p:cNvPr id="1101671716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9402255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8740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4863606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8545566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51892123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2101952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31278800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7644975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3891751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9963035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8672352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8226263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9004122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7392683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9062026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9372161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02/02</a:t>
            </a:r>
            <a:br/>
            <a:br/>
          </a:p>
        </p:txBody>
      </p:sp>
      <p:sp>
        <p:nvSpPr>
          <p:cNvPr id="82287637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</a:p>
        </p:txBody>
      </p:sp>
      <p:sp>
        <p:nvSpPr>
          <p:cNvPr id="1362538671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화면 SAP 이관* 주요 자재/구매 화면 13개 SAP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이관</a:t>
            </a:r>
          </a:p>
        </p:txBody>
      </p:sp>
      <p:sp>
        <p:nvSpPr>
          <p:cNvPr id="9289874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44715280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26225089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37개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화면 SAP 이관* 주요 자재/구매 화면 13개 SAP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이관</a:t>
            </a:r>
          </a:p>
        </p:txBody>
      </p:sp>
      <p:sp>
        <p:nvSpPr>
          <p:cNvPr id="79554395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02/02</a:t>
            </a:r>
            <a:br/>
            <a:br/>
          </a:p>
        </p:txBody>
      </p:sp>
      <p:sp>
        <p:nvSpPr>
          <p:cNvPr id="171173212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</a:p>
        </p:txBody>
      </p:sp>
      <p:sp>
        <p:nvSpPr>
          <p:cNvPr id="114231140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</a:p>
        </p:txBody>
      </p:sp>
      <p:sp>
        <p:nvSpPr>
          <p:cNvPr id="181815348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5392934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49244495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1020968160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</a:p>
        </p:txBody>
      </p:sp>
      <p:sp>
        <p:nvSpPr>
          <p:cNvPr id="646903795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주문 api 구축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결재요청시 결재선 심사부서 임직원 부서 및 재/퇴직 유무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[Lube E-Biz] log4j 버전 검토</a:t>
            </a:r>
          </a:p>
        </p:txBody>
      </p:sp>
      <p:sp>
        <p:nvSpPr>
          <p:cNvPr id="131942420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72342624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120538617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PRM/e-Biz 현수막 및 배너 신청관리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주문 api 구축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결재요청시 결재선 심사부서 임직원 부서 및 재/퇴직 유무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[Lube E-Biz] log4j 버전 검토</a:t>
            </a:r>
          </a:p>
        </p:txBody>
      </p:sp>
      <p:sp>
        <p:nvSpPr>
          <p:cNvPr id="32154246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207829244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</a:p>
        </p:txBody>
      </p:sp>
      <p:sp>
        <p:nvSpPr>
          <p:cNvPr id="61232685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</a:p>
        </p:txBody>
      </p:sp>
      <p:sp>
        <p:nvSpPr>
          <p:cNvPr id="92013656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12903207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5390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0726568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1376139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588263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1453730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58644874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4475640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4491175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6938824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4382876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5538575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7666802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2059217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9664376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34769322" name="Text">
    </p:cNvPr>
          <p:cNvSpPr>
            <a:spLocks noGrp="1"/>
          </p:cNvSpPr>
          <p:nvPr/>
        </p:nvSpPr>
        <p:spPr>
          <a:xfrm rot="0">
            <a:off x="9702800" y="1511300"/>
            <a:ext cx="3683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</a:p>
        </p:txBody>
      </p:sp>
      <p:sp>
        <p:nvSpPr>
          <p:cNvPr id="897959698" name="Text">
    </p:cNvPr>
          <p:cNvSpPr>
            <a:spLocks noGrp="1"/>
          </p:cNvSpPr>
          <p:nvPr/>
        </p:nvSpPr>
        <p:spPr>
          <a:xfrm rot="0">
            <a:off x="9334500" y="1511300"/>
            <a:ext cx="3683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</a:p>
        </p:txBody>
      </p:sp>
      <p:sp>
        <p:nvSpPr>
          <p:cNvPr id="2060894592" name="Text">
    </p:cNvPr>
          <p:cNvSpPr>
            <a:spLocks noGrp="1"/>
          </p:cNvSpPr>
          <p:nvPr/>
        </p:nvSpPr>
        <p:spPr>
          <a:xfrm rot="0">
            <a:off x="5930900" y="1511300"/>
            <a:ext cx="3403600" cy="5207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생성- 8/22 I/F 정의서 변경으로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반영- 8/29~8/30 요구사항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변경으로 로직수정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ITSM-99612 당사 NH알뜰 중부권/남부권 낙찰에 따른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존 거래처코드 동일유지 및 보완/개선 요청- 8/31 E-BIZ 주문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I/F펑션 로직 수정- 9/01 ZSDR1040 1041 3021 3022 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215 5217           5680 5680A 5682 화면수정          RFC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4건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ITSM-98564ZSDRE5900 판매부대비 계약 DB 관리 및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송비 정산 기준 수정 요청- 9/04 zsdr5161 zsdr5220 IMPO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RT DATA        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ITSM-100010본사 기준가 승인시, 해외부서 가격과 분리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조회 및 승인 필요-09/19 사용자 권한 별 조회 목록 제한 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구축-7/13 ~ 7/24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프로그램 개발-7/27 ~ 8/7    오픈데이터 업로드 및 운영반영-8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/8   ~ 운영 반영 후 마이그레이션 데이터로             인한 버그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</a:t>
            </a:r>
          </a:p>
        </p:txBody>
      </p:sp>
      <p:sp>
        <p:nvSpPr>
          <p:cNvPr id="1941465146" name="Text">
    </p:cNvPr>
          <p:cNvSpPr>
            <a:spLocks noGrp="1"/>
          </p:cNvSpPr>
          <p:nvPr/>
        </p:nvSpPr>
        <p:spPr>
          <a:xfrm rot="0">
            <a:off x="5308600" y="1511300"/>
            <a:ext cx="5715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694420611" name="Text">
    </p:cNvPr>
          <p:cNvSpPr>
            <a:spLocks noGrp="1"/>
          </p:cNvSpPr>
          <p:nvPr/>
        </p:nvSpPr>
        <p:spPr>
          <a:xfrm rot="0">
            <a:off x="88900" y="1511300"/>
            <a:ext cx="5715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843250666" name="Text">
    </p:cNvPr>
          <p:cNvSpPr>
            <a:spLocks noGrp="1"/>
          </p:cNvSpPr>
          <p:nvPr/>
        </p:nvSpPr>
        <p:spPr>
          <a:xfrm rot="0">
            <a:off x="711200" y="1511300"/>
            <a:ext cx="3403600" cy="5207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생성- 8/22 I/F 정의서 변경으로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ITSM-101033 PP출하 차량에 대한 ERP~출입관리시스템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(e-IOM) Interface 개발 요청- 9/18~9/22 이니셜코딩, EAI테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 완료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반영- 8/29~8/30 요구사항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변경으로 로직수정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ITSM-98564ZSDRE5900 판매부대비 계약 DB 관리 및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송비 정산 기준 수정 요청- 9/04 zsdr5161 zsdr5220 IMPO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RT DATA        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ITSM-100010본사 기준가 승인시, 해외부서 가격과 분리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조회 및 승인 필요-09/19 사용자 권한 별 조회 목록 제한 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직 추가- 9/25 uat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구축-7/13 ~ 7/24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프로그램 개발-7/27 ~ 8/7    오픈데이터 업로드 및 운영반영-8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/8   ~ 운영 반영 후 마이그레이션 데이터로             인한 버그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ITSM-98746업무효율성 제고 관련, ERP업무 개선사항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청-10/05~ 테이블 필드 추가, alv 필드추가, 엑셀 업로드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추가, 전자결재 수정, 첨부파일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ITSM-101327SABIC 인보이스 및 오더 생성 시 반영 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 요청- 10/10~ 인보이스 헤더 양식변경 및 특정데이터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ITSM-100996사업자등록번호에 따른 거래처 신용등급 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회 프로그램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ITSM-101313당사 NH알뜰 중부권/남부권 공급에 따른 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매장려금 정산 T-code 개발요청-10/17 ZSDR 5815 프로그램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ITSM-99767PP출하 차량 운송업체코드 일괄 변경 요청-1</a:t>
            </a:r>
            <a:br/>
          </a:p>
        </p:txBody>
      </p:sp>
      <p:sp>
        <p:nvSpPr>
          <p:cNvPr id="2127881955" name="Text">
    </p:cNvPr>
          <p:cNvSpPr>
            <a:spLocks noGrp="1"/>
          </p:cNvSpPr>
          <p:nvPr/>
        </p:nvSpPr>
        <p:spPr>
          <a:xfrm rot="0">
            <a:off x="4483100" y="1511300"/>
            <a:ext cx="3683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1318955195" name="Text">
    </p:cNvPr>
          <p:cNvSpPr>
            <a:spLocks noGrp="1"/>
          </p:cNvSpPr>
          <p:nvPr/>
        </p:nvSpPr>
        <p:spPr>
          <a:xfrm rot="0">
            <a:off x="4851400" y="1511300"/>
            <a:ext cx="3683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</a:p>
        </p:txBody>
      </p:sp>
      <p:sp>
        <p:nvSpPr>
          <p:cNvPr id="1196748279" name="Text">
    </p:cNvPr>
          <p:cNvSpPr>
            <a:spLocks noGrp="1"/>
          </p:cNvSpPr>
          <p:nvPr/>
        </p:nvSpPr>
        <p:spPr>
          <a:xfrm rot="0">
            <a:off x="4114800" y="1511300"/>
            <a:ext cx="3683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</a:p>
        </p:txBody>
      </p:sp>
      <p:sp>
        <p:nvSpPr>
          <p:cNvPr id="1659687772" name="Text">
    </p:cNvPr>
          <p:cNvSpPr>
            <a:spLocks noGrp="1"/>
          </p:cNvSpPr>
          <p:nvPr/>
        </p:nvSpPr>
        <p:spPr>
          <a:xfrm rot="0">
            <a:off x="660400" y="1511300"/>
            <a:ext cx="34544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03930140" name="Text">
    </p:cNvPr>
          <p:cNvSpPr>
            <a:spLocks noGrp="1"/>
          </p:cNvSpPr>
          <p:nvPr/>
        </p:nvSpPr>
        <p:spPr>
          <a:xfrm rot="0">
            <a:off x="5880100" y="1511300"/>
            <a:ext cx="34544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3447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2938778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8904460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0104418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171219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24589166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4888113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1148690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3484306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2425255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4035707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2906308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4356314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9443483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93929544" name="Text">
    </p:cNvPr>
          <p:cNvSpPr>
            <a:spLocks noGrp="1"/>
          </p:cNvSpPr>
          <p:nvPr/>
        </p:nvSpPr>
        <p:spPr>
          <a:xfrm rot="0">
            <a:off x="711200" y="1612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 0/20 initial coding</a:t>
            </a:r>
          </a:p>
        </p:txBody>
      </p:sp>
      <p:sp>
        <p:nvSpPr>
          <p:cNvPr id="1057701108" name="Text">
    </p:cNvPr>
          <p:cNvSpPr>
            <a:spLocks noGrp="1"/>
          </p:cNvSpPr>
          <p:nvPr/>
        </p:nvSpPr>
        <p:spPr>
          <a:xfrm rot="0">
            <a:off x="4483100" y="1612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</a:p>
        </p:txBody>
      </p:sp>
      <p:sp>
        <p:nvSpPr>
          <p:cNvPr id="255847617" name="Text">
    </p:cNvPr>
          <p:cNvSpPr>
            <a:spLocks noGrp="1"/>
          </p:cNvSpPr>
          <p:nvPr/>
        </p:nvSpPr>
        <p:spPr>
          <a:xfrm rot="0">
            <a:off x="4851400" y="1612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</a:p>
        </p:txBody>
      </p:sp>
      <p:sp>
        <p:nvSpPr>
          <p:cNvPr id="1206999313" name="Text">
    </p:cNvPr>
          <p:cNvSpPr>
            <a:spLocks noGrp="1"/>
          </p:cNvSpPr>
          <p:nvPr/>
        </p:nvSpPr>
        <p:spPr>
          <a:xfrm rot="0">
            <a:off x="4114800" y="1612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