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78931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3995828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9934556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8690415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5624205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3178502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166492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2316662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107108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4927701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1508584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6358562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5977282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7968272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36076499" name="Text">
    </p:cNvPr>
          <p:cNvSpPr>
            <a:spLocks noGrp="1"/>
          </p:cNvSpPr>
          <p:nvPr/>
        </p:nvSpPr>
        <p:spPr>
          <a:xfrm rot="0">
            <a:off x="9702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</a:p>
        </p:txBody>
      </p:sp>
      <p:sp>
        <p:nvSpPr>
          <p:cNvPr id="1378154613" name="Text">
    </p:cNvPr>
          <p:cNvSpPr>
            <a:spLocks noGrp="1"/>
          </p:cNvSpPr>
          <p:nvPr/>
        </p:nvSpPr>
        <p:spPr>
          <a:xfrm rot="0">
            <a:off x="93345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1084509978" name="Text">
    </p:cNvPr>
          <p:cNvSpPr>
            <a:spLocks noGrp="1"/>
          </p:cNvSpPr>
          <p:nvPr/>
        </p:nvSpPr>
        <p:spPr>
          <a:xfrm rot="0">
            <a:off x="5930900" y="1511300"/>
            <a:ext cx="3403600" cy="4102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</a:p>
        </p:txBody>
      </p:sp>
      <p:sp>
        <p:nvSpPr>
          <p:cNvPr id="883868757" name="Text">
    </p:cNvPr>
          <p:cNvSpPr>
            <a:spLocks noGrp="1"/>
          </p:cNvSpPr>
          <p:nvPr/>
        </p:nvSpPr>
        <p:spPr>
          <a:xfrm rot="0">
            <a:off x="53086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886787947" name="Text">
    </p:cNvPr>
          <p:cNvSpPr>
            <a:spLocks noGrp="1"/>
          </p:cNvSpPr>
          <p:nvPr/>
        </p:nvSpPr>
        <p:spPr>
          <a:xfrm rot="0">
            <a:off x="889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1103752917" name="Text">
    </p:cNvPr>
          <p:cNvSpPr>
            <a:spLocks noGrp="1"/>
          </p:cNvSpPr>
          <p:nvPr/>
        </p:nvSpPr>
        <p:spPr>
          <a:xfrm rot="0">
            <a:off x="711200" y="1511300"/>
            <a:ext cx="3403600" cy="4102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ITSM-101756 판매활성화를 위한 시설물 지원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안지 내용 수정 및 첨부자료 변경 요청 - 두왕로셀프S/S(201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6912)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ITSM-101792 기안지 내용 일부 수정 및 첨부문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ITSM-101819 기안지 계약업체 및 납기일 변경	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ITSM-101820 기안지 내 첨부파일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ITSM-101725 OSPM 장비사용 확인서 오류로 인한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ITSM-101855 담당업무 문서함 권한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ITSM-101912 승인완료된 전자결재문서 문구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	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ITSM-101913 기안지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ITSM-101949 기성보고서 납품일자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ITSM-101261 [기성보고서] 정유3팀 #3Utility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탈수기 가동 일반용역비 (2023년 9월) 납품일자 변경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ITSM-100623 100억 초과 계약의 서비스 분리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ITSM-101965 계약체결기안(문서번호 : D46-23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-0002) 첨부파일 변경요청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ITSM-101973 협조문 [D99-23-0024] 내 오타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ITSM-100587 OSPM 정산 관련 요청사항</a:t>
            </a:r>
          </a:p>
        </p:txBody>
      </p:sp>
      <p:sp>
        <p:nvSpPr>
          <p:cNvPr id="595043689" name="Text">
    </p:cNvPr>
          <p:cNvSpPr>
            <a:spLocks noGrp="1"/>
          </p:cNvSpPr>
          <p:nvPr/>
        </p:nvSpPr>
        <p:spPr>
          <a:xfrm rot="0">
            <a:off x="44831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1639530814" name="Text">
    </p:cNvPr>
          <p:cNvSpPr>
            <a:spLocks noGrp="1"/>
          </p:cNvSpPr>
          <p:nvPr/>
        </p:nvSpPr>
        <p:spPr>
          <a:xfrm rot="0">
            <a:off x="48514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259521141" name="Text">
    </p:cNvPr>
          <p:cNvSpPr>
            <a:spLocks noGrp="1"/>
          </p:cNvSpPr>
          <p:nvPr/>
        </p:nvSpPr>
        <p:spPr>
          <a:xfrm rot="0">
            <a:off x="4114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29753864" name="Text">
    </p:cNvPr>
          <p:cNvSpPr>
            <a:spLocks noGrp="1"/>
          </p:cNvSpPr>
          <p:nvPr/>
        </p:nvSpPr>
        <p:spPr>
          <a:xfrm rot="0">
            <a:off x="6604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0401844" name="Text">
    </p:cNvPr>
          <p:cNvSpPr>
            <a:spLocks noGrp="1"/>
          </p:cNvSpPr>
          <p:nvPr/>
        </p:nvSpPr>
        <p:spPr>
          <a:xfrm rot="0">
            <a:off x="58801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8828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785062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0471365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6524305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7592088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0744188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7265335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4310496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9491289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9922423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330401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0981346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93945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6870181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5340379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61983373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337614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66089085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02892590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10521899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FlowRecord Balance 계산 과정 기록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OAS, ePSMS 탱크&amp;RunSheet Sync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제품이관 구성시 탱크정보 오류 개선</a:t>
            </a:r>
          </a:p>
        </p:txBody>
      </p:sp>
      <p:sp>
        <p:nvSpPr>
          <p:cNvPr id="163499803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70623297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178336860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132852303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711476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831714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203965500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126195845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</a:p>
        </p:txBody>
      </p:sp>
      <p:sp>
        <p:nvSpPr>
          <p:cNvPr id="143707119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69266795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4735942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</a:p>
        </p:txBody>
      </p:sp>
      <p:sp>
        <p:nvSpPr>
          <p:cNvPr id="208262062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38306236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38338665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51624947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9054686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18781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7719905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4247867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135970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1324659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9429207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4369905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5987717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7030088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4278783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9619398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298663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6420815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4839964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38253425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</a:p>
        </p:txBody>
      </p:sp>
      <p:sp>
        <p:nvSpPr>
          <p:cNvPr id="1089744379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</a:p>
        </p:txBody>
      </p:sp>
      <p:sp>
        <p:nvSpPr>
          <p:cNvPr id="1010836388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newebiz sdk , api 변경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Simoms 프로젝트 중 DSV Dashboard 생성을 위한 JIRA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DB 정보 지원</a:t>
            </a:r>
          </a:p>
        </p:txBody>
      </p:sp>
      <p:sp>
        <p:nvSpPr>
          <p:cNvPr id="1050871031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77151655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904120761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newebiz sdk , api 변경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Simoms 프로젝트 중 DSV Dashboard 생성을 위한 JIRA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DB 정보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ITSM-99175 배포 상태 변경ITSM-99106 배포 상태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기회수 데이터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ITSM-99175 배포 상태 변경ITSM-99106 배포 상태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ITSM-99175 배포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ITSM-101640 취약점 점검 설정 변경ITSM-100749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포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인수인계</a:t>
            </a:r>
          </a:p>
        </p:txBody>
      </p:sp>
      <p:sp>
        <p:nvSpPr>
          <p:cNvPr id="1277084465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1790767865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1576157646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1486156434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6896634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1689852" name="Text">
    </p:cNvPr>
          <p:cNvSpPr>
            <a:spLocks noGrp="1"/>
          </p:cNvSpPr>
          <p:nvPr/>
        </p:nvSpPr>
        <p:spPr>
          <a:xfrm rot="0">
            <a:off x="9702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11/03</a:t>
            </a:r>
            <a:br/>
          </a:p>
        </p:txBody>
      </p:sp>
      <p:sp>
        <p:nvSpPr>
          <p:cNvPr id="549218418" name="Text">
    </p:cNvPr>
          <p:cNvSpPr>
            <a:spLocks noGrp="1"/>
          </p:cNvSpPr>
          <p:nvPr/>
        </p:nvSpPr>
        <p:spPr>
          <a:xfrm rot="0">
            <a:off x="93345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</a:p>
        </p:txBody>
      </p:sp>
      <p:sp>
        <p:nvSpPr>
          <p:cNvPr id="1606618773" name="Text">
    </p:cNvPr>
          <p:cNvSpPr>
            <a:spLocks noGrp="1"/>
          </p:cNvSpPr>
          <p:nvPr/>
        </p:nvSpPr>
        <p:spPr>
          <a:xfrm rot="0">
            <a:off x="5930900" y="37846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1894414050" name="Text">
    </p:cNvPr>
          <p:cNvSpPr>
            <a:spLocks noGrp="1"/>
          </p:cNvSpPr>
          <p:nvPr/>
        </p:nvSpPr>
        <p:spPr>
          <a:xfrm rot="0">
            <a:off x="53086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647602907" name="Text">
    </p:cNvPr>
          <p:cNvSpPr>
            <a:spLocks noGrp="1"/>
          </p:cNvSpPr>
          <p:nvPr/>
        </p:nvSpPr>
        <p:spPr>
          <a:xfrm rot="0">
            <a:off x="889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554202903" name="Text">
    </p:cNvPr>
          <p:cNvSpPr>
            <a:spLocks noGrp="1"/>
          </p:cNvSpPr>
          <p:nvPr/>
        </p:nvSpPr>
        <p:spPr>
          <a:xfrm rot="0">
            <a:off x="711200" y="37846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담당자 요청, 결과물 엑셀 메일 재첨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'주요 자재번호' 작업 특정부분 재수행, 예외처리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loop 수정, 수신자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회계지급전표' 작업 데이터정리 및 재수행, 모니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CP 메일 형식 변경 -&gt; '사전점검' 메인 발송 작업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Windows 서버 패치 안내 및 회신 요청,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작업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'주요 자재번호' 재수행용 작업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재수행 및 모니터링</a:t>
            </a:r>
          </a:p>
        </p:txBody>
      </p:sp>
      <p:sp>
        <p:nvSpPr>
          <p:cNvPr id="1727554053" name="Text">
    </p:cNvPr>
          <p:cNvSpPr>
            <a:spLocks noGrp="1"/>
          </p:cNvSpPr>
          <p:nvPr/>
        </p:nvSpPr>
        <p:spPr>
          <a:xfrm rot="0">
            <a:off x="44831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1166431582" name="Text">
    </p:cNvPr>
          <p:cNvSpPr>
            <a:spLocks noGrp="1"/>
          </p:cNvSpPr>
          <p:nvPr/>
        </p:nvSpPr>
        <p:spPr>
          <a:xfrm rot="0">
            <a:off x="48514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76921729" name="Text">
    </p:cNvPr>
          <p:cNvSpPr>
            <a:spLocks noGrp="1"/>
          </p:cNvSpPr>
          <p:nvPr/>
        </p:nvSpPr>
        <p:spPr>
          <a:xfrm rot="0">
            <a:off x="4114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1715979467" name="Text">
    </p:cNvPr>
          <p:cNvSpPr>
            <a:spLocks noGrp="1"/>
          </p:cNvSpPr>
          <p:nvPr/>
        </p:nvSpPr>
        <p:spPr>
          <a:xfrm rot="0">
            <a:off x="6604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24756044" name="Text">
    </p:cNvPr>
          <p:cNvSpPr>
            <a:spLocks noGrp="1"/>
          </p:cNvSpPr>
          <p:nvPr/>
        </p:nvSpPr>
        <p:spPr>
          <a:xfrm rot="0">
            <a:off x="58801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8811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9814513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6660059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3030360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6151252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7061749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4139927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9880239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8541764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0489381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1457751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4874737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607353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6653920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4614580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5742397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</a:p>
        </p:txBody>
      </p:sp>
      <p:sp>
        <p:nvSpPr>
          <p:cNvPr id="73929022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인사원장 Unit/담당 추가 및 HCM 편제표 신청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반반차(2시간) 연차휴가 신청 및 관리를 위한 시스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산업안전보건관리비 계상 관련 시스템 보완 요청</a:t>
            </a:r>
          </a:p>
        </p:txBody>
      </p:sp>
      <p:sp>
        <p:nvSpPr>
          <p:cNvPr id="15302266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77219097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56753138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인사원장 Unit/담당 추가 및 HCM 편제표 신청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반반차(2시간) 연차휴가 신청 및 관리를 위한 시스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산업안전보건관리비 계상 관련 시스템 보완 요청</a:t>
            </a:r>
          </a:p>
        </p:txBody>
      </p:sp>
      <p:sp>
        <p:nvSpPr>
          <p:cNvPr id="195801844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7318988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29933976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</a:p>
        </p:txBody>
      </p:sp>
      <p:sp>
        <p:nvSpPr>
          <p:cNvPr id="95804460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793140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3198454" name="Text">
    </p:cNvPr>
          <p:cNvSpPr>
            <a:spLocks noGrp="1"/>
          </p:cNvSpPr>
          <p:nvPr/>
        </p:nvSpPr>
        <p:spPr>
          <a:xfrm rot="0">
            <a:off x="97028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</a:p>
        </p:txBody>
      </p:sp>
      <p:sp>
        <p:nvSpPr>
          <p:cNvPr id="1476509353" name="Text">
    </p:cNvPr>
          <p:cNvSpPr>
            <a:spLocks noGrp="1"/>
          </p:cNvSpPr>
          <p:nvPr/>
        </p:nvSpPr>
        <p:spPr>
          <a:xfrm rot="0">
            <a:off x="93345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</a:p>
        </p:txBody>
      </p:sp>
      <p:sp>
        <p:nvSpPr>
          <p:cNvPr id="901312761" name="Text">
    </p:cNvPr>
          <p:cNvSpPr>
            <a:spLocks noGrp="1"/>
          </p:cNvSpPr>
          <p:nvPr/>
        </p:nvSpPr>
        <p:spPr>
          <a:xfrm rot="0">
            <a:off x="5930900" y="3771900"/>
            <a:ext cx="34036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BCP매뉴얼 등록 및 관리화면 개발</a:t>
            </a:r>
          </a:p>
        </p:txBody>
      </p:sp>
      <p:sp>
        <p:nvSpPr>
          <p:cNvPr id="1385622674" name="Text">
    </p:cNvPr>
          <p:cNvSpPr>
            <a:spLocks noGrp="1"/>
          </p:cNvSpPr>
          <p:nvPr/>
        </p:nvSpPr>
        <p:spPr>
          <a:xfrm rot="0">
            <a:off x="53086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25336193" name="Text">
    </p:cNvPr>
          <p:cNvSpPr>
            <a:spLocks noGrp="1"/>
          </p:cNvSpPr>
          <p:nvPr/>
        </p:nvSpPr>
        <p:spPr>
          <a:xfrm rot="0">
            <a:off x="889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389983793" name="Text">
    </p:cNvPr>
          <p:cNvSpPr>
            <a:spLocks noGrp="1"/>
          </p:cNvSpPr>
          <p:nvPr/>
        </p:nvSpPr>
        <p:spPr>
          <a:xfrm rot="0">
            <a:off x="711200" y="3771900"/>
            <a:ext cx="34036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건(유밥 Soft skill 교육이수연계 배치 생성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멘토링활동보고서 전자결재시스템 문서번호 오류 2건 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및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SOM-2-071 개정문서 CP 중복 공지 확인 및 삭제요청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CP링크 URL HTTP-&gt;HTTPS로 변경요청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크롬 업데이트에 따른 LMS e-Learning 진도관리 기능제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 조치 안내 	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크롬 업데이트에 따른 LMS e-Learning 진도관리 기능제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한에 따른 코드 재개발 검토	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부서지침서 품질관리팀 관리자 등록시 조회안됨 문의, 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리자 등록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MHC-C-2005, 2006 문서 깨짐 현상 확인 및 관리자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으로 수정처리</a:t>
            </a:r>
          </a:p>
        </p:txBody>
      </p:sp>
      <p:sp>
        <p:nvSpPr>
          <p:cNvPr id="538211755" name="Text">
    </p:cNvPr>
          <p:cNvSpPr>
            <a:spLocks noGrp="1"/>
          </p:cNvSpPr>
          <p:nvPr/>
        </p:nvSpPr>
        <p:spPr>
          <a:xfrm rot="0">
            <a:off x="44831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</a:p>
        </p:txBody>
      </p:sp>
      <p:sp>
        <p:nvSpPr>
          <p:cNvPr id="1166274375" name="Text">
    </p:cNvPr>
          <p:cNvSpPr>
            <a:spLocks noGrp="1"/>
          </p:cNvSpPr>
          <p:nvPr/>
        </p:nvSpPr>
        <p:spPr>
          <a:xfrm rot="0">
            <a:off x="48514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</a:p>
        </p:txBody>
      </p:sp>
      <p:sp>
        <p:nvSpPr>
          <p:cNvPr id="32188676" name="Text">
    </p:cNvPr>
          <p:cNvSpPr>
            <a:spLocks noGrp="1"/>
          </p:cNvSpPr>
          <p:nvPr/>
        </p:nvSpPr>
        <p:spPr>
          <a:xfrm rot="0">
            <a:off x="41148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</a:p>
        </p:txBody>
      </p:sp>
      <p:sp>
        <p:nvSpPr>
          <p:cNvPr id="409649656" name="Text">
    </p:cNvPr>
          <p:cNvSpPr>
            <a:spLocks noGrp="1"/>
          </p:cNvSpPr>
          <p:nvPr/>
        </p:nvSpPr>
        <p:spPr>
          <a:xfrm rot="0">
            <a:off x="6604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66634355" name="Text">
    </p:cNvPr>
          <p:cNvSpPr>
            <a:spLocks noGrp="1"/>
          </p:cNvSpPr>
          <p:nvPr/>
        </p:nvSpPr>
        <p:spPr>
          <a:xfrm rot="0">
            <a:off x="58801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47592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2001041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7034891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1449476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4682388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6185126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805895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442063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651800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4094191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4935470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0857631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8201810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348234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4135407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57542067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193220093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모바일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이관 입출고 오류 수정 요청</a:t>
            </a:r>
          </a:p>
        </p:txBody>
      </p:sp>
      <p:sp>
        <p:nvSpPr>
          <p:cNvPr id="36220682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63528821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72138372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인사정보 연동 로그강화를 위한 개선작업 테스트 데이터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IAMS 23 2and interim 운영평가 모집단 자료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기회수 오류 상품권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이관 입출고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모바일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GCMS, WMS, EWS 윈도우서버 보안패치 관련 서비스 확인</a:t>
            </a:r>
          </a:p>
        </p:txBody>
      </p:sp>
      <p:sp>
        <p:nvSpPr>
          <p:cNvPr id="130477465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</a:p>
        </p:txBody>
      </p:sp>
      <p:sp>
        <p:nvSpPr>
          <p:cNvPr id="184994259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</a:p>
        </p:txBody>
      </p:sp>
      <p:sp>
        <p:nvSpPr>
          <p:cNvPr id="64611840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</a:p>
        </p:txBody>
      </p:sp>
      <p:sp>
        <p:nvSpPr>
          <p:cNvPr id="30138996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941898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272505" name="Text">
    </p:cNvPr>
          <p:cNvSpPr>
            <a:spLocks noGrp="1"/>
          </p:cNvSpPr>
          <p:nvPr/>
        </p:nvSpPr>
        <p:spPr>
          <a:xfrm rot="0">
            <a:off x="9702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912723112" name="Text">
    </p:cNvPr>
          <p:cNvSpPr>
            <a:spLocks noGrp="1"/>
          </p:cNvSpPr>
          <p:nvPr/>
        </p:nvSpPr>
        <p:spPr>
          <a:xfrm rot="0">
            <a:off x="93345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</a:p>
        </p:txBody>
      </p:sp>
      <p:sp>
        <p:nvSpPr>
          <p:cNvPr id="292731005" name="Text">
    </p:cNvPr>
          <p:cNvSpPr>
            <a:spLocks noGrp="1"/>
          </p:cNvSpPr>
          <p:nvPr/>
        </p:nvSpPr>
        <p:spPr>
          <a:xfrm rot="0">
            <a:off x="5930900" y="37719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( &lt;httP&gt; interce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pt-url 추가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I/F 문의/에러/수정사항 체크 및 배포</a:t>
            </a:r>
          </a:p>
        </p:txBody>
      </p:sp>
      <p:sp>
        <p:nvSpPr>
          <p:cNvPr id="1204813448" name="Text">
    </p:cNvPr>
          <p:cNvSpPr>
            <a:spLocks noGrp="1"/>
          </p:cNvSpPr>
          <p:nvPr/>
        </p:nvSpPr>
        <p:spPr>
          <a:xfrm rot="0">
            <a:off x="53086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686984074" name="Text">
    </p:cNvPr>
          <p:cNvSpPr>
            <a:spLocks noGrp="1"/>
          </p:cNvSpPr>
          <p:nvPr/>
        </p:nvSpPr>
        <p:spPr>
          <a:xfrm rot="0">
            <a:off x="889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778452479" name="Text">
    </p:cNvPr>
          <p:cNvSpPr>
            <a:spLocks noGrp="1"/>
          </p:cNvSpPr>
          <p:nvPr/>
        </p:nvSpPr>
        <p:spPr>
          <a:xfrm rot="0">
            <a:off x="711200" y="37719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내, '판매처' 등 명칭 입력에 대한 검색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&lt; 송유관입고계획관리 &gt; 내 PDF Upload 공란/빈칸 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러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( &lt;httP&gt; interce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pt-url 추가 ) (Emro)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LOPAS 취약점 조치 및 에러 체크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I/F 문의/에러/수정사항 체크 및 배포</a:t>
            </a:r>
          </a:p>
        </p:txBody>
      </p:sp>
      <p:sp>
        <p:nvSpPr>
          <p:cNvPr id="1857350546" name="Text">
    </p:cNvPr>
          <p:cNvSpPr>
            <a:spLocks noGrp="1"/>
          </p:cNvSpPr>
          <p:nvPr/>
        </p:nvSpPr>
        <p:spPr>
          <a:xfrm rot="0">
            <a:off x="44831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454859122" name="Text">
    </p:cNvPr>
          <p:cNvSpPr>
            <a:spLocks noGrp="1"/>
          </p:cNvSpPr>
          <p:nvPr/>
        </p:nvSpPr>
        <p:spPr>
          <a:xfrm rot="0">
            <a:off x="48514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1477987627" name="Text">
    </p:cNvPr>
          <p:cNvSpPr>
            <a:spLocks noGrp="1"/>
          </p:cNvSpPr>
          <p:nvPr/>
        </p:nvSpPr>
        <p:spPr>
          <a:xfrm rot="0">
            <a:off x="4114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</a:p>
        </p:txBody>
      </p:sp>
      <p:sp>
        <p:nvSpPr>
          <p:cNvPr id="977573672" name="Text">
    </p:cNvPr>
          <p:cNvSpPr>
            <a:spLocks noGrp="1"/>
          </p:cNvSpPr>
          <p:nvPr/>
        </p:nvSpPr>
        <p:spPr>
          <a:xfrm rot="0">
            <a:off x="6604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6003977" name="Text">
    </p:cNvPr>
          <p:cNvSpPr>
            <a:spLocks noGrp="1"/>
          </p:cNvSpPr>
          <p:nvPr/>
        </p:nvSpPr>
        <p:spPr>
          <a:xfrm rot="0">
            <a:off x="58801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69277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229993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909527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9986982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9754196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2136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5015195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2510168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8171196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0980919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7651867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0174722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6227060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9450958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39305387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519988653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901644917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이비즈 프로젝트 I/F 신규 개발문의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영업시설물 지원 시스템 개발</a:t>
            </a:r>
          </a:p>
        </p:txBody>
      </p:sp>
      <p:sp>
        <p:nvSpPr>
          <p:cNvPr id="1368057457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129214001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779134712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이비즈 프로젝트 I/F 신규 개발문의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영업시설물 지원 시스템 개발</a:t>
            </a:r>
          </a:p>
        </p:txBody>
      </p:sp>
      <p:sp>
        <p:nvSpPr>
          <p:cNvPr id="1805169897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839693445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566065912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1983147725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78861598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