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9157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4808488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2234946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9139079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4444528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3461147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7913826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2415701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6513581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8943638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846868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6293568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5987226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8847604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9973385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</a:p>
        </p:txBody>
      </p:sp>
      <p:sp>
        <p:nvSpPr>
          <p:cNvPr id="60680816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201024044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OSPM의 작업정산서 - 작업정산 결재관리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엔진 처리 지연 관련 대처 방안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</a:p>
        </p:txBody>
      </p:sp>
      <p:sp>
        <p:nvSpPr>
          <p:cNvPr id="132635924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91290485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26646172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당팀 전 팀원의 기안문서 일괄 부서공유 요청 [부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서공유]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DCS/ESD 계정 등록/삭제 신청서 모바일 웹서비스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웹메일 오류 원인 파악 및 조치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DCS/ESD 계정 등록/삭제 신청서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대량 첨부파일 업로드 요청건</a:t>
            </a:r>
          </a:p>
        </p:txBody>
      </p:sp>
      <p:sp>
        <p:nvSpPr>
          <p:cNvPr id="85523378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</a:p>
        </p:txBody>
      </p:sp>
      <p:sp>
        <p:nvSpPr>
          <p:cNvPr id="14024303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</a:p>
        </p:txBody>
      </p:sp>
      <p:sp>
        <p:nvSpPr>
          <p:cNvPr id="189360097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</a:p>
        </p:txBody>
      </p:sp>
      <p:sp>
        <p:nvSpPr>
          <p:cNvPr id="158424712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566219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720985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96987427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17842890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</a:p>
        </p:txBody>
      </p:sp>
      <p:sp>
        <p:nvSpPr>
          <p:cNvPr id="46845164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73188247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57306026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특별수불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마감 원유기록 Summary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중요로그 연동</a:t>
            </a:r>
          </a:p>
        </p:txBody>
      </p:sp>
      <p:sp>
        <p:nvSpPr>
          <p:cNvPr id="188729006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19108865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105713910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</a:p>
        </p:txBody>
      </p:sp>
      <p:sp>
        <p:nvSpPr>
          <p:cNvPr id="197127557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584410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7736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7578154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0459699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1211288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1295372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8133515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2442734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3421475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880671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5543550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3100774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4983019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0072639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6072316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3055422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17187670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98094270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[S-ERP] 윤활유완제품의 수축 목적 Smart-ERP 상 수출계획통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보서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RPA연동 마스터에 대해 소비자판매가 API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복수운영 거래처  리스트 산출 로직 수정요청</a:t>
            </a:r>
            <a:br/>
          </a:p>
        </p:txBody>
      </p:sp>
      <p:sp>
        <p:nvSpPr>
          <p:cNvPr id="164252899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53042036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42951398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만료 및 연장안내관련 카카오 알림톡 데이타 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동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[S-ERP] 윤활유완제품의 수축 목적 Smart-ERP 상 수출계획통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보서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RPA연동 마스터에 대해 소비자판매가 API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복수운영 거래처  리스트 산출 로직 수정요청</a:t>
            </a:r>
          </a:p>
        </p:txBody>
      </p:sp>
      <p:sp>
        <p:nvSpPr>
          <p:cNvPr id="135461061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5966959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28111792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162233223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971232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298068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178993670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</a:p>
        </p:txBody>
      </p:sp>
      <p:sp>
        <p:nvSpPr>
          <p:cNvPr id="48541763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/ 거래업체 원격 지원</a:t>
            </a:r>
          </a:p>
        </p:txBody>
      </p:sp>
      <p:sp>
        <p:nvSpPr>
          <p:cNvPr id="104893858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45591639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93498867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/ 거래업체 원격 지원</a:t>
            </a:r>
          </a:p>
        </p:txBody>
      </p:sp>
      <p:sp>
        <p:nvSpPr>
          <p:cNvPr id="41560132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17723770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194780043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</a:p>
        </p:txBody>
      </p:sp>
      <p:sp>
        <p:nvSpPr>
          <p:cNvPr id="73396682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612068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51014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0530022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6218701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7767808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1249831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8689717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0215750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1426110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312907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8290749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5364552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7007231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9806117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0369982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13777223" name="Text">
    </p:cNvPr>
          <p:cNvSpPr>
            <a:spLocks noGrp="1"/>
          </p:cNvSpPr>
          <p:nvPr/>
        </p:nvSpPr>
        <p:spPr>
          <a:xfrm rot="0">
            <a:off x="97028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47570439" name="Text">
    </p:cNvPr>
          <p:cNvSpPr>
            <a:spLocks noGrp="1"/>
          </p:cNvSpPr>
          <p:nvPr/>
        </p:nvSpPr>
        <p:spPr>
          <a:xfrm rot="0">
            <a:off x="93345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753755811" name="Text">
    </p:cNvPr>
          <p:cNvSpPr>
            <a:spLocks noGrp="1"/>
          </p:cNvSpPr>
          <p:nvPr/>
        </p:nvSpPr>
        <p:spPr>
          <a:xfrm rot="0">
            <a:off x="5930900" y="1511300"/>
            <a:ext cx="34036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</a:t>
            </a:r>
            <a:br/>
          </a:p>
        </p:txBody>
      </p:sp>
      <p:sp>
        <p:nvSpPr>
          <p:cNvPr id="1888095121" name="Text">
    </p:cNvPr>
          <p:cNvSpPr>
            <a:spLocks noGrp="1"/>
          </p:cNvSpPr>
          <p:nvPr/>
        </p:nvSpPr>
        <p:spPr>
          <a:xfrm rot="0">
            <a:off x="5308600" y="15113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038115735" name="Text">
    </p:cNvPr>
          <p:cNvSpPr>
            <a:spLocks noGrp="1"/>
          </p:cNvSpPr>
          <p:nvPr/>
        </p:nvSpPr>
        <p:spPr>
          <a:xfrm rot="0">
            <a:off x="88900" y="15113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748521016" name="Text">
    </p:cNvPr>
          <p:cNvSpPr>
            <a:spLocks noGrp="1"/>
          </p:cNvSpPr>
          <p:nvPr/>
        </p:nvSpPr>
        <p:spPr>
          <a:xfrm rot="0">
            <a:off x="711200" y="1511300"/>
            <a:ext cx="34036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당일수송비, 예상일수송비, 요율, 거리  출력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 추가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ITSM-90370 재배포ITSM-93148 누락 정보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한진운수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ASM → AMS 연계 정보 확인 및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ITSM-93674 삭제ITSM-93585 에러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ITSM-93576 작업유형 변경ITSM-93710 데이터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생성ITSM-90669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신규 거리,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그룹웨어 모바일 이미지 서버 장애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그룹웨어 모바일 keyboard test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전자결재 , JIRA 처리주체 목록 상이로 인한 연동 에러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ITSM-92438 변경결과 작성</a:t>
            </a:r>
          </a:p>
        </p:txBody>
      </p:sp>
      <p:sp>
        <p:nvSpPr>
          <p:cNvPr id="1803691382" name="Text">
    </p:cNvPr>
          <p:cNvSpPr>
            <a:spLocks noGrp="1"/>
          </p:cNvSpPr>
          <p:nvPr/>
        </p:nvSpPr>
        <p:spPr>
          <a:xfrm rot="0">
            <a:off x="44831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1265921300" name="Text">
    </p:cNvPr>
          <p:cNvSpPr>
            <a:spLocks noGrp="1"/>
          </p:cNvSpPr>
          <p:nvPr/>
        </p:nvSpPr>
        <p:spPr>
          <a:xfrm rot="0">
            <a:off x="48514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1799616120" name="Text">
    </p:cNvPr>
          <p:cNvSpPr>
            <a:spLocks noGrp="1"/>
          </p:cNvSpPr>
          <p:nvPr/>
        </p:nvSpPr>
        <p:spPr>
          <a:xfrm rot="0">
            <a:off x="41148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724500846" name="Text">
    </p:cNvPr>
          <p:cNvSpPr>
            <a:spLocks noGrp="1"/>
          </p:cNvSpPr>
          <p:nvPr/>
        </p:nvSpPr>
        <p:spPr>
          <a:xfrm rot="0">
            <a:off x="660400" y="15113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7095528" name="Text">
    </p:cNvPr>
          <p:cNvSpPr>
            <a:spLocks noGrp="1"/>
          </p:cNvSpPr>
          <p:nvPr/>
        </p:nvSpPr>
        <p:spPr>
          <a:xfrm rot="0">
            <a:off x="5880100" y="15113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6887838" name="Text">
    </p:cNvPr>
          <p:cNvSpPr>
            <a:spLocks noGrp="1"/>
          </p:cNvSpPr>
          <p:nvPr/>
        </p:nvSpPr>
        <p:spPr>
          <a:xfrm rot="0">
            <a:off x="97028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292640881" name="Text">
    </p:cNvPr>
          <p:cNvSpPr>
            <a:spLocks noGrp="1"/>
          </p:cNvSpPr>
          <p:nvPr/>
        </p:nvSpPr>
        <p:spPr>
          <a:xfrm rot="0">
            <a:off x="93345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511409871" name="Text">
    </p:cNvPr>
          <p:cNvSpPr>
            <a:spLocks noGrp="1"/>
          </p:cNvSpPr>
          <p:nvPr/>
        </p:nvSpPr>
        <p:spPr>
          <a:xfrm rot="0">
            <a:off x="5930900" y="40894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계약서 보관/관리 신청서 (CP 전자결재) 결재선 변경 - 협조 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 추가</a:t>
            </a:r>
            <a:br/>
          </a:p>
        </p:txBody>
      </p:sp>
      <p:sp>
        <p:nvSpPr>
          <p:cNvPr id="787529360" name="Text">
    </p:cNvPr>
          <p:cNvSpPr>
            <a:spLocks noGrp="1"/>
          </p:cNvSpPr>
          <p:nvPr/>
        </p:nvSpPr>
        <p:spPr>
          <a:xfrm rot="0">
            <a:off x="5308600" y="40894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352542291" name="Text">
    </p:cNvPr>
          <p:cNvSpPr>
            <a:spLocks noGrp="1"/>
          </p:cNvSpPr>
          <p:nvPr/>
        </p:nvSpPr>
        <p:spPr>
          <a:xfrm rot="0">
            <a:off x="88900" y="40894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091747227" name="Text">
    </p:cNvPr>
          <p:cNvSpPr>
            <a:spLocks noGrp="1"/>
          </p:cNvSpPr>
          <p:nvPr/>
        </p:nvSpPr>
        <p:spPr>
          <a:xfrm rot="0">
            <a:off x="711200" y="40894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체계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사직원 상단 퇴직자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계약서 보관/관리 신청서 (CP 전자결재) 결재선 변경 - 협조 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세무조사 자료 준비 위한 윤활운영팀 결재문서(회계전표) 리스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트 요청</a:t>
            </a:r>
          </a:p>
        </p:txBody>
      </p:sp>
      <p:sp>
        <p:nvSpPr>
          <p:cNvPr id="971314119" name="Text">
    </p:cNvPr>
          <p:cNvSpPr>
            <a:spLocks noGrp="1"/>
          </p:cNvSpPr>
          <p:nvPr/>
        </p:nvSpPr>
        <p:spPr>
          <a:xfrm rot="0">
            <a:off x="44831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306851413" name="Text">
    </p:cNvPr>
          <p:cNvSpPr>
            <a:spLocks noGrp="1"/>
          </p:cNvSpPr>
          <p:nvPr/>
        </p:nvSpPr>
        <p:spPr>
          <a:xfrm rot="0">
            <a:off x="48514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</a:p>
        </p:txBody>
      </p:sp>
      <p:sp>
        <p:nvSpPr>
          <p:cNvPr id="867651839" name="Text">
    </p:cNvPr>
          <p:cNvSpPr>
            <a:spLocks noGrp="1"/>
          </p:cNvSpPr>
          <p:nvPr/>
        </p:nvSpPr>
        <p:spPr>
          <a:xfrm rot="0">
            <a:off x="41148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</a:p>
        </p:txBody>
      </p:sp>
      <p:sp>
        <p:nvSpPr>
          <p:cNvPr id="599165005" name="Text">
    </p:cNvPr>
          <p:cNvSpPr>
            <a:spLocks noGrp="1"/>
          </p:cNvSpPr>
          <p:nvPr/>
        </p:nvSpPr>
        <p:spPr>
          <a:xfrm rot="0">
            <a:off x="660400" y="40894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53335255" name="Text">
    </p:cNvPr>
          <p:cNvSpPr>
            <a:spLocks noGrp="1"/>
          </p:cNvSpPr>
          <p:nvPr/>
        </p:nvSpPr>
        <p:spPr>
          <a:xfrm rot="0">
            <a:off x="5880100" y="40894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40700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1528990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7052275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9953737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0186814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12000561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2949001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572571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2275638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0258641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8089746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3333238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3191112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0688405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56748662" name="Text">
    </p:cNvPr>
          <p:cNvSpPr>
            <a:spLocks noGrp="1"/>
          </p:cNvSpPr>
          <p:nvPr/>
        </p:nvSpPr>
        <p:spPr>
          <a:xfrm rot="0">
            <a:off x="9702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911829600" name="Text">
    </p:cNvPr>
          <p:cNvSpPr>
            <a:spLocks noGrp="1"/>
          </p:cNvSpPr>
          <p:nvPr/>
        </p:nvSpPr>
        <p:spPr>
          <a:xfrm rot="0">
            <a:off x="93345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</a:p>
        </p:txBody>
      </p:sp>
      <p:sp>
        <p:nvSpPr>
          <p:cNvPr id="499972567" name="Text">
    </p:cNvPr>
          <p:cNvSpPr>
            <a:spLocks noGrp="1"/>
          </p:cNvSpPr>
          <p:nvPr/>
        </p:nvSpPr>
        <p:spPr>
          <a:xfrm rot="0">
            <a:off x="5930900" y="1511300"/>
            <a:ext cx="3403600" cy="3492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</a:p>
        </p:txBody>
      </p:sp>
      <p:sp>
        <p:nvSpPr>
          <p:cNvPr id="1149647611" name="Text">
    </p:cNvPr>
          <p:cNvSpPr>
            <a:spLocks noGrp="1"/>
          </p:cNvSpPr>
          <p:nvPr/>
        </p:nvSpPr>
        <p:spPr>
          <a:xfrm rot="0">
            <a:off x="53086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44971894" name="Text">
    </p:cNvPr>
          <p:cNvSpPr>
            <a:spLocks noGrp="1"/>
          </p:cNvSpPr>
          <p:nvPr/>
        </p:nvSpPr>
        <p:spPr>
          <a:xfrm rot="0">
            <a:off x="889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136561449" name="Text">
    </p:cNvPr>
          <p:cNvSpPr>
            <a:spLocks noGrp="1"/>
          </p:cNvSpPr>
          <p:nvPr/>
        </p:nvSpPr>
        <p:spPr>
          <a:xfrm rot="0">
            <a:off x="711200" y="1511300"/>
            <a:ext cx="3403600" cy="3492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오류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과거 시행했던 보안취약점 점검 결과에 대한 예외 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현황 자료 회신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3건에 대해 근태반영여부 N으로 변경후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재처리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HCM 인사 배치관련 오류시 수동으로 스케쥴러 실행가능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하도록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모바일 ERS 개선 용역 Weekly Progress Meeting(9차,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4/10 10:00) 참석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[연동오류 : 교육훈련 신청서] 2023 서울모빌리티쇼 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육기간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비용-투자 선택시 WBS로 약정 및 전표생성 되도록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되어있는지 확인 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[RI-147] KRI 배치시간 7시25분에서 8시30분으로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 적용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보고서&gt;ERM Sub Committee 회의록 메뉴의 결재요청 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튼 숨김 처리 및 결재요청 프로세스가 필요없게 되어 진행 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태값도 숨김처리 상태로 변경 개선 요청.</a:t>
            </a:r>
          </a:p>
        </p:txBody>
      </p:sp>
      <p:sp>
        <p:nvSpPr>
          <p:cNvPr id="94440276" name="Text">
    </p:cNvPr>
          <p:cNvSpPr>
            <a:spLocks noGrp="1"/>
          </p:cNvSpPr>
          <p:nvPr/>
        </p:nvSpPr>
        <p:spPr>
          <a:xfrm rot="0">
            <a:off x="44831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br/>
          </a:p>
        </p:txBody>
      </p:sp>
      <p:sp>
        <p:nvSpPr>
          <p:cNvPr id="1887811833" name="Text">
    </p:cNvPr>
          <p:cNvSpPr>
            <a:spLocks noGrp="1"/>
          </p:cNvSpPr>
          <p:nvPr/>
        </p:nvSpPr>
        <p:spPr>
          <a:xfrm rot="0">
            <a:off x="48514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br/>
          </a:p>
        </p:txBody>
      </p:sp>
      <p:sp>
        <p:nvSpPr>
          <p:cNvPr id="65217560" name="Text">
    </p:cNvPr>
          <p:cNvSpPr>
            <a:spLocks noGrp="1"/>
          </p:cNvSpPr>
          <p:nvPr/>
        </p:nvSpPr>
        <p:spPr>
          <a:xfrm rot="0">
            <a:off x="4114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br/>
          </a:p>
        </p:txBody>
      </p:sp>
      <p:sp>
        <p:nvSpPr>
          <p:cNvPr id="909564754" name="Text">
    </p:cNvPr>
          <p:cNvSpPr>
            <a:spLocks noGrp="1"/>
          </p:cNvSpPr>
          <p:nvPr/>
        </p:nvSpPr>
        <p:spPr>
          <a:xfrm rot="0">
            <a:off x="6604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02474859" name="Text">
    </p:cNvPr>
          <p:cNvSpPr>
            <a:spLocks noGrp="1"/>
          </p:cNvSpPr>
          <p:nvPr/>
        </p:nvSpPr>
        <p:spPr>
          <a:xfrm rot="0">
            <a:off x="58801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33674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4074267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8466524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7982907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3516991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1264261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3698786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4288549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1183712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5209682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582245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6560072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0779681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5135767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941446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34377638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</a:p>
        </p:txBody>
      </p:sp>
      <p:sp>
        <p:nvSpPr>
          <p:cNvPr id="181265611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CRM, GCMS 인터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ERP 연계 부분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 (지류상품권판매현황, 모바일상품권판매현황)</a:t>
            </a:r>
            <a:br/>
          </a:p>
        </p:txBody>
      </p:sp>
      <p:sp>
        <p:nvSpPr>
          <p:cNvPr id="123687470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42313918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20664913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GCMS 페이지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 완료 및 테스트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CRM, GCMS 인터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울산지사 카드결제시 금결원 시스템 데이터오류 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GCMS &lt;-&gt; CRM 양방향 인터페이스 관련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회수 처리된 상품권 삭제요청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출입관리시스템 -&gt; WMS 인터페이스 미전송데이터 확인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 2건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ERP 실적정보데이터 전송 배치 오류 확인 요청</a:t>
            </a:r>
          </a:p>
        </p:txBody>
      </p:sp>
      <p:sp>
        <p:nvSpPr>
          <p:cNvPr id="209100070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208388263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</a:p>
        </p:txBody>
      </p:sp>
      <p:sp>
        <p:nvSpPr>
          <p:cNvPr id="85791348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</a:p>
        </p:txBody>
      </p:sp>
      <p:sp>
        <p:nvSpPr>
          <p:cNvPr id="35022505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347626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453893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26252543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45755967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RMS 인수인계</a:t>
            </a:r>
            <a:br/>
          </a:p>
        </p:txBody>
      </p:sp>
      <p:sp>
        <p:nvSpPr>
          <p:cNvPr id="110301362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17920882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73239692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PL/ADMIN 에러 수정, PPTX 출력 편의성 추가 (자동 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이아웃/사이즈 설정, 연관 logic 추가)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RMS 인수인계</a:t>
            </a:r>
          </a:p>
        </p:txBody>
      </p:sp>
      <p:sp>
        <p:nvSpPr>
          <p:cNvPr id="138001301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172783566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</a:p>
        </p:txBody>
      </p:sp>
      <p:sp>
        <p:nvSpPr>
          <p:cNvPr id="178430882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53415525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0491419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06078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0757998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4477981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9120584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0077489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1841711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7343526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8140727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214198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8091098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388570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3230500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5150072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4584772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3355774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77623020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57250480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epro 차세대 인수인계 </a:t>
            </a:r>
            <a:br/>
          </a:p>
        </p:txBody>
      </p:sp>
      <p:sp>
        <p:nvSpPr>
          <p:cNvPr id="42213121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60643427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40308243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ITSM-93534 해당 발주 서비스라인 추가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ITSM-93653 해당 e-Pro 이용자 권한 부여작업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ITSM-93759 해당 견적의뢰 TBE관련 첨부파일 교체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epro 차세대 인수인계 </a:t>
            </a:r>
          </a:p>
        </p:txBody>
      </p:sp>
      <p:sp>
        <p:nvSpPr>
          <p:cNvPr id="20489185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</a:p>
        </p:txBody>
      </p:sp>
      <p:sp>
        <p:nvSpPr>
          <p:cNvPr id="156023830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</a:t>
            </a:r>
            <a:br/>
          </a:p>
        </p:txBody>
      </p:sp>
      <p:sp>
        <p:nvSpPr>
          <p:cNvPr id="3449285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</a:p>
        </p:txBody>
      </p:sp>
      <p:sp>
        <p:nvSpPr>
          <p:cNvPr id="153118001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9423839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374809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83998328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</a:p>
        </p:txBody>
      </p:sp>
      <p:sp>
        <p:nvSpPr>
          <p:cNvPr id="198032428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2023.2월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Data와 RTS Dashboard간 Interface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연동요청- [EAI] 특근확인서 출근시간 활성화 및 특근시작시간 필수 선택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적용</a:t>
            </a:r>
          </a:p>
        </p:txBody>
      </p:sp>
      <p:sp>
        <p:nvSpPr>
          <p:cNvPr id="191708369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59374863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41605398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2023.2월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Data와 RTS Dashboard간 Interface 정보 요청</a:t>
            </a:r>
          </a:p>
        </p:txBody>
      </p:sp>
      <p:sp>
        <p:nvSpPr>
          <p:cNvPr id="61577747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97343780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123175892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83956510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620957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