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9"/>
    <p:sldId id="274" r:id="rId31"/>
    <p:sldId id="275" r:id="rId32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notesSlides/notesSlide4.xml" Type="http://schemas.openxmlformats.org/officeDocument/2006/relationships/notes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slides/slide19.xml" Type="http://schemas.openxmlformats.org/officeDocument/2006/relationships/slide"/><Relationship Id="rId32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2023-04-03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[2023.04.11 ~ 2023.04.17]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4월 4주차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08305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5977240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0404912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921526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1727127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3887421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7350135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9434654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0890165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2469048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0622945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1730356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0155627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2081389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812153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24850471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179160442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 보류주문 수정기능 보완</a:t>
            </a:r>
          </a:p>
        </p:txBody>
      </p:sp>
      <p:sp>
        <p:nvSpPr>
          <p:cNvPr id="1630450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60006919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39187465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 보류주문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주유원복 수시분 신청수량 한도 조정 요청</a:t>
            </a:r>
          </a:p>
        </p:txBody>
      </p:sp>
      <p:sp>
        <p:nvSpPr>
          <p:cNvPr id="197439309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86161968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</a:p>
        </p:txBody>
      </p:sp>
      <p:sp>
        <p:nvSpPr>
          <p:cNvPr id="85118616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137947764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6503636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223369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78889411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</a:p>
        </p:txBody>
      </p:sp>
      <p:sp>
        <p:nvSpPr>
          <p:cNvPr id="190043830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PRM 실수송거리 측정 연동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ITSM-93779 단기여신 판매우량&amp;거래이력양호 한도적용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예외 시스템 개발</a:t>
            </a:r>
          </a:p>
        </p:txBody>
      </p:sp>
      <p:sp>
        <p:nvSpPr>
          <p:cNvPr id="118749769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90889978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42483078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PRM 실수송거리 측정 연동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ITSM-93779 단기여신 판매우량&amp;거래이력양호 한도적용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예외 시스템 개발</a:t>
            </a:r>
          </a:p>
        </p:txBody>
      </p:sp>
      <p:sp>
        <p:nvSpPr>
          <p:cNvPr id="153193073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59183023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176511752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</a:p>
        </p:txBody>
      </p:sp>
      <p:sp>
        <p:nvSpPr>
          <p:cNvPr id="166648008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4036306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9157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4808488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2234946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9139079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4444528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3461147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7913826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2415701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6513581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8943638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846868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6293568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5987226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8847604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9973385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</a:p>
        </p:txBody>
      </p:sp>
      <p:sp>
        <p:nvSpPr>
          <p:cNvPr id="60680816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</a:p>
        </p:txBody>
      </p:sp>
      <p:sp>
        <p:nvSpPr>
          <p:cNvPr id="201024044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OSPM의 작업정산서 - 작업정산 결재관리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엔진 처리 지연 관련 대처 방안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신청서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</a:p>
        </p:txBody>
      </p:sp>
      <p:sp>
        <p:nvSpPr>
          <p:cNvPr id="132635924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91290485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26646172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신청서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당팀 전 팀원의 기안문서 일괄 부서공유 요청 [부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서공유]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DCS/ESD 계정 등록/삭제 신청서 모바일 웹서비스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웹메일 오류 원인 파악 및 조치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DCS/ESD 계정 등록/삭제 신청서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대량 첨부파일 업로드 요청건</a:t>
            </a:r>
          </a:p>
        </p:txBody>
      </p:sp>
      <p:sp>
        <p:nvSpPr>
          <p:cNvPr id="85523378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</a:p>
        </p:txBody>
      </p:sp>
      <p:sp>
        <p:nvSpPr>
          <p:cNvPr id="14024303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</a:p>
        </p:txBody>
      </p:sp>
      <p:sp>
        <p:nvSpPr>
          <p:cNvPr id="189360097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</a:p>
        </p:txBody>
      </p:sp>
      <p:sp>
        <p:nvSpPr>
          <p:cNvPr id="158424712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566219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6720985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96987427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17842890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</a:p>
        </p:txBody>
      </p:sp>
      <p:sp>
        <p:nvSpPr>
          <p:cNvPr id="46845164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73188247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57306026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특별수불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마감 원유기록 Summary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중요로그 연동</a:t>
            </a:r>
          </a:p>
        </p:txBody>
      </p:sp>
      <p:sp>
        <p:nvSpPr>
          <p:cNvPr id="188729006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</a:p>
        </p:txBody>
      </p:sp>
      <p:sp>
        <p:nvSpPr>
          <p:cNvPr id="19108865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105713910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</a:p>
        </p:txBody>
      </p:sp>
      <p:sp>
        <p:nvSpPr>
          <p:cNvPr id="197127557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584410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7736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7578154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0459699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1211288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1295372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8133515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2442734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3421475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880671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5543550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3100774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4983019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0072639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6072316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3055422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17187670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</a:p>
        </p:txBody>
      </p:sp>
      <p:sp>
        <p:nvSpPr>
          <p:cNvPr id="98094270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[S-ERP] 윤활유완제품의 수축 목적 Smart-ERP 상 수출계획통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보서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RPA연동 마스터에 대해 소비자판매가 API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복수운영 거래처  리스트 산출 로직 수정요청</a:t>
            </a:r>
            <a:br/>
          </a:p>
        </p:txBody>
      </p:sp>
      <p:sp>
        <p:nvSpPr>
          <p:cNvPr id="164252899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53042036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42951398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만료 및 연장안내관련 카카오 알림톡 데이타 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동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[S-ERP] 윤활유완제품의 수축 목적 Smart-ERP 상 수출계획통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보서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RPA연동 마스터에 대해 소비자판매가 API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복수운영 거래처  리스트 산출 로직 수정요청</a:t>
            </a:r>
          </a:p>
        </p:txBody>
      </p:sp>
      <p:sp>
        <p:nvSpPr>
          <p:cNvPr id="135461061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5966959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28111792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</a:p>
        </p:txBody>
      </p:sp>
      <p:sp>
        <p:nvSpPr>
          <p:cNvPr id="162233223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971232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298068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</a:p>
        </p:txBody>
      </p:sp>
      <p:sp>
        <p:nvSpPr>
          <p:cNvPr id="178993670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</a:p>
        </p:txBody>
      </p:sp>
      <p:sp>
        <p:nvSpPr>
          <p:cNvPr id="48541763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/ 거래업체 원격 지원</a:t>
            </a:r>
          </a:p>
        </p:txBody>
      </p:sp>
      <p:sp>
        <p:nvSpPr>
          <p:cNvPr id="104893858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45591639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93498867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/ 거래업체 원격 지원</a:t>
            </a:r>
          </a:p>
        </p:txBody>
      </p:sp>
      <p:sp>
        <p:nvSpPr>
          <p:cNvPr id="41560132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17723770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194780043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</a:p>
        </p:txBody>
      </p:sp>
      <p:sp>
        <p:nvSpPr>
          <p:cNvPr id="73396682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612068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51014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0530022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6218701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7767808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1249831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8689717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0215750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1426110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312907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8290749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5364552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7007231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9806117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0369982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13777223" name="Text">
    </p:cNvPr>
          <p:cNvSpPr>
            <a:spLocks noGrp="1"/>
          </p:cNvSpPr>
          <p:nvPr/>
        </p:nvSpPr>
        <p:spPr>
          <a:xfrm rot="0">
            <a:off x="97028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47570439" name="Text">
    </p:cNvPr>
          <p:cNvSpPr>
            <a:spLocks noGrp="1"/>
          </p:cNvSpPr>
          <p:nvPr/>
        </p:nvSpPr>
        <p:spPr>
          <a:xfrm rot="0">
            <a:off x="93345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</a:p>
        </p:txBody>
      </p:sp>
      <p:sp>
        <p:nvSpPr>
          <p:cNvPr id="753755811" name="Text">
    </p:cNvPr>
          <p:cNvSpPr>
            <a:spLocks noGrp="1"/>
          </p:cNvSpPr>
          <p:nvPr/>
        </p:nvSpPr>
        <p:spPr>
          <a:xfrm rot="0">
            <a:off x="5930900" y="1511300"/>
            <a:ext cx="34036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</a:t>
            </a:r>
            <a:br/>
          </a:p>
        </p:txBody>
      </p:sp>
      <p:sp>
        <p:nvSpPr>
          <p:cNvPr id="1888095121" name="Text">
    </p:cNvPr>
          <p:cNvSpPr>
            <a:spLocks noGrp="1"/>
          </p:cNvSpPr>
          <p:nvPr/>
        </p:nvSpPr>
        <p:spPr>
          <a:xfrm rot="0">
            <a:off x="5308600" y="15113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038115735" name="Text">
    </p:cNvPr>
          <p:cNvSpPr>
            <a:spLocks noGrp="1"/>
          </p:cNvSpPr>
          <p:nvPr/>
        </p:nvSpPr>
        <p:spPr>
          <a:xfrm rot="0">
            <a:off x="88900" y="15113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748521016" name="Text">
    </p:cNvPr>
          <p:cNvSpPr>
            <a:spLocks noGrp="1"/>
          </p:cNvSpPr>
          <p:nvPr/>
        </p:nvSpPr>
        <p:spPr>
          <a:xfrm rot="0">
            <a:off x="711200" y="1511300"/>
            <a:ext cx="34036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당일수송비, 예상일수송비, 요율, 거리  출력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 추가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ITSM-90370 재배포ITSM-93148 누락 정보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한진운수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ASM → AMS 연계 정보 확인 및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ITSM-93674 삭제ITSM-93585 에러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ITSM-93576 작업유형 변경ITSM-93710 데이터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생성ITSM-90669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신규 거리,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그룹웨어 모바일 이미지 서버 장애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그룹웨어 모바일 keyboard test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전자결재 , JIRA 처리주체 목록 상이로 인한 연동 에러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ITSM-92438 변경결과 작성</a:t>
            </a:r>
          </a:p>
        </p:txBody>
      </p:sp>
      <p:sp>
        <p:nvSpPr>
          <p:cNvPr id="1803691382" name="Text">
    </p:cNvPr>
          <p:cNvSpPr>
            <a:spLocks noGrp="1"/>
          </p:cNvSpPr>
          <p:nvPr/>
        </p:nvSpPr>
        <p:spPr>
          <a:xfrm rot="0">
            <a:off x="44831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1265921300" name="Text">
    </p:cNvPr>
          <p:cNvSpPr>
            <a:spLocks noGrp="1"/>
          </p:cNvSpPr>
          <p:nvPr/>
        </p:nvSpPr>
        <p:spPr>
          <a:xfrm rot="0">
            <a:off x="48514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1799616120" name="Text">
    </p:cNvPr>
          <p:cNvSpPr>
            <a:spLocks noGrp="1"/>
          </p:cNvSpPr>
          <p:nvPr/>
        </p:nvSpPr>
        <p:spPr>
          <a:xfrm rot="0">
            <a:off x="41148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724500846" name="Text">
    </p:cNvPr>
          <p:cNvSpPr>
            <a:spLocks noGrp="1"/>
          </p:cNvSpPr>
          <p:nvPr/>
        </p:nvSpPr>
        <p:spPr>
          <a:xfrm rot="0">
            <a:off x="660400" y="15113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67095528" name="Text">
    </p:cNvPr>
          <p:cNvSpPr>
            <a:spLocks noGrp="1"/>
          </p:cNvSpPr>
          <p:nvPr/>
        </p:nvSpPr>
        <p:spPr>
          <a:xfrm rot="0">
            <a:off x="5880100" y="15113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6887838" name="Text">
    </p:cNvPr>
          <p:cNvSpPr>
            <a:spLocks noGrp="1"/>
          </p:cNvSpPr>
          <p:nvPr/>
        </p:nvSpPr>
        <p:spPr>
          <a:xfrm rot="0">
            <a:off x="9702800" y="40894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292640881" name="Text">
    </p:cNvPr>
          <p:cNvSpPr>
            <a:spLocks noGrp="1"/>
          </p:cNvSpPr>
          <p:nvPr/>
        </p:nvSpPr>
        <p:spPr>
          <a:xfrm rot="0">
            <a:off x="9334500" y="40894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511409871" name="Text">
    </p:cNvPr>
          <p:cNvSpPr>
            <a:spLocks noGrp="1"/>
          </p:cNvSpPr>
          <p:nvPr/>
        </p:nvSpPr>
        <p:spPr>
          <a:xfrm rot="0">
            <a:off x="5930900" y="40894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계약서 보관/관리 신청서 (CP 전자결재) 결재선 변경 - 협조 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 추가</a:t>
            </a:r>
            <a:br/>
          </a:p>
        </p:txBody>
      </p:sp>
      <p:sp>
        <p:nvSpPr>
          <p:cNvPr id="787529360" name="Text">
    </p:cNvPr>
          <p:cNvSpPr>
            <a:spLocks noGrp="1"/>
          </p:cNvSpPr>
          <p:nvPr/>
        </p:nvSpPr>
        <p:spPr>
          <a:xfrm rot="0">
            <a:off x="5308600" y="40894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352542291" name="Text">
    </p:cNvPr>
          <p:cNvSpPr>
            <a:spLocks noGrp="1"/>
          </p:cNvSpPr>
          <p:nvPr/>
        </p:nvSpPr>
        <p:spPr>
          <a:xfrm rot="0">
            <a:off x="88900" y="40894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091747227" name="Text">
    </p:cNvPr>
          <p:cNvSpPr>
            <a:spLocks noGrp="1"/>
          </p:cNvSpPr>
          <p:nvPr/>
        </p:nvSpPr>
        <p:spPr>
          <a:xfrm rot="0">
            <a:off x="711200" y="40894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체계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사직원 상단 퇴직자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계약서 보관/관리 신청서 (CP 전자결재) 결재선 변경 - 협조 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세무조사 자료 준비 위한 윤활운영팀 결재문서(회계전표) 리스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트 요청</a:t>
            </a:r>
          </a:p>
        </p:txBody>
      </p:sp>
      <p:sp>
        <p:nvSpPr>
          <p:cNvPr id="971314119" name="Text">
    </p:cNvPr>
          <p:cNvSpPr>
            <a:spLocks noGrp="1"/>
          </p:cNvSpPr>
          <p:nvPr/>
        </p:nvSpPr>
        <p:spPr>
          <a:xfrm rot="0">
            <a:off x="4483100" y="40894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306851413" name="Text">
    </p:cNvPr>
          <p:cNvSpPr>
            <a:spLocks noGrp="1"/>
          </p:cNvSpPr>
          <p:nvPr/>
        </p:nvSpPr>
        <p:spPr>
          <a:xfrm rot="0">
            <a:off x="4851400" y="40894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</a:p>
        </p:txBody>
      </p:sp>
      <p:sp>
        <p:nvSpPr>
          <p:cNvPr id="867651839" name="Text">
    </p:cNvPr>
          <p:cNvSpPr>
            <a:spLocks noGrp="1"/>
          </p:cNvSpPr>
          <p:nvPr/>
        </p:nvSpPr>
        <p:spPr>
          <a:xfrm rot="0">
            <a:off x="4114800" y="40894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</a:p>
        </p:txBody>
      </p:sp>
      <p:sp>
        <p:nvSpPr>
          <p:cNvPr id="599165005" name="Text">
    </p:cNvPr>
          <p:cNvSpPr>
            <a:spLocks noGrp="1"/>
          </p:cNvSpPr>
          <p:nvPr/>
        </p:nvSpPr>
        <p:spPr>
          <a:xfrm rot="0">
            <a:off x="660400" y="40894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53335255" name="Text">
    </p:cNvPr>
          <p:cNvSpPr>
            <a:spLocks noGrp="1"/>
          </p:cNvSpPr>
          <p:nvPr/>
        </p:nvSpPr>
        <p:spPr>
          <a:xfrm rot="0">
            <a:off x="5880100" y="40894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40700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1528990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7052275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9953737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0186814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12000561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2949001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8572571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2275638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0258641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8089746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3333238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3191112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0688405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56748662" name="Text">
    </p:cNvPr>
          <p:cNvSpPr>
            <a:spLocks noGrp="1"/>
          </p:cNvSpPr>
          <p:nvPr/>
        </p:nvSpPr>
        <p:spPr>
          <a:xfrm rot="0">
            <a:off x="97028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911829600" name="Text">
    </p:cNvPr>
          <p:cNvSpPr>
            <a:spLocks noGrp="1"/>
          </p:cNvSpPr>
          <p:nvPr/>
        </p:nvSpPr>
        <p:spPr>
          <a:xfrm rot="0">
            <a:off x="93345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</a:p>
        </p:txBody>
      </p:sp>
      <p:sp>
        <p:nvSpPr>
          <p:cNvPr id="499972567" name="Text">
    </p:cNvPr>
          <p:cNvSpPr>
            <a:spLocks noGrp="1"/>
          </p:cNvSpPr>
          <p:nvPr/>
        </p:nvSpPr>
        <p:spPr>
          <a:xfrm rot="0">
            <a:off x="5930900" y="1511300"/>
            <a:ext cx="3403600" cy="3492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</a:p>
        </p:txBody>
      </p:sp>
      <p:sp>
        <p:nvSpPr>
          <p:cNvPr id="1149647611" name="Text">
    </p:cNvPr>
          <p:cNvSpPr>
            <a:spLocks noGrp="1"/>
          </p:cNvSpPr>
          <p:nvPr/>
        </p:nvSpPr>
        <p:spPr>
          <a:xfrm rot="0">
            <a:off x="5308600" y="1511300"/>
            <a:ext cx="5715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44971894" name="Text">
    </p:cNvPr>
          <p:cNvSpPr>
            <a:spLocks noGrp="1"/>
          </p:cNvSpPr>
          <p:nvPr/>
        </p:nvSpPr>
        <p:spPr>
          <a:xfrm rot="0">
            <a:off x="88900" y="1511300"/>
            <a:ext cx="5715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136561449" name="Text">
    </p:cNvPr>
          <p:cNvSpPr>
            <a:spLocks noGrp="1"/>
          </p:cNvSpPr>
          <p:nvPr/>
        </p:nvSpPr>
        <p:spPr>
          <a:xfrm rot="0">
            <a:off x="711200" y="1511300"/>
            <a:ext cx="3403600" cy="3492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오류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과거 시행했던 보안취약점 점검 결과에 대한 예외 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현황 자료 회신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3건에 대해 근태반영여부 N으로 변경후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재처리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HCM 인사 배치관련 오류시 수동으로 스케쥴러 실행가능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하도록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모바일 ERS 개선 용역 Weekly Progress Meeting(9차,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4/10 10:00) 참석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[연동오류 : 교육훈련 신청서] 2023 서울모빌리티쇼 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육기간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 비용-투자 선택시 WBS로 약정 및 전표생성 되도록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되어있는지 확인 요청.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[RI-147] KRI 배치시간 7시25분에서 8시30분으로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 적용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보고서&gt;ERM Sub Committee 회의록 메뉴의 결재요청 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튼 숨김 처리 및 결재요청 프로세스가 필요없게 되어 진행 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태값도 숨김처리 상태로 변경 개선 요청.</a:t>
            </a:r>
          </a:p>
        </p:txBody>
      </p:sp>
      <p:sp>
        <p:nvSpPr>
          <p:cNvPr id="94440276" name="Text">
    </p:cNvPr>
          <p:cNvSpPr>
            <a:spLocks noGrp="1"/>
          </p:cNvSpPr>
          <p:nvPr/>
        </p:nvSpPr>
        <p:spPr>
          <a:xfrm rot="0">
            <a:off x="44831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br/>
          </a:p>
        </p:txBody>
      </p:sp>
      <p:sp>
        <p:nvSpPr>
          <p:cNvPr id="1887811833" name="Text">
    </p:cNvPr>
          <p:cNvSpPr>
            <a:spLocks noGrp="1"/>
          </p:cNvSpPr>
          <p:nvPr/>
        </p:nvSpPr>
        <p:spPr>
          <a:xfrm rot="0">
            <a:off x="48514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br/>
          </a:p>
        </p:txBody>
      </p:sp>
      <p:sp>
        <p:nvSpPr>
          <p:cNvPr id="65217560" name="Text">
    </p:cNvPr>
          <p:cNvSpPr>
            <a:spLocks noGrp="1"/>
          </p:cNvSpPr>
          <p:nvPr/>
        </p:nvSpPr>
        <p:spPr>
          <a:xfrm rot="0">
            <a:off x="41148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br/>
          </a:p>
        </p:txBody>
      </p:sp>
      <p:sp>
        <p:nvSpPr>
          <p:cNvPr id="909564754" name="Text">
    </p:cNvPr>
          <p:cNvSpPr>
            <a:spLocks noGrp="1"/>
          </p:cNvSpPr>
          <p:nvPr/>
        </p:nvSpPr>
        <p:spPr>
          <a:xfrm rot="0">
            <a:off x="660400" y="1511300"/>
            <a:ext cx="34544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02474859" name="Text">
    </p:cNvPr>
          <p:cNvSpPr>
            <a:spLocks noGrp="1"/>
          </p:cNvSpPr>
          <p:nvPr/>
        </p:nvSpPr>
        <p:spPr>
          <a:xfrm rot="0">
            <a:off x="5880100" y="1511300"/>
            <a:ext cx="34544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33674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4074267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8466524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7982907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3516991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1264261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3698786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4288549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1183712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5209682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582245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6560072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0779681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5135767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941446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34377638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</a:p>
        </p:txBody>
      </p:sp>
      <p:sp>
        <p:nvSpPr>
          <p:cNvPr id="181265611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CRM, GCMS 인터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ERP 연계 부분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 (지류상품권판매현황, 모바일상품권판매현황)</a:t>
            </a:r>
            <a:br/>
          </a:p>
        </p:txBody>
      </p:sp>
      <p:sp>
        <p:nvSpPr>
          <p:cNvPr id="123687470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42313918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20664913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GCMS 페이지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 완료 및 테스트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CRM, GCMS 인터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울산지사 카드결제시 금결원 시스템 데이터오류 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GCMS &lt;-&gt; CRM 양방향 인터페이스 관련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회수 처리된 상품권 삭제요청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출입관리시스템 -&gt; WMS 인터페이스 미전송데이터 확인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 2건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ERP 실적정보데이터 전송 배치 오류 확인 요청</a:t>
            </a:r>
          </a:p>
        </p:txBody>
      </p:sp>
      <p:sp>
        <p:nvSpPr>
          <p:cNvPr id="209100070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</a:p>
        </p:txBody>
      </p:sp>
      <p:sp>
        <p:nvSpPr>
          <p:cNvPr id="208388263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</a:p>
        </p:txBody>
      </p:sp>
      <p:sp>
        <p:nvSpPr>
          <p:cNvPr id="85791348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</a:p>
        </p:txBody>
      </p:sp>
      <p:sp>
        <p:nvSpPr>
          <p:cNvPr id="35022505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347626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453893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26252543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45755967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RMS 인수인계</a:t>
            </a:r>
            <a:br/>
          </a:p>
        </p:txBody>
      </p:sp>
      <p:sp>
        <p:nvSpPr>
          <p:cNvPr id="110301362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17920882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73239692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PL/ADMIN 에러 수정, PPTX 출력 편의성 추가 (자동 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이아웃/사이즈 설정, 연관 logic 추가)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RMS 인수인계</a:t>
            </a:r>
          </a:p>
        </p:txBody>
      </p:sp>
      <p:sp>
        <p:nvSpPr>
          <p:cNvPr id="138001301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172783566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</a:p>
        </p:txBody>
      </p:sp>
      <p:sp>
        <p:nvSpPr>
          <p:cNvPr id="178430882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53415525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0491419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06078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0757998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4477981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9120584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0077489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1841711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7343526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8140727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0214198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8091098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388570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3230500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5150072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4584772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3355774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77623020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</a:p>
        </p:txBody>
      </p:sp>
      <p:sp>
        <p:nvSpPr>
          <p:cNvPr id="57250480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epro 차세대 인수인계 </a:t>
            </a:r>
            <a:br/>
          </a:p>
        </p:txBody>
      </p:sp>
      <p:sp>
        <p:nvSpPr>
          <p:cNvPr id="42213121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60643427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40308243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ITSM-93534 해당 발주 서비스라인 추가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ITSM-93653 해당 e-Pro 이용자 권한 부여작업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ITSM-93759 해당 견적의뢰 TBE관련 첨부파일 교체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epro 차세대 인수인계 </a:t>
            </a:r>
          </a:p>
        </p:txBody>
      </p:sp>
      <p:sp>
        <p:nvSpPr>
          <p:cNvPr id="20489185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</a:p>
        </p:txBody>
      </p:sp>
      <p:sp>
        <p:nvSpPr>
          <p:cNvPr id="156023830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</a:t>
            </a:r>
            <a:br/>
          </a:p>
        </p:txBody>
      </p:sp>
      <p:sp>
        <p:nvSpPr>
          <p:cNvPr id="3449285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</a:p>
        </p:txBody>
      </p:sp>
      <p:sp>
        <p:nvSpPr>
          <p:cNvPr id="153118001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9423839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1374809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83998328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</a:p>
        </p:txBody>
      </p:sp>
      <p:sp>
        <p:nvSpPr>
          <p:cNvPr id="198032428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2023.2월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Data와 RTS Dashboard간 Interface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연동요청- [EAI] 특근확인서 출근시간 활성화 및 특근시작시간 필수 선택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적용</a:t>
            </a:r>
          </a:p>
        </p:txBody>
      </p:sp>
      <p:sp>
        <p:nvSpPr>
          <p:cNvPr id="191708369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59374863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41605398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2023.2월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Data와 RTS Dashboard간 Interface 정보 요청</a:t>
            </a:r>
          </a:p>
        </p:txBody>
      </p:sp>
      <p:sp>
        <p:nvSpPr>
          <p:cNvPr id="61577747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97343780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123175892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83956510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1620957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/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김도신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김도신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◑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김도신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◑ 배영식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김도신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노승표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Off Duty Day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김원기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김구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김원기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altLang="ko-KR" b="0" i="0" kumimoji="1" lang="en-US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altLang="ko-KR" b="0" i="0" kumimoji="1" lang="en-US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i="0" kumimoji="1" lang="en-US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김원기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남대현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◑ 권지수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◑ 박선미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황보람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강민경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◐ 박선미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◑ 배영식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전광호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altLang="ko-KR" b="0" baseline="0" i="0" kumimoji="1" lang="en-US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26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27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28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김원기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박선미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이지은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29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04월 휴가계획서</a:t>
            </a:r>
            <a:endParaRPr altLang="en-US" b="1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/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Off Duty Day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altLang="ko-KR" b="0" i="0" kumimoji="1" lang="en-US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altLang="ko-KR" b="0" baseline="0" i="0" kumimoji="1" lang="en-US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26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27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28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29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04월 휴가계획서</a:t>
            </a:r>
            <a:endParaRPr altLang="en-US" b="1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312560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267920752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695437589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967492872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632877015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038496738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19804848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158302561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963366678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91196154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631531312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845308326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427508099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41756569" name="Frame"/>
          <p:cNvSpPr>
            <a:spLocks noGrp="1"/>
          </p:cNvSpPr>
          <p:nvPr/>
        </p:nvSpPr>
        <p:spPr>
          <a:xfrm>
            <a:off x="25400" y="52197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306553541" name="Text">
    </p:cNvPr>
          <p:cNvSpPr>
            <a:spLocks noGrp="1"/>
          </p:cNvSpPr>
          <p:nvPr/>
        </p:nvSpPr>
        <p:spPr>
          <a:xfrm rot="0">
            <a:off x="152400" y="52451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856399482" name="Text">
    </p:cNvPr>
          <p:cNvSpPr>
            <a:spLocks noGrp="1"/>
          </p:cNvSpPr>
          <p:nvPr/>
        </p:nvSpPr>
        <p:spPr>
          <a:xfrm rot="0">
            <a:off x="6451600" y="5778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53638027" name="Text">
    </p:cNvPr>
          <p:cNvSpPr>
            <a:spLocks noGrp="1"/>
          </p:cNvSpPr>
          <p:nvPr/>
        </p:nvSpPr>
        <p:spPr>
          <a:xfrm rot="0">
            <a:off x="2057400" y="5778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5838788" name="Text">
    </p:cNvPr>
          <p:cNvSpPr>
            <a:spLocks noGrp="1"/>
          </p:cNvSpPr>
          <p:nvPr/>
        </p:nvSpPr>
        <p:spPr>
          <a:xfrm rot="0">
            <a:off x="101600" y="5778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042322" name="Text">
    </p:cNvPr>
          <p:cNvSpPr>
            <a:spLocks noGrp="1"/>
          </p:cNvSpPr>
          <p:nvPr/>
        </p:nvSpPr>
        <p:spPr>
          <a:xfrm rot="0">
            <a:off x="101600" y="55372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681374034" name="Text">
    </p:cNvPr>
          <p:cNvSpPr>
            <a:spLocks noGrp="1"/>
          </p:cNvSpPr>
          <p:nvPr/>
        </p:nvSpPr>
        <p:spPr>
          <a:xfrm rot="0">
            <a:off x="2057400" y="55372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342857414" name="Text">
    </p:cNvPr>
          <p:cNvSpPr>
            <a:spLocks noGrp="1"/>
          </p:cNvSpPr>
          <p:nvPr/>
        </p:nvSpPr>
        <p:spPr>
          <a:xfrm rot="0">
            <a:off x="6451600" y="55372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190081916" name="Text">
    </p:cNvPr>
          <p:cNvSpPr>
            <a:spLocks noGrp="1"/>
          </p:cNvSpPr>
          <p:nvPr/>
        </p:nvSpPr>
        <p:spPr>
          <a:xfrm rot="0">
            <a:off x="101600" y="60706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94262591" name="Text">
    </p:cNvPr>
          <p:cNvSpPr>
            <a:spLocks noGrp="1"/>
          </p:cNvSpPr>
          <p:nvPr/>
        </p:nvSpPr>
        <p:spPr>
          <a:xfrm rot="0">
            <a:off x="6451600" y="60706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4993506" name="Text">
    </p:cNvPr>
          <p:cNvSpPr>
            <a:spLocks noGrp="1"/>
          </p:cNvSpPr>
          <p:nvPr/>
        </p:nvSpPr>
        <p:spPr>
          <a:xfrm rot="0">
            <a:off x="2057400" y="60706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82558736" name="Text">
    </p:cNvPr>
          <p:cNvSpPr>
            <a:spLocks noGrp="1"/>
          </p:cNvSpPr>
          <p:nvPr/>
        </p:nvSpPr>
        <p:spPr>
          <a:xfrm rot="0">
            <a:off x="1244600" y="60706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38412861" name="Text">
    </p:cNvPr>
          <p:cNvSpPr>
            <a:spLocks noGrp="1"/>
          </p:cNvSpPr>
          <p:nvPr/>
        </p:nvSpPr>
        <p:spPr>
          <a:xfrm rot="0">
            <a:off x="1244600" y="5778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8212704" name="Text">
    </p:cNvPr>
          <p:cNvSpPr>
            <a:spLocks noGrp="1"/>
          </p:cNvSpPr>
          <p:nvPr/>
        </p:nvSpPr>
        <p:spPr>
          <a:xfrm rot="0">
            <a:off x="1244600" y="55372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022307727" name="Text">
    </p:cNvPr>
          <p:cNvSpPr>
            <a:spLocks noGrp="1"/>
          </p:cNvSpPr>
          <p:nvPr/>
        </p:nvSpPr>
        <p:spPr>
          <a:xfrm rot="0">
            <a:off x="8102600" y="60706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3627729" name="Text">
    </p:cNvPr>
          <p:cNvSpPr>
            <a:spLocks noGrp="1"/>
          </p:cNvSpPr>
          <p:nvPr/>
        </p:nvSpPr>
        <p:spPr>
          <a:xfrm rot="0">
            <a:off x="8102600" y="55372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602674573" name="Text">
    </p:cNvPr>
          <p:cNvSpPr>
            <a:spLocks noGrp="1"/>
          </p:cNvSpPr>
          <p:nvPr/>
        </p:nvSpPr>
        <p:spPr>
          <a:xfrm rot="0">
            <a:off x="8102600" y="5778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5108476" name="Frame"/>
          <p:cNvSpPr>
            <a:spLocks noGrp="1"/>
          </p:cNvSpPr>
          <p:nvPr/>
        </p:nvSpPr>
        <p:spPr>
          <a:xfrm>
            <a:off x="101600" y="31115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552971276" name="Text">
    </p:cNvPr>
          <p:cNvSpPr>
            <a:spLocks noGrp="1"/>
          </p:cNvSpPr>
          <p:nvPr/>
        </p:nvSpPr>
        <p:spPr>
          <a:xfrm rot="0">
            <a:off x="165100" y="3175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52228231" name="Text">
    </p:cNvPr>
          <p:cNvSpPr>
            <a:spLocks noGrp="1"/>
          </p:cNvSpPr>
          <p:nvPr/>
        </p:nvSpPr>
        <p:spPr>
          <a:xfrm rot="0">
            <a:off x="152400" y="3136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2112707618" name="Text">
    </p:cNvPr>
          <p:cNvSpPr>
            <a:spLocks noGrp="1"/>
          </p:cNvSpPr>
          <p:nvPr/>
        </p:nvSpPr>
        <p:spPr>
          <a:xfrm rot="0">
            <a:off x="165100" y="3390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359501600" name="Text">
    </p:cNvPr>
          <p:cNvSpPr>
            <a:spLocks noGrp="1"/>
          </p:cNvSpPr>
          <p:nvPr/>
        </p:nvSpPr>
        <p:spPr>
          <a:xfrm rot="0">
            <a:off x="901700" y="3390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51098395" name="Text">
    </p:cNvPr>
          <p:cNvSpPr>
            <a:spLocks noGrp="1"/>
          </p:cNvSpPr>
          <p:nvPr/>
        </p:nvSpPr>
        <p:spPr>
          <a:xfrm rot="0">
            <a:off x="5549900" y="3390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853210089" name="Text">
    </p:cNvPr>
          <p:cNvSpPr>
            <a:spLocks noGrp="1"/>
          </p:cNvSpPr>
          <p:nvPr/>
        </p:nvSpPr>
        <p:spPr>
          <a:xfrm rot="0">
            <a:off x="6121400" y="3390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037309513" name="Frame"/>
          <p:cNvSpPr>
            <a:spLocks noGrp="1"/>
          </p:cNvSpPr>
          <p:nvPr/>
        </p:nvSpPr>
        <p:spPr>
          <a:xfrm>
            <a:off x="165100" y="44323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782343453" name="Text">
    </p:cNvPr>
          <p:cNvSpPr>
            <a:spLocks noGrp="1"/>
          </p:cNvSpPr>
          <p:nvPr/>
        </p:nvSpPr>
        <p:spPr>
          <a:xfrm rot="0">
            <a:off x="165100" y="44069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607899372" name="Text">
    </p:cNvPr>
          <p:cNvSpPr>
            <a:spLocks noGrp="1"/>
          </p:cNvSpPr>
          <p:nvPr/>
        </p:nvSpPr>
        <p:spPr>
          <a:xfrm rot="0">
            <a:off x="965200" y="44577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지방사업장 중식비, 조식비, 교통비 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[ASM] CRM 자동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PRM 실수송 거리 측정데이타 erp 연동요청</a:t>
            </a:r>
          </a:p>
        </p:txBody>
      </p:sp>
      <p:sp>
        <p:nvSpPr>
          <p:cNvPr id="470805514" name="Text">
    </p:cNvPr>
          <p:cNvSpPr>
            <a:spLocks noGrp="1"/>
          </p:cNvSpPr>
          <p:nvPr/>
        </p:nvSpPr>
        <p:spPr>
          <a:xfrm rot="0">
            <a:off x="7239000" y="44577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317537130" name="Text">
    </p:cNvPr>
          <p:cNvSpPr>
            <a:spLocks noGrp="1"/>
          </p:cNvSpPr>
          <p:nvPr/>
        </p:nvSpPr>
        <p:spPr>
          <a:xfrm rot="0">
            <a:off x="5549900" y="44577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459322021" name="Text">
    </p:cNvPr>
          <p:cNvSpPr>
            <a:spLocks noGrp="1"/>
          </p:cNvSpPr>
          <p:nvPr/>
        </p:nvSpPr>
        <p:spPr>
          <a:xfrm rot="0">
            <a:off x="901700" y="44069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80770781" name="Text">
    </p:cNvPr>
          <p:cNvSpPr>
            <a:spLocks noGrp="1"/>
          </p:cNvSpPr>
          <p:nvPr/>
        </p:nvSpPr>
        <p:spPr>
          <a:xfrm rot="0">
            <a:off x="6121400" y="44069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28631656" name="Text">
    </p:cNvPr>
          <p:cNvSpPr>
            <a:spLocks noGrp="1"/>
          </p:cNvSpPr>
          <p:nvPr/>
        </p:nvSpPr>
        <p:spPr>
          <a:xfrm rot="0">
            <a:off x="5549900" y="44069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59238683" name="Frame"/>
          <p:cNvSpPr>
            <a:spLocks noGrp="1"/>
          </p:cNvSpPr>
          <p:nvPr/>
        </p:nvSpPr>
        <p:spPr>
          <a:xfrm>
            <a:off x="165100" y="37338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991292991" name="Text">
    </p:cNvPr>
          <p:cNvSpPr>
            <a:spLocks noGrp="1"/>
          </p:cNvSpPr>
          <p:nvPr/>
        </p:nvSpPr>
        <p:spPr>
          <a:xfrm rot="0">
            <a:off x="165100" y="3733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422809748" name="Text">
    </p:cNvPr>
          <p:cNvSpPr>
            <a:spLocks noGrp="1"/>
          </p:cNvSpPr>
          <p:nvPr/>
        </p:nvSpPr>
        <p:spPr>
          <a:xfrm rot="0">
            <a:off x="965200" y="38100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화학물질관리 시스템 구축 관련 SAP I/F 프로그램 개발 및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PRM 실수송거리 측정 연동 개발</a:t>
            </a:r>
          </a:p>
        </p:txBody>
      </p:sp>
      <p:sp>
        <p:nvSpPr>
          <p:cNvPr id="1943287968" name="Text">
    </p:cNvPr>
          <p:cNvSpPr>
            <a:spLocks noGrp="1"/>
          </p:cNvSpPr>
          <p:nvPr/>
        </p:nvSpPr>
        <p:spPr>
          <a:xfrm rot="0">
            <a:off x="7239000" y="38100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64525507" name="Text">
    </p:cNvPr>
          <p:cNvSpPr>
            <a:spLocks noGrp="1"/>
          </p:cNvSpPr>
          <p:nvPr/>
        </p:nvSpPr>
        <p:spPr>
          <a:xfrm rot="0">
            <a:off x="5549900" y="38100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</a:p>
        </p:txBody>
      </p:sp>
      <p:sp>
        <p:nvSpPr>
          <p:cNvPr id="912987665" name="Text">
    </p:cNvPr>
          <p:cNvSpPr>
            <a:spLocks noGrp="1"/>
          </p:cNvSpPr>
          <p:nvPr/>
        </p:nvSpPr>
        <p:spPr>
          <a:xfrm rot="0">
            <a:off x="901700" y="3733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82583218" name="Text">
    </p:cNvPr>
          <p:cNvSpPr>
            <a:spLocks noGrp="1"/>
          </p:cNvSpPr>
          <p:nvPr/>
        </p:nvSpPr>
        <p:spPr>
          <a:xfrm rot="0">
            <a:off x="6121400" y="3733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08658992" name="Text">
    </p:cNvPr>
          <p:cNvSpPr>
            <a:spLocks noGrp="1"/>
          </p:cNvSpPr>
          <p:nvPr/>
        </p:nvSpPr>
        <p:spPr>
          <a:xfrm rot="0">
            <a:off x="5549900" y="3733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9631382" name="Frame"/>
          <p:cNvSpPr>
            <a:spLocks noGrp="1"/>
          </p:cNvSpPr>
          <p:nvPr/>
        </p:nvSpPr>
        <p:spPr>
          <a:xfrm>
            <a:off x="127000" y="1384300"/>
            <a:ext cx="9779000" cy="1587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540684248" name="Frame"/>
          <p:cNvSpPr>
            <a:spLocks noGrp="1"/>
          </p:cNvSpPr>
          <p:nvPr/>
        </p:nvSpPr>
        <p:spPr>
          <a:xfrm>
            <a:off x="152400" y="23495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56350493" name="Text">
    </p:cNvPr>
          <p:cNvSpPr>
            <a:spLocks noGrp="1"/>
          </p:cNvSpPr>
          <p:nvPr/>
        </p:nvSpPr>
        <p:spPr>
          <a:xfrm rot="0">
            <a:off x="152400" y="23241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802411662" name="Text">
    </p:cNvPr>
          <p:cNvSpPr>
            <a:spLocks noGrp="1"/>
          </p:cNvSpPr>
          <p:nvPr/>
        </p:nvSpPr>
        <p:spPr>
          <a:xfrm rot="0">
            <a:off x="952500" y="2374900"/>
            <a:ext cx="45974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웹메일 오류 원인 파악 및 조치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IT 시스템 오류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[WMS] ERP 실적정보데이터 전송 배치 오류 확인 요청</a:t>
            </a:r>
          </a:p>
        </p:txBody>
      </p:sp>
      <p:sp>
        <p:nvSpPr>
          <p:cNvPr id="1581798310" name="Text">
    </p:cNvPr>
          <p:cNvSpPr>
            <a:spLocks noGrp="1"/>
          </p:cNvSpPr>
          <p:nvPr/>
        </p:nvSpPr>
        <p:spPr>
          <a:xfrm rot="0">
            <a:off x="7226300" y="23749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96783448" name="Text">
    </p:cNvPr>
          <p:cNvSpPr>
            <a:spLocks noGrp="1"/>
          </p:cNvSpPr>
          <p:nvPr/>
        </p:nvSpPr>
        <p:spPr>
          <a:xfrm rot="0">
            <a:off x="6108700" y="23241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482412763" name="Text">
    </p:cNvPr>
          <p:cNvSpPr>
            <a:spLocks noGrp="1"/>
          </p:cNvSpPr>
          <p:nvPr/>
        </p:nvSpPr>
        <p:spPr>
          <a:xfrm rot="0">
            <a:off x="5537200" y="23749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</a:p>
        </p:txBody>
      </p:sp>
      <p:sp>
        <p:nvSpPr>
          <p:cNvPr id="54820643" name="Text">
    </p:cNvPr>
          <p:cNvSpPr>
            <a:spLocks noGrp="1"/>
          </p:cNvSpPr>
          <p:nvPr/>
        </p:nvSpPr>
        <p:spPr>
          <a:xfrm rot="0">
            <a:off x="889000" y="23241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9385870" name="Text">
    </p:cNvPr>
          <p:cNvSpPr>
            <a:spLocks noGrp="1"/>
          </p:cNvSpPr>
          <p:nvPr/>
        </p:nvSpPr>
        <p:spPr>
          <a:xfrm rot="0">
            <a:off x="7124700" y="23241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04984340" name="Text">
    </p:cNvPr>
          <p:cNvSpPr>
            <a:spLocks noGrp="1"/>
          </p:cNvSpPr>
          <p:nvPr/>
        </p:nvSpPr>
        <p:spPr>
          <a:xfrm rot="0">
            <a:off x="5537200" y="23241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2047978" name="Rectangle"/>
          <p:cNvSpPr>
            <a:spLocks noGrp="1"/>
          </p:cNvSpPr>
          <p:nvPr/>
        </p:nvSpPr>
        <p:spPr>
          <a:xfrm>
            <a:off x="6870700" y="23241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805947337" name="Frame"/>
          <p:cNvSpPr>
            <a:spLocks noGrp="1"/>
          </p:cNvSpPr>
          <p:nvPr/>
        </p:nvSpPr>
        <p:spPr>
          <a:xfrm>
            <a:off x="152400" y="1371600"/>
            <a:ext cx="9639300" cy="952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437580938" name="Text">
    </p:cNvPr>
          <p:cNvSpPr>
            <a:spLocks noGrp="1"/>
          </p:cNvSpPr>
          <p:nvPr/>
        </p:nvSpPr>
        <p:spPr>
          <a:xfrm rot="0">
            <a:off x="152400" y="13716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364970850" name="Text">
    </p:cNvPr>
          <p:cNvSpPr>
            <a:spLocks noGrp="1"/>
          </p:cNvSpPr>
          <p:nvPr/>
        </p:nvSpPr>
        <p:spPr>
          <a:xfrm rot="0">
            <a:off x="939800" y="1422400"/>
            <a:ext cx="46101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자가소비 관련 프로그램(ZCOR6090)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시험장비 추가수정 메일 알림 기간 로직 수정, 메일 내용 로직 수정 (ZFIR9901)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펌뱅킹 REGRH 테이블과 ZTRT1120 저장한 데이터의 TEXT 싱크 오류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(ZTRR1460)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E-PRO 입찰 중인 자재에 대해 ERP 삭제의 경의 구매담당자 메일 통보( System 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완 )</a:t>
            </a:r>
          </a:p>
        </p:txBody>
      </p:sp>
      <p:sp>
        <p:nvSpPr>
          <p:cNvPr id="342797618" name="Text">
    </p:cNvPr>
          <p:cNvSpPr>
            <a:spLocks noGrp="1"/>
          </p:cNvSpPr>
          <p:nvPr/>
        </p:nvSpPr>
        <p:spPr>
          <a:xfrm rot="0">
            <a:off x="7226300" y="1447800"/>
            <a:ext cx="2552700" cy="876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535859887" name="Text">
    </p:cNvPr>
          <p:cNvSpPr>
            <a:spLocks noGrp="1"/>
          </p:cNvSpPr>
          <p:nvPr/>
        </p:nvSpPr>
        <p:spPr>
          <a:xfrm rot="0">
            <a:off x="6108700" y="1371600"/>
            <a:ext cx="7620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711690736" name="Text">
    </p:cNvPr>
          <p:cNvSpPr>
            <a:spLocks noGrp="1"/>
          </p:cNvSpPr>
          <p:nvPr/>
        </p:nvSpPr>
        <p:spPr>
          <a:xfrm rot="0">
            <a:off x="5537200" y="1447800"/>
            <a:ext cx="571500" cy="876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</a:p>
        </p:txBody>
      </p:sp>
      <p:sp>
        <p:nvSpPr>
          <p:cNvPr id="2076280385" name="Text">
    </p:cNvPr>
          <p:cNvSpPr>
            <a:spLocks noGrp="1"/>
          </p:cNvSpPr>
          <p:nvPr/>
        </p:nvSpPr>
        <p:spPr>
          <a:xfrm rot="0">
            <a:off x="889000" y="13716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47193910" name="Text">
    </p:cNvPr>
          <p:cNvSpPr>
            <a:spLocks noGrp="1"/>
          </p:cNvSpPr>
          <p:nvPr/>
        </p:nvSpPr>
        <p:spPr>
          <a:xfrm rot="0">
            <a:off x="7124700" y="1371600"/>
            <a:ext cx="26543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57767657" name="Text">
    </p:cNvPr>
          <p:cNvSpPr>
            <a:spLocks noGrp="1"/>
          </p:cNvSpPr>
          <p:nvPr/>
        </p:nvSpPr>
        <p:spPr>
          <a:xfrm rot="0">
            <a:off x="5537200" y="13716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25773731" name="Rectangle"/>
          <p:cNvSpPr>
            <a:spLocks noGrp="1"/>
          </p:cNvSpPr>
          <p:nvPr/>
        </p:nvSpPr>
        <p:spPr>
          <a:xfrm>
            <a:off x="6870700" y="1371600"/>
            <a:ext cx="254000" cy="952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95114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6529781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9981237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9405625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8292819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1295916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9109677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2998374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466224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698702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5407443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6417477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26155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1697451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28059923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</a:p>
        </p:txBody>
      </p:sp>
      <p:sp>
        <p:nvSpPr>
          <p:cNvPr id="1956336908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2081993993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건설중인 자산 집계시 5250220 계정을 복리후생비에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지급전표상 외국환거래 신고대상 여부 Self-check시 자동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 이메일 수신자 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메일 알림발송, CP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전결권자 필드에  SHAHEEN 프로젝트 관련 2개  결재선 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션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지방사업장 중식비, 조식비, 교통비 신청서 개발 요청 - 약정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월 마감자료 수정 프로그램 추가 개발(ZSIM0005)</a:t>
            </a:r>
          </a:p>
        </p:txBody>
      </p:sp>
      <p:sp>
        <p:nvSpPr>
          <p:cNvPr id="1779290564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177195474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756863790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엑셀 업로드 덤프 문의 (ZFIR5600)	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시험장비 추가수정 메일 알림 기간 로직 수정, 메일 내용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직 수정 (ZFIR9901)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펌뱅킹 REGRH 테이블과 ZTRT1120 저장한 데이터의 TE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XT 싱크 오류 수정 (ZTRR1460)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자가소비 관련 프로그램(ZCOR6090)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월 마감자료 수정 프로그램 추가 개발(ZSIM0005)</a:t>
            </a:r>
          </a:p>
        </p:txBody>
      </p:sp>
      <p:sp>
        <p:nvSpPr>
          <p:cNvPr id="1363070412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438229982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1193216184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320185240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78857371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53768604" name="Text">
    </p:cNvPr>
          <p:cNvSpPr>
            <a:spLocks noGrp="1"/>
          </p:cNvSpPr>
          <p:nvPr/>
        </p:nvSpPr>
        <p:spPr>
          <a:xfrm rot="0">
            <a:off x="9702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327688049" name="Text">
    </p:cNvPr>
          <p:cNvSpPr>
            <a:spLocks noGrp="1"/>
          </p:cNvSpPr>
          <p:nvPr/>
        </p:nvSpPr>
        <p:spPr>
          <a:xfrm rot="0">
            <a:off x="93345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</a:p>
        </p:txBody>
      </p:sp>
      <p:sp>
        <p:nvSpPr>
          <p:cNvPr id="767518715" name="Text">
    </p:cNvPr>
          <p:cNvSpPr>
            <a:spLocks noGrp="1"/>
          </p:cNvSpPr>
          <p:nvPr/>
        </p:nvSpPr>
        <p:spPr>
          <a:xfrm rot="0">
            <a:off x="59309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지방사업장 중식비, 조식비, 교통비 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특근유형 "근무협조"추가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퇴직연금 전환 신청대상자 특근 과다 발생 기준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인사기록카드 조회 (팀리더 프로파일(영문) 개발) 요청</a:t>
            </a:r>
          </a:p>
        </p:txBody>
      </p:sp>
      <p:sp>
        <p:nvSpPr>
          <p:cNvPr id="186638403" name="Text">
    </p:cNvPr>
          <p:cNvSpPr>
            <a:spLocks noGrp="1"/>
          </p:cNvSpPr>
          <p:nvPr/>
        </p:nvSpPr>
        <p:spPr>
          <a:xfrm rot="0">
            <a:off x="53086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274458308" name="Text">
    </p:cNvPr>
          <p:cNvSpPr>
            <a:spLocks noGrp="1"/>
          </p:cNvSpPr>
          <p:nvPr/>
        </p:nvSpPr>
        <p:spPr>
          <a:xfrm rot="0">
            <a:off x="889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408309084" name="Text">
    </p:cNvPr>
          <p:cNvSpPr>
            <a:spLocks noGrp="1"/>
          </p:cNvSpPr>
          <p:nvPr/>
        </p:nvSpPr>
        <p:spPr>
          <a:xfrm rot="0">
            <a:off x="7112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파견직 사원 퇴직예정일+1일 경과후 채용담당자에게 안내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메일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특근유형 "근무협조"추가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New Pension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사직원 상단 퇴직자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국내출장명령서의 출장자 정보 수정</a:t>
            </a:r>
          </a:p>
        </p:txBody>
      </p:sp>
      <p:sp>
        <p:nvSpPr>
          <p:cNvPr id="1317040402" name="Text">
    </p:cNvPr>
          <p:cNvSpPr>
            <a:spLocks noGrp="1"/>
          </p:cNvSpPr>
          <p:nvPr/>
        </p:nvSpPr>
        <p:spPr>
          <a:xfrm rot="0">
            <a:off x="44831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</a:p>
        </p:txBody>
      </p:sp>
      <p:sp>
        <p:nvSpPr>
          <p:cNvPr id="980000121" name="Text">
    </p:cNvPr>
          <p:cNvSpPr>
            <a:spLocks noGrp="1"/>
          </p:cNvSpPr>
          <p:nvPr/>
        </p:nvSpPr>
        <p:spPr>
          <a:xfrm rot="0">
            <a:off x="48514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</a:p>
        </p:txBody>
      </p:sp>
      <p:sp>
        <p:nvSpPr>
          <p:cNvPr id="1147628128" name="Text">
    </p:cNvPr>
          <p:cNvSpPr>
            <a:spLocks noGrp="1"/>
          </p:cNvSpPr>
          <p:nvPr/>
        </p:nvSpPr>
        <p:spPr>
          <a:xfrm rot="0">
            <a:off x="4114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</a:p>
        </p:txBody>
      </p:sp>
      <p:sp>
        <p:nvSpPr>
          <p:cNvPr id="1861346077" name="Text">
    </p:cNvPr>
          <p:cNvSpPr>
            <a:spLocks noGrp="1"/>
          </p:cNvSpPr>
          <p:nvPr/>
        </p:nvSpPr>
        <p:spPr>
          <a:xfrm rot="0">
            <a:off x="6604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9000880" name="Text">
    </p:cNvPr>
          <p:cNvSpPr>
            <a:spLocks noGrp="1"/>
          </p:cNvSpPr>
          <p:nvPr/>
        </p:nvSpPr>
        <p:spPr>
          <a:xfrm rot="0">
            <a:off x="58801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0065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0540104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5851841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0883720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6540664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83332154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2615689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0576722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7384562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0608870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4198433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9850966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0533337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7948391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0256739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23419055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</a:p>
        </p:txBody>
      </p:sp>
      <p:sp>
        <p:nvSpPr>
          <p:cNvPr id="77862891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고정공제 신청시 결재예정자에게 결재 요청 문자 발송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특근확인서 출근시간 활성화 및 특근시작시간 필수 선택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적용</a:t>
            </a:r>
          </a:p>
        </p:txBody>
      </p:sp>
      <p:sp>
        <p:nvSpPr>
          <p:cNvPr id="106940647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9289877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76512938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휴가신청서 결재 문서 삭제 및 결재 상태 기능 개선(결재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상태기능 분석)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휴가 신청서 미사용 항목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고정공제 신청시 결재예정자에게 결재 요청 문자 발송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115569902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</a:p>
        </p:txBody>
      </p:sp>
      <p:sp>
        <p:nvSpPr>
          <p:cNvPr id="35691242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0417</a:t>
            </a:r>
            <a:br/>
            <a:br/>
          </a:p>
        </p:txBody>
      </p:sp>
      <p:sp>
        <p:nvSpPr>
          <p:cNvPr id="170288562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</a:p>
        </p:txBody>
      </p:sp>
      <p:sp>
        <p:nvSpPr>
          <p:cNvPr id="52914822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3708890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206516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88919549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104175029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수급상황기록상 대한항공 율도저유소(인도처:106837) j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et a-1 매출 분류 예외 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SAP ZVTR1000 및 SAP ZVTR1020 상 '선박평가요청'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항목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구입명세서 정보 수정 요청</a:t>
            </a:r>
          </a:p>
        </p:txBody>
      </p:sp>
      <p:sp>
        <p:nvSpPr>
          <p:cNvPr id="167174431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22420610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86044571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수급상황기록상 대한항공 율도저유소(인도처:106837) j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et a-1 매출 분류 예외 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SAP ZVTR1000 및 SAP ZVTR1020 상 '선박평가요청'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항목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ZIMHBD 비용문서 List 상 '선박명'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구입명세서 정보 수정 요청</a:t>
            </a:r>
          </a:p>
        </p:txBody>
      </p:sp>
      <p:sp>
        <p:nvSpPr>
          <p:cNvPr id="184942126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73003374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</a:p>
        </p:txBody>
      </p:sp>
      <p:sp>
        <p:nvSpPr>
          <p:cNvPr id="155581936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32090377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328689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6351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0031937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924867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517074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7132211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47305462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639534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8656444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4023071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6995194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3644091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0510857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4806951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2330892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5719786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</a:p>
        </p:txBody>
      </p:sp>
      <p:sp>
        <p:nvSpPr>
          <p:cNvPr id="52817339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</a:p>
        </p:txBody>
      </p:sp>
      <p:sp>
        <p:nvSpPr>
          <p:cNvPr id="55591488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65296190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9709666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41358472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인프라 노후 스토리지 교체 작업에 따른 HCM운영 RFC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DMS통신 문제 해결 및 모니터링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BW운영 HANA DB백업 파일 생성시 문제발생 확인 및 해결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신규 DMS서버 MaxDB D드라이브 Full로 용량증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설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HCM운영 시스템 갑작스런 Logon 접속 문제(HANA DB라이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센스 만료)로 처리 및 모니터링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SAP GUI 사용자 엑셀통합 관련 문제 건 원격 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무지원(대전지사)</a:t>
            </a:r>
          </a:p>
        </p:txBody>
      </p:sp>
      <p:sp>
        <p:nvSpPr>
          <p:cNvPr id="164224357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</a:p>
        </p:txBody>
      </p:sp>
      <p:sp>
        <p:nvSpPr>
          <p:cNvPr id="48176172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</a:p>
        </p:txBody>
      </p:sp>
      <p:sp>
        <p:nvSpPr>
          <p:cNvPr id="66426573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</a:p>
        </p:txBody>
      </p:sp>
      <p:sp>
        <p:nvSpPr>
          <p:cNvPr id="213412570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84819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0238840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93090201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176909875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</a:p>
        </p:txBody>
      </p:sp>
      <p:sp>
        <p:nvSpPr>
          <p:cNvPr id="21856527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95929452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83672202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EPRO 입찰 중인 자재에 대해 ERP 삭제의 경의 구매담당자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메일 통보( System 보완 )* 결재 완료된 PR 삭제시 구매담당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자에게 메일 통보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</a:p>
        </p:txBody>
      </p:sp>
      <p:sp>
        <p:nvSpPr>
          <p:cNvPr id="37096922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59520643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200292688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126871905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878722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