
<file path=[Content_Types].xml><?xml version="1.0" encoding="utf-8"?>
<Types xmlns="http://schemas.openxmlformats.org/package/2006/content-types">
  <Default ContentType="image/x-emf" Extension="emf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6"/>
    <p:sldId id="257" r:id="rId10"/>
    <p:sldId id="258" r:id="rId11"/>
    <p:sldId id="259" r:id="rId12"/>
    <p:sldId id="260" r:id="rId13"/>
    <p:sldId id="261" r:id="rId15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1"/>
    <p:sldId id="276" r:id="rId33"/>
    <p:sldId id="277" r:id="rId34"/>
  </p:sldIdLst>
  <p:sldSz cx="10160000" cy="6921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2.xml" Type="http://schemas.openxmlformats.org/officeDocument/2006/relationships/slide"/><Relationship Id="rId11" Target="slides/slide3.xml" Type="http://schemas.openxmlformats.org/officeDocument/2006/relationships/slide"/><Relationship Id="rId12" Target="slides/slide4.xml" Type="http://schemas.openxmlformats.org/officeDocument/2006/relationships/slide"/><Relationship Id="rId13" Target="slides/slide5.xml" Type="http://schemas.openxmlformats.org/officeDocument/2006/relationships/slide"/><Relationship Id="rId14" Target="notesSlides/notesSlide2.xml" Type="http://schemas.openxmlformats.org/officeDocument/2006/relationships/notesSlide"/><Relationship Id="rId15" Target="slides/slide6.xml" Type="http://schemas.openxmlformats.org/officeDocument/2006/relationships/slide"/><Relationship Id="rId16" Target="notesSlides/notesSlide3.xml" Type="http://schemas.openxmlformats.org/officeDocument/2006/relationships/notesSlide"/><Relationship Id="rId17" Target="slides/slide7.xml" Type="http://schemas.openxmlformats.org/officeDocument/2006/relationships/slide"/><Relationship Id="rId18" Target="slides/slide8.xml" Type="http://schemas.openxmlformats.org/officeDocument/2006/relationships/slide"/><Relationship Id="rId19" Target="slides/slide9.xml" Type="http://schemas.openxmlformats.org/officeDocument/2006/relationships/slide"/><Relationship Id="rId2" Target="presProps.xml" Type="http://schemas.openxmlformats.org/officeDocument/2006/relationships/presProps"/><Relationship Id="rId20" Target="slides/slide10.xml" Type="http://schemas.openxmlformats.org/officeDocument/2006/relationships/slide"/><Relationship Id="rId21" Target="slides/slide11.xml" Type="http://schemas.openxmlformats.org/officeDocument/2006/relationships/slide"/><Relationship Id="rId22" Target="slides/slide12.xml" Type="http://schemas.openxmlformats.org/officeDocument/2006/relationships/slide"/><Relationship Id="rId23" Target="slides/slide13.xml" Type="http://schemas.openxmlformats.org/officeDocument/2006/relationships/slide"/><Relationship Id="rId24" Target="slides/slide14.xml" Type="http://schemas.openxmlformats.org/officeDocument/2006/relationships/slide"/><Relationship Id="rId25" Target="slides/slide15.xml" Type="http://schemas.openxmlformats.org/officeDocument/2006/relationships/slide"/><Relationship Id="rId26" Target="slides/slide16.xml" Type="http://schemas.openxmlformats.org/officeDocument/2006/relationships/slide"/><Relationship Id="rId27" Target="slides/slide17.xml" Type="http://schemas.openxmlformats.org/officeDocument/2006/relationships/slide"/><Relationship Id="rId28" Target="slides/slide18.xml" Type="http://schemas.openxmlformats.org/officeDocument/2006/relationships/slide"/><Relationship Id="rId29" Target="slides/slide19.xml" Type="http://schemas.openxmlformats.org/officeDocument/2006/relationships/slide"/><Relationship Id="rId3" Target="viewProps.xml" Type="http://schemas.openxmlformats.org/officeDocument/2006/relationships/viewProps"/><Relationship Id="rId30" Target="notesSlides/notesSlide4.xml" Type="http://schemas.openxmlformats.org/officeDocument/2006/relationships/notesSlide"/><Relationship Id="rId31" Target="slides/slide20.xml" Type="http://schemas.openxmlformats.org/officeDocument/2006/relationships/slide"/><Relationship Id="rId32" Target="notesSlides/notesSlide5.xml" Type="http://schemas.openxmlformats.org/officeDocument/2006/relationships/notesSlide"/><Relationship Id="rId33" Target="slides/slide21.xml" Type="http://schemas.openxmlformats.org/officeDocument/2006/relationships/slide"/><Relationship Id="rId34" Target="slides/slide22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notesMasters/notesMaster1.xml" Type="http://schemas.openxmlformats.org/officeDocument/2006/relationships/notesMaster"/><Relationship Id="rId8" Target="theme/theme2.xml" Type="http://schemas.openxmlformats.org/officeDocument/2006/relationships/theme"/><Relationship Id="rId9" Target="notesSlides/notesSlide1.xml" Type="http://schemas.openxmlformats.org/officeDocument/2006/relationships/notesSlide"/></Relationships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3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4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9.xml" Type="http://schemas.openxmlformats.org/officeDocument/2006/relationships/slide"/></Relationships>
</file>

<file path=ppt/notesSlides/_rels/notesSlide5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0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fld id="{AF56D908-C2A0-4594-8043-7B2A2764A612}" type="datetime1">
              <a:rPr lang="ko-KR" altLang="en-US" sz="1200" b="0">
                <a:solidFill>
                  <a:schemeClr val="tx1"/>
                </a:solidFill>
                <a:latin typeface="Times New Roman"/>
                <a:ea typeface="굴림"/>
              </a:rPr>
              <a:pPr lvl="0">
                <a:defRPr/>
              </a:pPr>
              <a:t>2023-04-11</a:t>
            </a:fld>
            <a:endParaRPr lang="en-US" altLang="ko-KR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 sz="1200" b="0">
                <a:solidFill>
                  <a:schemeClr val="tx1"/>
                </a:solidFill>
                <a:latin typeface="Times New Roman"/>
                <a:ea typeface="굴림"/>
              </a:rPr>
              <a:t>ITS GSR Proposed Layout 4Q</a:t>
            </a:r>
            <a:endParaRPr lang="en-US" altLang="ko-KR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fld id="{65D332B1-6798-497D-875F-C7FAE08D878A}" type="slidenum">
              <a:rPr lang="en-US" altLang="en-US" sz="1200" b="0">
                <a:solidFill>
                  <a:schemeClr val="tx1"/>
                </a:solidFill>
                <a:latin typeface="Times New Roman"/>
                <a:ea typeface="굴림"/>
              </a:rPr>
              <a:pPr lvl="0">
                <a:defRPr/>
              </a:pPr>
              <a:t>1</a:t>
            </a:fld>
            <a:endParaRPr lang="en-US" altLang="en-US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6125"/>
            <a:ext cx="5373687" cy="3721100"/>
          </a:xfrm>
          <a:ln/>
        </p:spPr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30000"/>
              </a:spcBef>
              <a:spcAft>
                <a:spcPct val="0"/>
              </a:spcAft>
              <a:defRPr/>
            </a:pPr>
            <a:endParaRPr lang="ko-KR" altLang="en-US"/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8500" y="741363"/>
            <a:ext cx="5340350" cy="3697287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30000"/>
              </a:spcBef>
              <a:spcAft>
                <a:spcPct val="0"/>
              </a:spcAft>
            </a:pPr>
            <a:endParaRPr lang="en-NZ" altLang="ko-KR" smtClean="0"/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dsp="http://schemas.microsoft.com/office/drawing/2008/diagram" xmlns:a="http://schemas.openxmlformats.org/drawingml/2006/main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714375" y="746125"/>
            <a:ext cx="5370513" cy="3719513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dsp="http://schemas.microsoft.com/office/drawing/2008/diagram" xmlns:a="http://schemas.openxmlformats.org/drawingml/2006/main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698500" y="741363"/>
            <a:ext cx="5340350" cy="3697287"/>
          </a:xfrm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dsp="http://schemas.microsoft.com/office/drawing/2008/diagram" xmlns:a="http://schemas.openxmlformats.org/drawingml/2006/main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698500" y="741363"/>
            <a:ext cx="5340350" cy="3697287"/>
          </a:xfrm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lIns="0" rIns="0" anchor="b"/>
          <a:lstStyle/>
          <a:p>
            <a:pPr lvl="0" algn="l" marL="372596" indent="-372596">
              <a:spcAft>
                <a:spcPct val="0"/>
              </a:spcAft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050" y="1599162"/>
            <a:ext cx="4372951" cy="2194576"/>
          </a:xfrm>
        </p:spPr>
        <p:txBody>
          <a:bodyPr lIns="45720" r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marL="175431" indent="-17543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/>
              <a:t>마스터 텍스트 스타일을 편집합니다</a:t>
            </a:r>
          </a:p>
          <a:p>
            <a:pPr lvl="1" marL="526292" indent="-175431">
              <a:spcAft>
                <a:spcPct val="0"/>
              </a:spcAft>
              <a:defRPr/>
            </a:pPr>
            <a:r>
              <a:rPr lang="ko-KR" altLang="en-US"/>
              <a:t>둘째 수준</a:t>
            </a:r>
          </a:p>
          <a:p>
            <a:pPr lvl="2" marL="875601" indent="-173878">
              <a:spcAft>
                <a:spcPct val="0"/>
              </a:spcAft>
              <a:defRPr/>
            </a:pPr>
            <a:r>
              <a:rPr lang="ko-KR" altLang="en-US"/>
              <a:t>셋째 수준</a:t>
            </a:r>
          </a:p>
          <a:p>
            <a:pPr lvl="3" marL="1235776" indent="-184746">
              <a:spcAft>
                <a:spcPct val="0"/>
              </a:spcAft>
              <a:defRPr/>
            </a:pPr>
            <a:r>
              <a:rPr lang="ko-KR" altLang="en-US"/>
              <a:t>넷째 수준</a:t>
            </a:r>
          </a:p>
          <a:p>
            <a:pPr lvl="4" marL="1586638" indent="-175431">
              <a:spcAft>
                <a:spcPct val="0"/>
              </a:spcAft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3019" y="1599162"/>
            <a:ext cx="4372951" cy="2194576"/>
          </a:xfrm>
        </p:spPr>
        <p:txBody>
          <a:bodyPr lIns="45720" r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marL="175431" indent="-17543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/>
              <a:t>마스터 텍스트 스타일을 편집합니다</a:t>
            </a:r>
          </a:p>
          <a:p>
            <a:pPr lvl="1" marL="526292" indent="-175431">
              <a:spcAft>
                <a:spcPct val="0"/>
              </a:spcAft>
              <a:defRPr/>
            </a:pPr>
            <a:r>
              <a:rPr lang="ko-KR" altLang="en-US"/>
              <a:t>둘째 수준</a:t>
            </a:r>
          </a:p>
          <a:p>
            <a:pPr lvl="2" marL="875601" indent="-173878">
              <a:spcAft>
                <a:spcPct val="0"/>
              </a:spcAft>
              <a:defRPr/>
            </a:pPr>
            <a:r>
              <a:rPr lang="ko-KR" altLang="en-US"/>
              <a:t>셋째 수준</a:t>
            </a:r>
          </a:p>
          <a:p>
            <a:pPr lvl="3" marL="1235776" indent="-184746">
              <a:spcAft>
                <a:spcPct val="0"/>
              </a:spcAft>
              <a:defRPr/>
            </a:pPr>
            <a:r>
              <a:rPr lang="ko-KR" altLang="en-US"/>
              <a:t>넷째 수준</a:t>
            </a:r>
          </a:p>
          <a:p>
            <a:pPr lvl="4" marL="1586638" indent="-175431">
              <a:spcAft>
                <a:spcPct val="0"/>
              </a:spcAft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93781" y="3981637"/>
            <a:ext cx="4372951" cy="2194576"/>
          </a:xfrm>
        </p:spPr>
        <p:txBody>
          <a:bodyPr lIns="45720" r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marL="175431" indent="-17543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/>
              <a:t>마스터 텍스트 스타일을 편집합니다</a:t>
            </a:r>
          </a:p>
          <a:p>
            <a:pPr lvl="1" marL="526292" indent="-175431">
              <a:spcAft>
                <a:spcPct val="0"/>
              </a:spcAft>
              <a:defRPr/>
            </a:pPr>
            <a:r>
              <a:rPr lang="ko-KR" altLang="en-US"/>
              <a:t>둘째 수준</a:t>
            </a:r>
          </a:p>
          <a:p>
            <a:pPr lvl="2" marL="875601" indent="-173878">
              <a:spcAft>
                <a:spcPct val="0"/>
              </a:spcAft>
              <a:defRPr/>
            </a:pPr>
            <a:r>
              <a:rPr lang="ko-KR" altLang="en-US"/>
              <a:t>셋째 수준</a:t>
            </a:r>
          </a:p>
          <a:p>
            <a:pPr lvl="3" marL="1235776" indent="-184746">
              <a:spcAft>
                <a:spcPct val="0"/>
              </a:spcAft>
              <a:defRPr/>
            </a:pPr>
            <a:r>
              <a:rPr lang="ko-KR" altLang="en-US"/>
              <a:t>넷째 수준</a:t>
            </a:r>
          </a:p>
          <a:p>
            <a:pPr lvl="4" marL="1586638" indent="-175431">
              <a:spcAft>
                <a:spcPct val="0"/>
              </a:spcAft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5031750" y="3981637"/>
            <a:ext cx="4372951" cy="2194576"/>
          </a:xfrm>
        </p:spPr>
        <p:txBody>
          <a:bodyPr lIns="45720" r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marL="175431" indent="-17543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/>
              <a:t>마스터 텍스트 스타일을 편집합니다</a:t>
            </a:r>
          </a:p>
          <a:p>
            <a:pPr lvl="1" marL="526292" indent="-175431">
              <a:spcAft>
                <a:spcPct val="0"/>
              </a:spcAft>
              <a:defRPr/>
            </a:pPr>
            <a:r>
              <a:rPr lang="ko-KR" altLang="en-US"/>
              <a:t>둘째 수준</a:t>
            </a:r>
          </a:p>
          <a:p>
            <a:pPr lvl="2" marL="875601" indent="-173878">
              <a:spcAft>
                <a:spcPct val="0"/>
              </a:spcAft>
              <a:defRPr/>
            </a:pPr>
            <a:r>
              <a:rPr lang="ko-KR" altLang="en-US"/>
              <a:t>셋째 수준</a:t>
            </a:r>
          </a:p>
          <a:p>
            <a:pPr lvl="3" marL="1235776" indent="-184746">
              <a:spcAft>
                <a:spcPct val="0"/>
              </a:spcAft>
              <a:defRPr/>
            </a:pPr>
            <a:r>
              <a:rPr lang="ko-KR" altLang="en-US"/>
              <a:t>넷째 수준</a:t>
            </a:r>
          </a:p>
          <a:p>
            <a:pPr lvl="4" marL="1586638" indent="-175431">
              <a:spcAft>
                <a:spcPct val="0"/>
              </a:spcAft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93650" y="6352034"/>
            <a:ext cx="231095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ea typeface="바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kumimoji="1" lang="ko-KR" altLang="en-US" sz="1200" b="0" i="0" baseline="0">
                <a:solidFill>
                  <a:schemeClr val="tx1"/>
                </a:solidFill>
                <a:latin typeface="+mn-lt"/>
                <a:ea typeface="바탕"/>
                <a:cs typeface="+mn-cs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t>2023-04-03</a:t>
            </a:fld>
            <a:endParaRPr kumimoji="1" lang="ko-KR" altLang="en-US" sz="1200" b="0" i="0" baseline="0">
              <a:solidFill>
                <a:schemeClr val="tx1"/>
              </a:solidFill>
              <a:latin typeface="+mn-lt"/>
              <a:ea typeface="바탕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2318" y="6352034"/>
            <a:ext cx="313476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ea typeface="바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ea typeface="바탕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4854" y="6352034"/>
            <a:ext cx="231095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latin typeface="Arial"/>
                <a:ea typeface="Arial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fld id="{9327EF7B-8B08-4053-A0CD-9D52558E44A8}" type="slidenum">
              <a:rPr kumimoji="1" lang="ko-KR" altLang="en-US" sz="1200" b="0" i="0" baseline="0">
                <a:solidFill>
                  <a:schemeClr val="tx1"/>
                </a:solidFill>
                <a:latin typeface="Arial"/>
                <a:ea typeface="Arial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13" Target="../media/image3.emf" Type="http://schemas.openxmlformats.org/officeDocument/2006/relationships/imag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3730" y="101530"/>
            <a:ext cx="9055507" cy="43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 algn="l" marL="372596" indent="-372596">
              <a:spcAft>
                <a:spcPct val="0"/>
              </a:spcAft>
            </a:pPr>
            <a:r>
              <a:rPr lang="en-US" altLang="ko-KR"/>
              <a:t>Header text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062" y="836032"/>
            <a:ext cx="8911114" cy="5285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 marL="175431" indent="-175431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Level One Text</a:t>
            </a:r>
          </a:p>
          <a:p>
            <a:pPr lvl="1" marL="526292" indent="-175431">
              <a:spcAft>
                <a:spcPct val="0"/>
              </a:spcAft>
            </a:pPr>
            <a:r>
              <a:rPr lang="en-US" altLang="ko-KR"/>
              <a:t>Level Two Text</a:t>
            </a:r>
          </a:p>
          <a:p>
            <a:pPr lvl="2" marL="875601" indent="-173878">
              <a:spcAft>
                <a:spcPct val="0"/>
              </a:spcAft>
            </a:pPr>
            <a:r>
              <a:rPr lang="en-US" altLang="ko-KR"/>
              <a:t>Level Three Text</a:t>
            </a:r>
          </a:p>
          <a:p>
            <a:pPr lvl="3" marL="1235776" indent="-184746">
              <a:spcAft>
                <a:spcPct val="0"/>
              </a:spcAft>
            </a:pPr>
            <a:r>
              <a:rPr lang="en-US" altLang="ko-KR"/>
              <a:t>Level Four Text</a:t>
            </a:r>
          </a:p>
          <a:p>
            <a:pPr lvl="4" marL="1586638" indent="-175431">
              <a:spcAft>
                <a:spcPct val="0"/>
              </a:spcAft>
            </a:pPr>
            <a:r>
              <a:rPr lang="en-US" altLang="ko-KR"/>
              <a:t>Level Five Text</a:t>
            </a:r>
          </a:p>
        </p:txBody>
      </p:sp>
      <p:sp>
        <p:nvSpPr>
          <p:cNvPr id="1028" name="Line 10"/>
          <p:cNvSpPr>
            <a:spLocks noChangeShapeType="1"/>
          </p:cNvSpPr>
          <p:nvPr/>
        </p:nvSpPr>
        <p:spPr bwMode="auto">
          <a:xfrm>
            <a:off x="152327" y="609177"/>
            <a:ext cx="9406176" cy="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4"/>
          </a:p>
        </p:txBody>
      </p:sp>
      <p:sp>
        <p:nvSpPr>
          <p:cNvPr id="1029" name="Line 27"/>
          <p:cNvSpPr>
            <a:spLocks noChangeShapeType="1"/>
          </p:cNvSpPr>
          <p:nvPr/>
        </p:nvSpPr>
        <p:spPr bwMode="auto">
          <a:xfrm flipV="1">
            <a:off x="598200" y="6610520"/>
            <a:ext cx="0" cy="2157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2714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49" y="6512166"/>
            <a:ext cx="852077" cy="318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687223" y="6558168"/>
            <a:ext cx="493476" cy="28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1" hangingPunct="1">
              <a:defRPr/>
            </a:pPr>
            <a:fld id="{A8DA2539-2289-4BBF-8B15-ACBAB22FB2D8}" type="slidenum">
              <a:rPr kumimoji="1" lang="en-US" altLang="ko-KR" sz="978" smtClean="0">
                <a:solidFill>
                  <a:srgbClr val="000000"/>
                </a:solidFill>
                <a:latin typeface="Arial" panose="020B0604020202020204" pitchFamily="34" charset="0"/>
                <a:ea typeface="아리따M"/>
                <a:cs typeface="아리따M"/>
              </a:rPr>
              <a:pPr algn="ctr" eaLnBrk="1" latinLnBrk="1" hangingPunct="1">
                <a:defRPr/>
              </a:pPr>
              <a:t>‹#›</a:t>
            </a:fld>
            <a:endParaRPr kumimoji="1" lang="en-US" altLang="ko-KR" sz="978">
              <a:solidFill>
                <a:srgbClr val="000000"/>
              </a:solidFill>
              <a:latin typeface="Arial" panose="020B0604020202020204" pitchFamily="34" charset="0"/>
              <a:ea typeface="아리따M"/>
              <a:cs typeface="아리따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notesSlides/notesSlide1.xml" Type="http://schemas.openxmlformats.org/officeDocument/2006/relationships/notesSlid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2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showMasterSp="false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7"/>
          <p:cNvSpPr txBox="1">
            <a:spLocks noChangeArrowheads="1"/>
          </p:cNvSpPr>
          <p:nvPr/>
        </p:nvSpPr>
        <p:spPr>
          <a:xfrm>
            <a:off x="2054393" y="2265519"/>
            <a:ext cx="5763041" cy="50435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altLang="ko-KR" b="0" kumimoji="1" lang="en-US" sz="2740">
                <a:solidFill>
                  <a:srgbClr val="000000"/>
                </a:solidFill>
                <a:latin typeface="HY견고딕"/>
                <a:ea typeface="HY견고딕"/>
              </a:rPr>
              <a:t>ITO </a:t>
            </a:r>
            <a:r>
              <a:rPr altLang="en-US" b="0" kumimoji="1" lang="ko-KR" sz="2740">
                <a:solidFill>
                  <a:srgbClr val="000000"/>
                </a:solidFill>
                <a:latin typeface="HY견고딕"/>
                <a:ea typeface="HY견고딕"/>
              </a:rPr>
              <a:t>운영 주간보고서 </a:t>
            </a:r>
            <a:r>
              <a:rPr altLang="ko-KR" b="0" kumimoji="1" lang="en-US" sz="2740">
                <a:solidFill>
                  <a:srgbClr val="000000"/>
                </a:solidFill>
                <a:latin typeface="HY견고딕"/>
                <a:ea typeface="HY견고딕"/>
              </a:rPr>
              <a:t>(AMS)</a:t>
            </a:r>
            <a:endParaRPr altLang="en-US" b="0" kumimoji="1" lang="ko-KR" sz="2740">
              <a:solidFill>
                <a:srgbClr val="000000"/>
              </a:solidFill>
              <a:latin typeface="HY견고딕"/>
              <a:ea typeface="HY견고딕"/>
            </a:endParaRPr>
          </a:p>
        </p:txBody>
      </p:sp>
      <p:pic>
        <p:nvPicPr>
          <p:cNvPr id="10243" name="Picture 2"/>
          <p:cNvPicPr>
            <a:picLocks noChangeArrowheads="1"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99459" y="521072"/>
            <a:ext cx="1542506" cy="51727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descr="BD15156_" id="10244" name="Picture 4"/>
          <p:cNvPicPr>
            <a:picLocks noChangeArrowheads="1"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285470" y="2832502"/>
            <a:ext cx="7322635" cy="86989"/>
          </a:xfrm>
          <a:prstGeom prst="rect">
            <a:avLst/>
          </a:prstGeom>
          <a:noFill/>
          <a:ln>
            <a:noFill/>
          </a:ln>
        </p:spPr>
      </p:pic>
      <p:sp>
        <p:nvSpPr>
          <p:cNvPr id="10245" name="Rectangle 3"/>
          <p:cNvSpPr txBox="1">
            <a:spLocks noChangeArrowheads="1"/>
          </p:cNvSpPr>
          <p:nvPr/>
        </p:nvSpPr>
        <p:spPr>
          <a:xfrm>
            <a:off x="3034575" y="4685685"/>
            <a:ext cx="3808889" cy="372811"/>
          </a:xfrm>
          <a:prstGeom prst="rect">
            <a:avLst/>
          </a:prstGeom>
          <a:noFill/>
          <a:ln>
            <a:noFill/>
          </a:ln>
        </p:spPr>
        <p:txBody>
          <a:bodyPr bIns="46758" lIns="93521" rIns="93521" tIns="18410"/>
          <a:lstStyle>
            <a:lvl1pPr defTabSz="860425" indent="-342900" marL="342900">
              <a:buChar char="•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1pPr>
            <a:lvl2pPr defTabSz="860425" indent="-285750" marL="74295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2pPr>
            <a:lvl3pPr defTabSz="860425" indent="-228600" marL="11430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3pPr>
            <a:lvl4pPr defTabSz="860425" indent="-228600" marL="16002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4pPr>
            <a:lvl5pPr defTabSz="860425" indent="-228600" marL="20574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5pPr>
            <a:lvl6pPr defTabSz="860425"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6pPr>
            <a:lvl7pPr defTabSz="860425"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7pPr>
            <a:lvl8pPr defTabSz="860425"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8pPr>
            <a:lvl9pPr defTabSz="860425"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9pPr>
          </a:lstStyle>
          <a:p>
            <a:pPr algn="ctr" eaLnBrk="1" hangingPunct="1" latinLnBrk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None/>
              <a:defRPr/>
            </a:pPr>
            <a:r>
              <a:rPr b="true" lang="en-US" sz="1960">
                <a:latin typeface="맑은 고딕"/>
              </a:rPr>
              <a:t>[2023.04.18 ~ 2023.04.24]</a:t>
            </a:r>
            <a:endParaRPr altLang="ko-KR" kumimoji="0" lang="en-US" sz="1957">
              <a:latin typeface="맑은 고딕"/>
              <a:ea typeface="맑은 고딕"/>
              <a:cs typeface="+mn-cs"/>
            </a:endParaRPr>
          </a:p>
        </p:txBody>
      </p:sp>
      <p:sp>
        <p:nvSpPr>
          <p:cNvPr id="10246" name="TextBox 10"/>
          <p:cNvSpPr txBox="1">
            <a:spLocks noChangeArrowheads="1"/>
          </p:cNvSpPr>
          <p:nvPr/>
        </p:nvSpPr>
        <p:spPr>
          <a:xfrm>
            <a:off x="4171651" y="3559484"/>
            <a:ext cx="1530014" cy="45384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b="true" lang="en-US" sz="1960">
                <a:solidFill>
                  <a:srgbClr val="000000"/>
                </a:solidFill>
                <a:latin typeface="맑은 고딕"/>
              </a:rPr>
              <a:t>4월 5주차</a:t>
            </a:r>
            <a:endParaRPr altLang="en-US" kumimoji="1" lang="ko-KR" sz="2349">
              <a:solidFill>
                <a:srgbClr val="000000"/>
              </a:solidFill>
            </a:endParaRPr>
          </a:p>
        </p:txBody>
      </p:sp>
      <p:sp>
        <p:nvSpPr>
          <p:cNvPr id="9" name="Line 18"/>
          <p:cNvSpPr>
            <a:spLocks noChangeShapeType="1"/>
          </p:cNvSpPr>
          <p:nvPr/>
        </p:nvSpPr>
        <p:spPr bwMode="auto">
          <a:xfrm>
            <a:off x="0" y="1600200"/>
            <a:ext cx="9906000" cy="0"/>
          </a:xfrm>
          <a:prstGeom prst="line">
            <a:avLst/>
          </a:prstGeom>
          <a:noFill/>
          <a:ln w="9525">
            <a:solidFill>
              <a:srgbClr val="BBE0E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altLang="en-US" lang="ko-KR" sz="2716"/>
          </a:p>
        </p:txBody>
      </p:sp>
      <p:sp>
        <p:nvSpPr>
          <p:cNvPr id="10" name="Line 18"/>
          <p:cNvSpPr>
            <a:spLocks noChangeShapeType="1"/>
          </p:cNvSpPr>
          <p:nvPr/>
        </p:nvSpPr>
        <p:spPr bwMode="auto">
          <a:xfrm>
            <a:off x="0" y="5257800"/>
            <a:ext cx="9906000" cy="0"/>
          </a:xfrm>
          <a:prstGeom prst="line">
            <a:avLst/>
          </a:prstGeom>
          <a:noFill/>
          <a:ln w="9525">
            <a:solidFill>
              <a:srgbClr val="BBE0E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altLang="en-US" lang="ko-KR" sz="2716"/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48996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466564556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572618775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767307453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274812502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704587184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384595554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218570002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664383224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859181963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184640233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1158495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106346295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121482953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694822175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05/18</a:t>
            </a:r>
            <a:br/>
            <a:br/>
          </a:p>
        </p:txBody>
      </p:sp>
      <p:sp>
        <p:nvSpPr>
          <p:cNvPr id="1912820162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04/18</a:t>
            </a:r>
            <a:br/>
            <a:br/>
          </a:p>
        </p:txBody>
      </p:sp>
      <p:sp>
        <p:nvSpPr>
          <p:cNvPr id="1068928652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ITSM-91037 실수송 거리 측정데이타 erp 연동요청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ITSM-92265 자가수송 T/T차량 GPS위치 관제를 위한 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차정보 및 출하정보 인터페이스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ITSM-93999 zsdr1040(주문처리내역) 거부사유 일괄해제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기능개발 요청</a:t>
            </a:r>
          </a:p>
        </p:txBody>
      </p:sp>
      <p:sp>
        <p:nvSpPr>
          <p:cNvPr id="1042921347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SD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최진우</a:t>
            </a:r>
          </a:p>
        </p:txBody>
      </p:sp>
      <p:sp>
        <p:nvSpPr>
          <p:cNvPr id="2081938254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SD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최진우</a:t>
            </a:r>
          </a:p>
        </p:txBody>
      </p:sp>
      <p:sp>
        <p:nvSpPr>
          <p:cNvPr id="343021647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ITSM-91037 실수송 거리 측정데이타 erp 연동요청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ITSM-93779 단기여신 판매우량&amp;거래이력양호 한도적용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예외 시스템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ITSM-92265 자가수송 T/T차량 GPS위치 관제를 위한 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차정보 및 출하정보 인터페이스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ITSM-93999 zsdr1040(주문처리내역) 거부사유 일괄해제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기능개발 요청</a:t>
            </a:r>
          </a:p>
        </p:txBody>
      </p:sp>
      <p:sp>
        <p:nvSpPr>
          <p:cNvPr id="532358819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05/18</a:t>
            </a:r>
            <a:br/>
            <a:br/>
          </a:p>
        </p:txBody>
      </p:sp>
      <p:sp>
        <p:nvSpPr>
          <p:cNvPr id="1818038136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</a:p>
        </p:txBody>
      </p:sp>
      <p:sp>
        <p:nvSpPr>
          <p:cNvPr id="777155606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04/18</a:t>
            </a:r>
            <a:br/>
            <a:br/>
          </a:p>
        </p:txBody>
      </p:sp>
      <p:sp>
        <p:nvSpPr>
          <p:cNvPr id="719757811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14959154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98212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607217772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30631927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905125731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270524748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684523103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74965941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028045021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599295218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043119082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946474858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081163111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469013248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591328065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05844601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</a:p>
        </p:txBody>
      </p:sp>
      <p:sp>
        <p:nvSpPr>
          <p:cNvPr id="284162473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04/13</a:t>
            </a:r>
            <a:br/>
          </a:p>
        </p:txBody>
      </p:sp>
      <p:sp>
        <p:nvSpPr>
          <p:cNvPr id="800855079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[FLBIZ] 개발서버 소스 배포 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[CCS] ITSM-93768전용(법인)카드 사용내역 요청</a:t>
            </a:r>
          </a:p>
        </p:txBody>
      </p:sp>
      <p:sp>
        <p:nvSpPr>
          <p:cNvPr id="1008502564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LOPAS/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FLBIZ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권지수</a:t>
            </a:r>
          </a:p>
        </p:txBody>
      </p:sp>
      <p:sp>
        <p:nvSpPr>
          <p:cNvPr id="401637350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LOPAS/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FLBIZ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권지수</a:t>
            </a:r>
          </a:p>
        </p:txBody>
      </p:sp>
      <p:sp>
        <p:nvSpPr>
          <p:cNvPr id="2017324544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[FLBIZ] 개발서버 소스 배포 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[CCS] ITSM-92360계정과목- 업무추진비 증빙첨부 필수 업종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등록시 회계팀에서 직접 등록 가능하도록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[CCS] ITSM-93768전용(법인)카드 사용내역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출하예측 검증 필드 값 오류</a:t>
            </a:r>
          </a:p>
        </p:txBody>
      </p:sp>
      <p:sp>
        <p:nvSpPr>
          <p:cNvPr id="930070540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04/18</a:t>
            </a:r>
            <a:br/>
          </a:p>
        </p:txBody>
      </p:sp>
      <p:sp>
        <p:nvSpPr>
          <p:cNvPr id="1871860834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4/21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4/20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4/19</a:t>
            </a:r>
            <a:br/>
          </a:p>
        </p:txBody>
      </p:sp>
      <p:sp>
        <p:nvSpPr>
          <p:cNvPr id="2064193849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04/13</a:t>
            </a:r>
            <a:br/>
          </a:p>
        </p:txBody>
      </p:sp>
      <p:sp>
        <p:nvSpPr>
          <p:cNvPr id="1817421238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36843920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80132104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04/30</a:t>
            </a:r>
            <a:br/>
          </a:p>
        </p:txBody>
      </p:sp>
      <p:sp>
        <p:nvSpPr>
          <p:cNvPr id="1800015079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</a:p>
        </p:txBody>
      </p:sp>
      <p:sp>
        <p:nvSpPr>
          <p:cNvPr id="440756781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전자결재와 SHE 인터페이스 신설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법인카드정산 신청서 대량 일괄 결재시 전자결재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엔진 처리 지연 관련 대처 방안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OSPM의 작업정산서 - 작업정산 결재관리 개선 요청</a:t>
            </a:r>
          </a:p>
        </p:txBody>
      </p:sp>
      <p:sp>
        <p:nvSpPr>
          <p:cNvPr id="344119042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김구</a:t>
            </a:r>
          </a:p>
        </p:txBody>
      </p:sp>
      <p:sp>
        <p:nvSpPr>
          <p:cNvPr id="77302492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김구</a:t>
            </a:r>
          </a:p>
        </p:txBody>
      </p:sp>
      <p:sp>
        <p:nvSpPr>
          <p:cNvPr id="1066238876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OSPM의 작업정산서 - 작업정산 결재관리 개선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지방사업장 중식비, 조식비, 교통비 신청서 개발 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전자결재와 SHE 인터페이스 신설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정보처리신청서의 처리주체 추가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입찰번호 RQ230400152 안전검토여부 변경(아니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오 → 예)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계약검토회신서 종결 취소 처리</a:t>
            </a:r>
          </a:p>
        </p:txBody>
      </p:sp>
      <p:sp>
        <p:nvSpPr>
          <p:cNvPr id="245924418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04/20</a:t>
            </a:r>
            <a:br/>
          </a:p>
        </p:txBody>
      </p:sp>
      <p:sp>
        <p:nvSpPr>
          <p:cNvPr id="202403410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99%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99%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04/20</a:t>
            </a:r>
            <a:br/>
          </a:p>
        </p:txBody>
      </p:sp>
      <p:sp>
        <p:nvSpPr>
          <p:cNvPr id="1418053734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04/19</a:t>
            </a:r>
            <a:br/>
          </a:p>
        </p:txBody>
      </p:sp>
      <p:sp>
        <p:nvSpPr>
          <p:cNvPr id="130494473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03840801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32675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931240801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706659196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745708014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309618407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39005861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732463614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683251062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432774616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49720898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841195155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64123255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277701067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2073757874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711218082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</a:p>
        </p:txBody>
      </p:sp>
      <p:sp>
        <p:nvSpPr>
          <p:cNvPr id="787456128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01/01</a:t>
            </a:r>
            <a:br/>
          </a:p>
        </p:txBody>
      </p:sp>
      <p:sp>
        <p:nvSpPr>
          <p:cNvPr id="588554469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개발 지원 및 인수인계</a:t>
            </a:r>
          </a:p>
        </p:txBody>
      </p:sp>
      <p:sp>
        <p:nvSpPr>
          <p:cNvPr id="15332013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493288735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1323218323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CS 시스템 로직 분석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속보용재고(ERP)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주간수급상황기록부(ERP)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특별수불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web 제품출하현황 export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유량기록 특정유닛 필터링 기능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펌핑기록 자동 재고 수정 개선작업</a:t>
            </a:r>
          </a:p>
        </p:txBody>
      </p:sp>
      <p:sp>
        <p:nvSpPr>
          <p:cNvPr id="1221273381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</a:p>
        </p:txBody>
      </p:sp>
      <p:sp>
        <p:nvSpPr>
          <p:cNvPr id="125356043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</a:p>
        </p:txBody>
      </p:sp>
      <p:sp>
        <p:nvSpPr>
          <p:cNvPr id="769414142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04/18</a:t>
            </a:r>
            <a:br/>
          </a:p>
        </p:txBody>
      </p:sp>
      <p:sp>
        <p:nvSpPr>
          <p:cNvPr id="370481659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3621267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83796854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</a:p>
        </p:txBody>
      </p:sp>
      <p:sp>
        <p:nvSpPr>
          <p:cNvPr id="159622906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br/>
          </a:p>
        </p:txBody>
      </p:sp>
      <p:sp>
        <p:nvSpPr>
          <p:cNvPr id="937934064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오피넷 RPA연동 마스터에 대해 소비자판매가 API 연동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요청</a:t>
            </a:r>
          </a:p>
        </p:txBody>
      </p:sp>
      <p:sp>
        <p:nvSpPr>
          <p:cNvPr id="126947937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995168283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804378109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[S-ERP] 윤활유완제품의 수축 목적 Smart-ERP 상 수출계획통보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서 기능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오피넷 RPA연동 마스터에 대해 소비자판매가 API 연동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복수운영 거래처  리스트 산출 로직 수정요청</a:t>
            </a:r>
          </a:p>
        </p:txBody>
      </p:sp>
      <p:sp>
        <p:nvSpPr>
          <p:cNvPr id="628878543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</a:p>
        </p:txBody>
      </p:sp>
      <p:sp>
        <p:nvSpPr>
          <p:cNvPr id="720822299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99%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04/20</a:t>
            </a:r>
            <a:br/>
          </a:p>
        </p:txBody>
      </p:sp>
      <p:sp>
        <p:nvSpPr>
          <p:cNvPr id="429194390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04/13</a:t>
            </a:r>
            <a:br/>
          </a:p>
        </p:txBody>
      </p:sp>
      <p:sp>
        <p:nvSpPr>
          <p:cNvPr id="946572388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08083250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635984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630135142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88431499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662357123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189007736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749170198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198833558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911947047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13145733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143645132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498066861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924270386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30374334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396374663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828045760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</a:p>
        </p:txBody>
      </p:sp>
      <p:sp>
        <p:nvSpPr>
          <p:cNvPr id="1396936000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</a:p>
        </p:txBody>
      </p:sp>
      <p:sp>
        <p:nvSpPr>
          <p:cNvPr id="2122202428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데이터 변경 업무 / 거래업체 원격 지원</a:t>
            </a:r>
          </a:p>
        </p:txBody>
      </p:sp>
      <p:sp>
        <p:nvSpPr>
          <p:cNvPr id="2049190064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노승표</a:t>
            </a:r>
          </a:p>
        </p:txBody>
      </p:sp>
      <p:sp>
        <p:nvSpPr>
          <p:cNvPr id="483809997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노승표</a:t>
            </a:r>
          </a:p>
        </p:txBody>
      </p:sp>
      <p:sp>
        <p:nvSpPr>
          <p:cNvPr id="1404104090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데이터 변경 업무 / 거래업체 원격 지원</a:t>
            </a:r>
          </a:p>
        </p:txBody>
      </p:sp>
      <p:sp>
        <p:nvSpPr>
          <p:cNvPr id="1554562317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</a:p>
        </p:txBody>
      </p:sp>
      <p:sp>
        <p:nvSpPr>
          <p:cNvPr id="118652800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</a:p>
        </p:txBody>
      </p:sp>
      <p:sp>
        <p:nvSpPr>
          <p:cNvPr id="691821981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04/17</a:t>
            </a:r>
            <a:br/>
          </a:p>
        </p:txBody>
      </p:sp>
      <p:sp>
        <p:nvSpPr>
          <p:cNvPr id="2108991773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93262707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80600081" name="Text">
    </p:cNvPr>
          <p:cNvSpPr>
            <a:spLocks noGrp="1"/>
          </p:cNvSpPr>
          <p:nvPr/>
        </p:nvSpPr>
        <p:spPr>
          <a:xfrm rot="0">
            <a:off x="9702800" y="37719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</a:p>
        </p:txBody>
      </p:sp>
      <p:sp>
        <p:nvSpPr>
          <p:cNvPr id="999085371" name="Text">
    </p:cNvPr>
          <p:cNvSpPr>
            <a:spLocks noGrp="1"/>
          </p:cNvSpPr>
          <p:nvPr/>
        </p:nvSpPr>
        <p:spPr>
          <a:xfrm rot="0">
            <a:off x="9334500" y="37719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</a:p>
        </p:txBody>
      </p:sp>
      <p:sp>
        <p:nvSpPr>
          <p:cNvPr id="1663598358" name="Text">
    </p:cNvPr>
          <p:cNvSpPr>
            <a:spLocks noGrp="1"/>
          </p:cNvSpPr>
          <p:nvPr/>
        </p:nvSpPr>
        <p:spPr>
          <a:xfrm rot="0">
            <a:off x="5930900" y="3771900"/>
            <a:ext cx="3403600" cy="2273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JIRA 변경 관리 요청 업무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CRM 자동 배포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epro 자동 배포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 IOS 인증서 교체 및 배포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가용 차량 리스트 출력 개발</a:t>
            </a:r>
          </a:p>
        </p:txBody>
      </p:sp>
      <p:sp>
        <p:nvSpPr>
          <p:cNvPr id="1850945211" name="Text">
    </p:cNvPr>
          <p:cNvSpPr>
            <a:spLocks noGrp="1"/>
          </p:cNvSpPr>
          <p:nvPr/>
        </p:nvSpPr>
        <p:spPr>
          <a:xfrm rot="0">
            <a:off x="5308600" y="3771900"/>
            <a:ext cx="5715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595157574" name="Text">
    </p:cNvPr>
          <p:cNvSpPr>
            <a:spLocks noGrp="1"/>
          </p:cNvSpPr>
          <p:nvPr/>
        </p:nvSpPr>
        <p:spPr>
          <a:xfrm rot="0">
            <a:off x="88900" y="3771900"/>
            <a:ext cx="5715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2122403359" name="Text">
    </p:cNvPr>
          <p:cNvSpPr>
            <a:spLocks noGrp="1"/>
          </p:cNvSpPr>
          <p:nvPr/>
        </p:nvSpPr>
        <p:spPr>
          <a:xfrm rot="0">
            <a:off x="711200" y="3771900"/>
            <a:ext cx="3403600" cy="2273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CRM 자동배포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ITSM-93910 상태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epro 자동 배포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 gw 키보드 에러 테스트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취약점 점검 회의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ITSM-94079 변경결과 작성ITSM-94097 변경승인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및 변경결과 작성ITSM-93415 재배포 변경ITSM-94039 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튼 출력 에러 처리ITSM-94110 삭제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ATSS 신규 거리, 요율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ITSM-94039 변경방법 수정ITSM-93987 변경결과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CCS 자동 배포 에러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atss 거리/요율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ITSM-94203 견적서 삭제ITSM-94196 변경결과 작성</a:t>
            </a:r>
          </a:p>
        </p:txBody>
      </p:sp>
      <p:sp>
        <p:nvSpPr>
          <p:cNvPr id="1592872470" name="Text">
    </p:cNvPr>
          <p:cNvSpPr>
            <a:spLocks noGrp="1"/>
          </p:cNvSpPr>
          <p:nvPr/>
        </p:nvSpPr>
        <p:spPr>
          <a:xfrm rot="0">
            <a:off x="4483100" y="37719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04/19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</a:p>
        </p:txBody>
      </p:sp>
      <p:sp>
        <p:nvSpPr>
          <p:cNvPr id="690001285" name="Text">
    </p:cNvPr>
          <p:cNvSpPr>
            <a:spLocks noGrp="1"/>
          </p:cNvSpPr>
          <p:nvPr/>
        </p:nvSpPr>
        <p:spPr>
          <a:xfrm rot="0">
            <a:off x="4851400" y="37719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04/19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</a:p>
        </p:txBody>
      </p:sp>
      <p:sp>
        <p:nvSpPr>
          <p:cNvPr id="1101248949" name="Text">
    </p:cNvPr>
          <p:cNvSpPr>
            <a:spLocks noGrp="1"/>
          </p:cNvSpPr>
          <p:nvPr/>
        </p:nvSpPr>
        <p:spPr>
          <a:xfrm rot="0">
            <a:off x="4114800" y="37719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04/19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</a:p>
        </p:txBody>
      </p:sp>
      <p:sp>
        <p:nvSpPr>
          <p:cNvPr id="900134440" name="Text">
    </p:cNvPr>
          <p:cNvSpPr>
            <a:spLocks noGrp="1"/>
          </p:cNvSpPr>
          <p:nvPr/>
        </p:nvSpPr>
        <p:spPr>
          <a:xfrm rot="0">
            <a:off x="660400" y="3771900"/>
            <a:ext cx="34544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43356020" name="Text">
    </p:cNvPr>
          <p:cNvSpPr>
            <a:spLocks noGrp="1"/>
          </p:cNvSpPr>
          <p:nvPr/>
        </p:nvSpPr>
        <p:spPr>
          <a:xfrm rot="0">
            <a:off x="5880100" y="3771900"/>
            <a:ext cx="34544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872562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83165772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309688270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870676683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907586683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541908048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423498896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950714726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22522337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101363204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676757044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880153827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459360386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903064754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783759221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</a:p>
        </p:txBody>
      </p:sp>
      <p:sp>
        <p:nvSpPr>
          <p:cNvPr id="474168602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</a:p>
        </p:txBody>
      </p:sp>
      <p:sp>
        <p:nvSpPr>
          <p:cNvPr id="225919816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외화지급처 송금계좌정보 등록/추가/지급보류 해제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신청서 개선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인천저유소 고정자산 「시험장비 검교정 이력관리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시스템(가명)」 알림시스템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구매처/거래처 코드 관리 업무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기술검토요청서 및 결과서에 링크 추가 요청</a:t>
            </a:r>
          </a:p>
        </p:txBody>
      </p:sp>
      <p:sp>
        <p:nvSpPr>
          <p:cNvPr id="263094194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1972211355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1881392861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외화지급처 송금계좌정보 신청서 변경/보완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인천저유소 고정자산 「시험장비 검교정 이력관리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시스템(가명)」 알림시스템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구매처/거래처 코드 관리 업무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기술검토요청서 및 결과서에 링크 추가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계약서 보관/관리 신청서 (CP 전자결재) 결재선 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경 - 협조 라인 추가</a:t>
            </a:r>
          </a:p>
        </p:txBody>
      </p:sp>
      <p:sp>
        <p:nvSpPr>
          <p:cNvPr id="1207543442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</a:p>
        </p:txBody>
      </p:sp>
      <p:sp>
        <p:nvSpPr>
          <p:cNvPr id="1003881008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04/18</a:t>
            </a:r>
            <a:br/>
            <a:br/>
          </a:p>
        </p:txBody>
      </p:sp>
      <p:sp>
        <p:nvSpPr>
          <p:cNvPr id="574012039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04/12</a:t>
            </a:r>
            <a:br/>
            <a:br/>
          </a:p>
        </p:txBody>
      </p:sp>
      <p:sp>
        <p:nvSpPr>
          <p:cNvPr id="1280152882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83479583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051184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867520894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330946850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406414175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346666172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2068694716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652238910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420562280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26053397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412357152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028681884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54402577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323633351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993868329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211260670" name="Text">
    </p:cNvPr>
          <p:cNvSpPr>
            <a:spLocks noGrp="1"/>
          </p:cNvSpPr>
          <p:nvPr/>
        </p:nvSpPr>
        <p:spPr>
          <a:xfrm rot="0">
            <a:off x="9702800" y="1511300"/>
            <a:ext cx="368300" cy="3035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</a:p>
        </p:txBody>
      </p:sp>
      <p:sp>
        <p:nvSpPr>
          <p:cNvPr id="1584397214" name="Text">
    </p:cNvPr>
          <p:cNvSpPr>
            <a:spLocks noGrp="1"/>
          </p:cNvSpPr>
          <p:nvPr/>
        </p:nvSpPr>
        <p:spPr>
          <a:xfrm rot="0">
            <a:off x="9334500" y="1511300"/>
            <a:ext cx="368300" cy="3035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</a:p>
        </p:txBody>
      </p:sp>
      <p:sp>
        <p:nvSpPr>
          <p:cNvPr id="943354278" name="Text">
    </p:cNvPr>
          <p:cNvSpPr>
            <a:spLocks noGrp="1"/>
          </p:cNvSpPr>
          <p:nvPr/>
        </p:nvSpPr>
        <p:spPr>
          <a:xfrm rot="0">
            <a:off x="5930900" y="1511300"/>
            <a:ext cx="3403600" cy="3035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시스템 접속 권한 부여 신청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IT System 데이터 이전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LMS 나의교육수료이력 메뉴 생성</a:t>
            </a:r>
          </a:p>
        </p:txBody>
      </p:sp>
      <p:sp>
        <p:nvSpPr>
          <p:cNvPr id="250991556" name="Text">
    </p:cNvPr>
          <p:cNvSpPr>
            <a:spLocks noGrp="1"/>
          </p:cNvSpPr>
          <p:nvPr/>
        </p:nvSpPr>
        <p:spPr>
          <a:xfrm rot="0">
            <a:off x="5308600" y="1511300"/>
            <a:ext cx="571500" cy="3035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1416276298" name="Text">
    </p:cNvPr>
          <p:cNvSpPr>
            <a:spLocks noGrp="1"/>
          </p:cNvSpPr>
          <p:nvPr/>
        </p:nvSpPr>
        <p:spPr>
          <a:xfrm rot="0">
            <a:off x="88900" y="1511300"/>
            <a:ext cx="571500" cy="3035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1979190098" name="Text">
    </p:cNvPr>
          <p:cNvSpPr>
            <a:spLocks noGrp="1"/>
          </p:cNvSpPr>
          <p:nvPr/>
        </p:nvSpPr>
        <p:spPr>
          <a:xfrm rot="0">
            <a:off x="711200" y="1511300"/>
            <a:ext cx="3403600" cy="3035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시스템 접속 권한 부여 신청(BCM 신규 프로젝트 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원, 추후 BCM 관련 정보처리 해당 문서로  23/06/30까지 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행예정)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비용이 있는 교육훈련신청서 전표생성 오류 확인 및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방안 안내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부서지침서 '결산회계지침(ACC-A-0001)' 개정 첨부파일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수정후 다운로드 오류 확인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Oracle 감사 사전 대비에 따른 Oracle 서버 이관 작업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(LMSDEV DB 서버)  서비스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교육이력 삭제 요청(CP, LMS)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IT System 데이터 이전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위험물안전관리자 실무교육 교육훈련신청서 삭제 요청(신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병규/4909)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모바일 ERS 개선 용역 Finalization Meeting(4/21 10: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00) 회의 참석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LMS 나의교육수료이력 메뉴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SOB-01-003 Management Committee 규정 ,활성화 상태로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변경요청. </a:t>
            </a:r>
          </a:p>
        </p:txBody>
      </p:sp>
      <p:sp>
        <p:nvSpPr>
          <p:cNvPr id="505733898" name="Text">
    </p:cNvPr>
          <p:cNvSpPr>
            <a:spLocks noGrp="1"/>
          </p:cNvSpPr>
          <p:nvPr/>
        </p:nvSpPr>
        <p:spPr>
          <a:xfrm rot="0">
            <a:off x="4483100" y="1511300"/>
            <a:ext cx="368300" cy="3035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</a:p>
        </p:txBody>
      </p:sp>
      <p:sp>
        <p:nvSpPr>
          <p:cNvPr id="1047488761" name="Text">
    </p:cNvPr>
          <p:cNvSpPr>
            <a:spLocks noGrp="1"/>
          </p:cNvSpPr>
          <p:nvPr/>
        </p:nvSpPr>
        <p:spPr>
          <a:xfrm rot="0">
            <a:off x="4851400" y="1511300"/>
            <a:ext cx="368300" cy="3035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</a:p>
        </p:txBody>
      </p:sp>
      <p:sp>
        <p:nvSpPr>
          <p:cNvPr id="1070507655" name="Text">
    </p:cNvPr>
          <p:cNvSpPr>
            <a:spLocks noGrp="1"/>
          </p:cNvSpPr>
          <p:nvPr/>
        </p:nvSpPr>
        <p:spPr>
          <a:xfrm rot="0">
            <a:off x="4114800" y="1511300"/>
            <a:ext cx="368300" cy="3035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12/08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</a:p>
        </p:txBody>
      </p:sp>
      <p:sp>
        <p:nvSpPr>
          <p:cNvPr id="173643959" name="Text">
    </p:cNvPr>
          <p:cNvSpPr>
            <a:spLocks noGrp="1"/>
          </p:cNvSpPr>
          <p:nvPr/>
        </p:nvSpPr>
        <p:spPr>
          <a:xfrm rot="0">
            <a:off x="660400" y="1511300"/>
            <a:ext cx="3454400" cy="3035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70061637" name="Text">
    </p:cNvPr>
          <p:cNvSpPr>
            <a:spLocks noGrp="1"/>
          </p:cNvSpPr>
          <p:nvPr/>
        </p:nvSpPr>
        <p:spPr>
          <a:xfrm rot="0">
            <a:off x="5880100" y="1511300"/>
            <a:ext cx="3454400" cy="3035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2957671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015145144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061195711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702944927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399767412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623817603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090504324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496609514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088005081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467626161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762592060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332827093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284715731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249536074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531814620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</a:p>
        </p:txBody>
      </p:sp>
      <p:sp>
        <p:nvSpPr>
          <p:cNvPr id="2087850049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br/>
          </a:p>
        </p:txBody>
      </p:sp>
      <p:sp>
        <p:nvSpPr>
          <p:cNvPr id="697472688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지류상품권 모바일 상품권 교환 회수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지류상품권 모바일 상품권 교환 회수 CRM, GCMS 인터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페이스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지류상품권 모바일 상품권 교환 회수 ERP 연계 부분 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발 (지류상품권판매현황, 모바일상품권판매현황)</a:t>
            </a:r>
          </a:p>
        </p:txBody>
      </p:sp>
      <p:sp>
        <p:nvSpPr>
          <p:cNvPr id="808686576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106863720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1791124730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지류상품권 모바일 상품권 교환 회수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지류상품권 모바일 상품권 교환 회수 CRM, GCMS 인터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페이스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모바일상품권판매 정산 미처리데이터 확인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WMS RPA를 활용한 Application 서비스 모니터링 강화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검토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시큐어코딩 점검을 위한 운영 최신소스 제출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GCMS 설치 오류 확인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MRO 자재창고 WMS 프로세스 Flow 데이터 및 ERP 인터페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이스 내용 공유</a:t>
            </a:r>
          </a:p>
        </p:txBody>
      </p:sp>
      <p:sp>
        <p:nvSpPr>
          <p:cNvPr id="1465403396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</a:p>
        </p:txBody>
      </p:sp>
      <p:sp>
        <p:nvSpPr>
          <p:cNvPr id="2077818124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85%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</a:p>
        </p:txBody>
      </p:sp>
      <p:sp>
        <p:nvSpPr>
          <p:cNvPr id="152540099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</a:p>
        </p:txBody>
      </p:sp>
      <p:sp>
        <p:nvSpPr>
          <p:cNvPr id="1879819183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03325122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93830883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</a:p>
        </p:txBody>
      </p:sp>
      <p:sp>
        <p:nvSpPr>
          <p:cNvPr id="1815483786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</a:p>
        </p:txBody>
      </p:sp>
      <p:sp>
        <p:nvSpPr>
          <p:cNvPr id="1116648728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별첨*ERP pptx를 다루기 위한 labrary 응용 (Embedded e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xcel 파일을 선택/입력/복사)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AutoGPT 설치 및 활용 (code review 및 porting, conver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ting)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RMS 인수인계</a:t>
            </a:r>
          </a:p>
        </p:txBody>
      </p:sp>
      <p:sp>
        <p:nvSpPr>
          <p:cNvPr id="305592374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466785159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1200901938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별첨*ERP pptx를 다루기 위한 labrary 응용 (Embedded e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xcel 파일을 선택/입력/복사)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AutoGPT 설치 및 활용 (code review 및 porting, conver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ting)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RMS 인수인계</a:t>
            </a:r>
          </a:p>
        </p:txBody>
      </p:sp>
      <p:sp>
        <p:nvSpPr>
          <p:cNvPr id="1879377069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</a:p>
        </p:txBody>
      </p:sp>
      <p:sp>
        <p:nvSpPr>
          <p:cNvPr id="1440200147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40%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</a:p>
        </p:txBody>
      </p:sp>
      <p:sp>
        <p:nvSpPr>
          <p:cNvPr id="1511414341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</a:p>
        </p:txBody>
      </p:sp>
      <p:sp>
        <p:nvSpPr>
          <p:cNvPr id="1067348970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43136984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481818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742460675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731314481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2111878259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227188901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895812941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815936786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344432074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989524925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015265157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934702075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536204694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1774220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212664886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990787253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</a:p>
        </p:txBody>
      </p:sp>
      <p:sp>
        <p:nvSpPr>
          <p:cNvPr id="697978329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</a:p>
        </p:txBody>
      </p:sp>
      <p:sp>
        <p:nvSpPr>
          <p:cNvPr id="880572975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고객 문의/요청 (유선) 기본응대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할당받은 SR 요청건 작업</a:t>
            </a:r>
          </a:p>
        </p:txBody>
      </p:sp>
      <p:sp>
        <p:nvSpPr>
          <p:cNvPr id="1344565796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CES/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전광호</a:t>
            </a:r>
          </a:p>
        </p:txBody>
      </p:sp>
      <p:sp>
        <p:nvSpPr>
          <p:cNvPr id="1857449021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CES/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전광호</a:t>
            </a:r>
          </a:p>
        </p:txBody>
      </p:sp>
      <p:sp>
        <p:nvSpPr>
          <p:cNvPr id="364445879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고객 문의/요청 (유선) 기본응대- 차세대 오픈 관련 고객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문의 응대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[CES] 예가산정 - 사전검토 SG 그룹 추가 요청자 : 최병원 책임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ITSM-93867 e-Pro Data 제공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ITSM-94060 입찰의뢰번호 RQ230400372 관련, 첨부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파일 변경 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견적의뢰 3건에 대해 하도급법 적용(Check)요청자 : 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상경 책임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ITSM-94164 RQ230400579 견적 의뢰건 연락처 파일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삭제 작업.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epro 차세대 인수인계 -  엠로업체 운영 확정으로 인수인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계 절차 보류        </a:t>
            </a:r>
          </a:p>
        </p:txBody>
      </p:sp>
      <p:sp>
        <p:nvSpPr>
          <p:cNvPr id="1120120109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</a:p>
        </p:txBody>
      </p:sp>
      <p:sp>
        <p:nvSpPr>
          <p:cNvPr id="830820867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</a:p>
        </p:txBody>
      </p:sp>
      <p:sp>
        <p:nvSpPr>
          <p:cNvPr id="1812924298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03/20</a:t>
            </a:r>
            <a:br/>
            <a:br/>
          </a:p>
        </p:txBody>
      </p:sp>
      <p:sp>
        <p:nvSpPr>
          <p:cNvPr id="829296132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47293889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4320075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630687028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552432440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368950683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226767634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983974122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897496629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66783720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926445737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066518452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45412443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11680591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027186509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237953924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817881294" name="Text">
    </p:cNvPr>
          <p:cNvSpPr>
            <a:spLocks noGrp="1"/>
          </p:cNvSpPr>
          <p:nvPr/>
        </p:nvSpPr>
        <p:spPr>
          <a:xfrm rot="0">
            <a:off x="9702800" y="1511300"/>
            <a:ext cx="3683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br/>
          </a:p>
        </p:txBody>
      </p:sp>
      <p:sp>
        <p:nvSpPr>
          <p:cNvPr id="256791951" name="Text">
    </p:cNvPr>
          <p:cNvSpPr>
            <a:spLocks noGrp="1"/>
          </p:cNvSpPr>
          <p:nvPr/>
        </p:nvSpPr>
        <p:spPr>
          <a:xfrm rot="0">
            <a:off x="9334500" y="1511300"/>
            <a:ext cx="3683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  <a:br/>
          </a:p>
        </p:txBody>
      </p:sp>
      <p:sp>
        <p:nvSpPr>
          <p:cNvPr id="1410059050" name="Text">
    </p:cNvPr>
          <p:cNvSpPr>
            <a:spLocks noGrp="1"/>
          </p:cNvSpPr>
          <p:nvPr/>
        </p:nvSpPr>
        <p:spPr>
          <a:xfrm rot="0">
            <a:off x="5930900" y="1511300"/>
            <a:ext cx="3403600" cy="2882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Nocache Yellow Book chart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2023.3월 결산의 EIS, 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HCM-지방사업장 중식비, 조식비, 교통비 신청서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 E-BIZ 윤활유 이비즈 개선 프로젝트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배차계획정보 전송 SKIPC 이관물량 전용출하지정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ERP Data와 RTS Dashboard간 Interface 정보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PRM 실수송 거리 측정데이타 erp 연동요청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특근확인서 출근시간 활성화 및 특근시작시간 필수 선택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적용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HCM 근로시간단축(육아기) 주단위 세부내역 작성란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임원 경조금 신청서/수령방법 일부 개선요청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저유소 PM 관련 작업의뢰서 전자결재(T-Code : IW21) 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화학물질관리시스템 로컬환경 구축, 신규 작업공간 생성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후 프로젝트 이관, 소스 및 인터페이스 정의서 형상관리, 업무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인수인계 등</a:t>
            </a:r>
          </a:p>
        </p:txBody>
      </p:sp>
      <p:sp>
        <p:nvSpPr>
          <p:cNvPr id="1344993698" name="Text">
    </p:cNvPr>
          <p:cNvSpPr>
            <a:spLocks noGrp="1"/>
          </p:cNvSpPr>
          <p:nvPr/>
        </p:nvSpPr>
        <p:spPr>
          <a:xfrm rot="0">
            <a:off x="5308600" y="1511300"/>
            <a:ext cx="5715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1772037555" name="Text">
    </p:cNvPr>
          <p:cNvSpPr>
            <a:spLocks noGrp="1"/>
          </p:cNvSpPr>
          <p:nvPr/>
        </p:nvSpPr>
        <p:spPr>
          <a:xfrm rot="0">
            <a:off x="88900" y="1511300"/>
            <a:ext cx="5715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335607586" name="Text">
    </p:cNvPr>
          <p:cNvSpPr>
            <a:spLocks noGrp="1"/>
          </p:cNvSpPr>
          <p:nvPr/>
        </p:nvSpPr>
        <p:spPr>
          <a:xfrm rot="0">
            <a:off x="711200" y="1511300"/>
            <a:ext cx="3403600" cy="2882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Nocache Yellow Book chart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2023.2월 결산의 EIS, 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2023.3월 결산의 EIS, 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HCM-지방사업장 중식비, 조식비, 교통비 신청서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 E-BIZ 윤활유 이비즈 개선 프로젝트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배차계획정보 전송 SKIPC 이관물량 전용출하지정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ERP Data와 RTS Dashboard간 Interface 정보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화학물질관리시스템 구축 반영</a:t>
            </a:r>
          </a:p>
        </p:txBody>
      </p:sp>
      <p:sp>
        <p:nvSpPr>
          <p:cNvPr id="517483539" name="Text">
    </p:cNvPr>
          <p:cNvSpPr>
            <a:spLocks noGrp="1"/>
          </p:cNvSpPr>
          <p:nvPr/>
        </p:nvSpPr>
        <p:spPr>
          <a:xfrm rot="0">
            <a:off x="4483100" y="1511300"/>
            <a:ext cx="3683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</a:p>
        </p:txBody>
      </p:sp>
      <p:sp>
        <p:nvSpPr>
          <p:cNvPr id="423108995" name="Text">
    </p:cNvPr>
          <p:cNvSpPr>
            <a:spLocks noGrp="1"/>
          </p:cNvSpPr>
          <p:nvPr/>
        </p:nvSpPr>
        <p:spPr>
          <a:xfrm rot="0">
            <a:off x="4851400" y="1511300"/>
            <a:ext cx="3683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04/19</a:t>
            </a:r>
            <a:br/>
          </a:p>
        </p:txBody>
      </p:sp>
      <p:sp>
        <p:nvSpPr>
          <p:cNvPr id="161099178" name="Text">
    </p:cNvPr>
          <p:cNvSpPr>
            <a:spLocks noGrp="1"/>
          </p:cNvSpPr>
          <p:nvPr/>
        </p:nvSpPr>
        <p:spPr>
          <a:xfrm rot="0">
            <a:off x="4114800" y="1511300"/>
            <a:ext cx="3683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</a:p>
        </p:txBody>
      </p:sp>
      <p:sp>
        <p:nvSpPr>
          <p:cNvPr id="447771228" name="Text">
    </p:cNvPr>
          <p:cNvSpPr>
            <a:spLocks noGrp="1"/>
          </p:cNvSpPr>
          <p:nvPr/>
        </p:nvSpPr>
        <p:spPr>
          <a:xfrm rot="0">
            <a:off x="660400" y="1511300"/>
            <a:ext cx="34544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71746221" name="Text">
    </p:cNvPr>
          <p:cNvSpPr>
            <a:spLocks noGrp="1"/>
          </p:cNvSpPr>
          <p:nvPr/>
        </p:nvSpPr>
        <p:spPr>
          <a:xfrm rot="0">
            <a:off x="5880100" y="1511300"/>
            <a:ext cx="34544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05" name="Group 97"/>
          <p:cNvGraphicFramePr>
            <a:graphicFrameLocks noGrp="1"/>
          </p:cNvGraphicFramePr>
          <p:nvPr/>
        </p:nvGraphicFramePr>
        <p:xfrm>
          <a:off x="255577" y="1105143"/>
          <a:ext cx="4771985" cy="3535492"/>
        </p:xfrm>
        <a:graphic>
          <a:graphicData uri="http://schemas.openxmlformats.org/drawingml/2006/table">
            <a:tbl>
              <a:tblPr/>
              <a:tblGrid>
                <a:gridCol w="521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8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73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5077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494" marL="88055" marR="88055" marT="4549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err="1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922">
                <a:tc rowSpan="7"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Market.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박치영</a:t>
                      </a:r>
                    </a:p>
                  </a:txBody>
                  <a:tcPr horzOverflow="overflow" marB="45527" marL="81282" marR="81282" marT="4552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전화번호로 포인트 적립 적용 조회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3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카페이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 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(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주유소연동추가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_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현대서버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)</a:t>
                      </a: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89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주유소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금결원전송관련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수정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58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플랫폼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테스트 대응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,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수정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93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부정적립관련 대응 조치 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93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키오스크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즉발카드 등록 개발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40%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9932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526" marL="83067" marR="83067" marT="4652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모바일상품권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제휴 성능 저하문제 수정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568">
                <a:tc rowSpan="7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IF.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이승범</a:t>
                      </a:r>
                    </a:p>
                  </a:txBody>
                  <a:tcPr horzOverflow="overflow" marB="45527" marL="81282" marR="81282" marT="4552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금결원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 전문 수정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02/03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773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80" marL="83077" marR="83077" marT="4668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쿠폰 전문 수정 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(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사용가능상품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)</a:t>
                      </a: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02/16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</a:t>
                      </a:r>
                      <a:r>
                        <a:rPr altLang="ko-KR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523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카페이 연동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+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제네시스앱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09/21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01/29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5247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80" marL="83077" marR="83077" marT="4668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국민카드 배치 서버 변경으로 인한 연계 테스트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5529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 쿠폰 발행 점검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02/28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56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롯데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멤버스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데이터 정합성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,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후속 조치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569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525" marL="83067" marR="83067" marT="4652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8274" name="Rectangle 137"/>
          <p:cNvSpPr>
            <a:spLocks noChangeArrowheads="1"/>
          </p:cNvSpPr>
          <p:nvPr/>
        </p:nvSpPr>
        <p:spPr bwMode="auto">
          <a:xfrm>
            <a:off x="302179" y="302534"/>
            <a:ext cx="8761066" cy="33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566">
                <a:solidFill>
                  <a:srgbClr val="000000"/>
                </a:solidFill>
              </a:rPr>
              <a:t>3. </a:t>
            </a:r>
            <a:r>
              <a:rPr altLang="en-US" kumimoji="1" lang="ko-KR" sz="1566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z="1566">
                <a:solidFill>
                  <a:srgbClr val="000000"/>
                </a:solidFill>
              </a:rPr>
              <a:t>(</a:t>
            </a:r>
            <a:r>
              <a:rPr altLang="en-US" lang="ko-KR" sz="1566">
                <a:solidFill>
                  <a:srgbClr val="000000"/>
                </a:solidFill>
              </a:rPr>
              <a:t>②</a:t>
            </a:r>
            <a:r>
              <a:rPr altLang="ko-KR" kumimoji="1" lang="en-US" sz="1566">
                <a:solidFill>
                  <a:srgbClr val="000000"/>
                </a:solidFill>
              </a:rPr>
              <a:t>Quintet - CRM)</a:t>
            </a:r>
          </a:p>
        </p:txBody>
      </p:sp>
      <p:sp>
        <p:nvSpPr>
          <p:cNvPr id="8275" name="Rectangle 135"/>
          <p:cNvSpPr>
            <a:spLocks noChangeArrowheads="1"/>
          </p:cNvSpPr>
          <p:nvPr/>
        </p:nvSpPr>
        <p:spPr bwMode="auto">
          <a:xfrm>
            <a:off x="255577" y="752526"/>
            <a:ext cx="4771985" cy="298249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금주 업무 실적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  <p:graphicFrame>
        <p:nvGraphicFramePr>
          <p:cNvPr id="7" name="Group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26789"/>
              </p:ext>
            </p:extLst>
          </p:nvPr>
        </p:nvGraphicFramePr>
        <p:xfrm>
          <a:off x="5102125" y="1048417"/>
          <a:ext cx="4473736" cy="3871829"/>
        </p:xfrm>
        <a:graphic>
          <a:graphicData uri="http://schemas.openxmlformats.org/drawingml/2006/table">
            <a:tbl>
              <a:tblPr/>
              <a:tblGrid>
                <a:gridCol w="668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1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0165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49" marL="88066" marR="88066" marT="4574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49" marL="88066" marR="88066" marT="4574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49" marL="88066" marR="88066" marT="4574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749" marL="88066" marR="88066" marT="4574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896">
                <a:tc row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Market.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박치영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1" marR="81291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법인 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96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70" marL="83077" marR="83077" marT="4677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거래내역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(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신규 결제 수단 정의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)</a:t>
                      </a: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896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chemeClr val="bg1">
                              <a:lumMod val="85000"/>
                            </a:schemeClr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ko-KR" b="0" baseline="0" dirty="0" err="1" lang="en-US" smtClean="0" sz="800">
                          <a:solidFill>
                            <a:schemeClr val="bg1">
                              <a:lumMod val="85000"/>
                            </a:schemeClr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Pb</a:t>
                      </a:r>
                      <a:r>
                        <a:rPr altLang="en-US" b="0" baseline="0" dirty="0" lang="ko-KR" smtClean="0" sz="800">
                          <a:solidFill>
                            <a:schemeClr val="bg1">
                              <a:lumMod val="85000"/>
                            </a:schemeClr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상품적립</a:t>
                      </a:r>
                      <a:endParaRPr altLang="ko-KR" b="0" baseline="0" dirty="0" lang="en-US" smtClean="0" sz="800">
                        <a:solidFill>
                          <a:schemeClr val="bg1">
                            <a:lumMod val="85000"/>
                          </a:schemeClr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896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-171450" latinLnBrk="1" lvl="0" marL="17145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사후적립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PRM,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전자결재 연동개발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5434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70" marL="83077" marR="83077" marT="4677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App push</a:t>
                      </a: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0934">
                <a:tc rowSpan="8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IF.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이승범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1" marR="81291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금결원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전문 수정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41" marL="81282" marR="81282" marT="456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02/03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9" marL="81282" marR="81282" marT="4562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9" marL="81282" marR="81282" marT="4562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0848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6" marL="83077" marR="83077" marT="4676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쿠폰 전문 수정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5" marL="81282" marR="81282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02/16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0784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6" marL="83077" marR="83077" marT="4676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카페이 연동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+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제네시스앱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09/21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01/29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0784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국민카드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배치 서버 변경으로 인한 연계 테스트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24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 쿠폰 발행 점검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02/28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24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롯데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멤버스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데이터 정합성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,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후속 조치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24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5" marL="81282" marR="81282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555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6" marL="83077" marR="83077" marT="4676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5" marL="81282" marR="81282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8336" name="Rectangle 136"/>
          <p:cNvSpPr>
            <a:spLocks noChangeArrowheads="1"/>
          </p:cNvSpPr>
          <p:nvPr/>
        </p:nvSpPr>
        <p:spPr bwMode="auto">
          <a:xfrm>
            <a:off x="5092804" y="744759"/>
            <a:ext cx="4473736" cy="310676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차주 업무 계획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6" name="표 3075"/>
          <p:cNvGraphicFramePr/>
          <p:nvPr/>
        </p:nvGraphicFramePr>
        <p:xfrm>
          <a:off x="271440" y="1141189"/>
          <a:ext cx="9318451" cy="5164874"/>
        </p:xfrm>
        <a:graphic>
          <a:graphicData uri="http://schemas.openxmlformats.org/drawingml/2006/table">
            <a:tbl>
              <a:tblPr bandRow="1" firstRow="1"/>
              <a:tblGrid>
                <a:gridCol w="1320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53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0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3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5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572"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FF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일</a:t>
                      </a:r>
                      <a:endParaRPr altLang="en-US" b="0" i="0" kumimoji="1" lang="ko-KR" sz="900">
                        <a:solidFill>
                          <a:srgbClr val="FF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수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목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금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FF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토</a:t>
                      </a:r>
                      <a:endParaRPr altLang="en-US" b="0" i="0" kumimoji="1" lang="ko-KR" sz="900">
                        <a:solidFill>
                          <a:srgbClr val="0000FF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1392"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i="0" kumimoji="1" lang="ko-KR" sz="120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35774280" eaLnBrk="1" hangingPunct="1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5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35774280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6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35774280" eaLnBrk="1" hangingPunct="1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FF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7</a:t>
                      </a:r>
                    </a:p>
                    <a:p>
                      <a:pPr algn="l" defTabSz="35774280" eaLnBrk="1" hangingPunct="1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i="0" kumimoji="1" lang="ko-KR" sz="900">
                        <a:solidFill>
                          <a:srgbClr val="FF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l" defTabSz="35774280" eaLnBrk="1" hangingPunct="1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FF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Off Duty Day</a:t>
                      </a:r>
                      <a:endParaRPr altLang="en-US" b="0" i="0" kumimoji="1" lang="ko-KR" sz="900">
                        <a:solidFill>
                          <a:srgbClr val="FF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B="45716" marT="45716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C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8</a:t>
                      </a:r>
                      <a:endParaRPr altLang="en-US" b="0" i="0" kumimoji="1" lang="ko-KR" sz="900">
                        <a:solidFill>
                          <a:srgbClr val="0000C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9176">
                <a:tc>
                  <a:txBody>
                    <a:bodyPr/>
                    <a:lstStyle/>
                    <a:p>
                      <a:pPr algn="l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FF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9</a:t>
                      </a:r>
                      <a:endParaRPr altLang="en-US" b="0" i="0" kumimoji="1" lang="ko-KR" sz="900">
                        <a:solidFill>
                          <a:srgbClr val="FF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35774280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10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35774280" eaLnBrk="1" hangingPunct="1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11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35774280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r>
                        <a:rPr altLang="ko-KR" b="0" i="0" kumimoji="1" lang="en-US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35774280" eaLnBrk="1" hangingPunct="1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13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35774280" eaLnBrk="1" hangingPunct="1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14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C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15</a:t>
                      </a:r>
                      <a:endParaRPr altLang="en-US" b="0" i="0" kumimoji="1" lang="ko-KR" sz="900">
                        <a:solidFill>
                          <a:srgbClr val="0000C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2327">
                <a:tc>
                  <a:txBody>
                    <a:bodyPr/>
                    <a:lstStyle/>
                    <a:p>
                      <a:pPr algn="l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FF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16</a:t>
                      </a:r>
                      <a:endParaRPr altLang="en-US" b="0" i="0" kumimoji="1" lang="ko-KR" sz="900">
                        <a:solidFill>
                          <a:srgbClr val="FF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35774280" eaLnBrk="1" hangingPunct="1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17</a:t>
                      </a: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35774280" eaLnBrk="1" hangingPunct="1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18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35774280" eaLnBrk="1" hangingPunct="1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19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20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21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C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22</a:t>
                      </a:r>
                      <a:endParaRPr altLang="en-US" b="0" i="0" kumimoji="1" lang="ko-KR" sz="900">
                        <a:solidFill>
                          <a:srgbClr val="0000C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9146">
                <a:tc>
                  <a:txBody>
                    <a:bodyPr/>
                    <a:lstStyle/>
                    <a:p>
                      <a:pPr algn="l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FF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23</a:t>
                      </a:r>
                      <a:endParaRPr altLang="en-US" b="0" i="0" kumimoji="1" lang="ko-KR" sz="900">
                        <a:solidFill>
                          <a:srgbClr val="FF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35774280" eaLnBrk="1" hangingPunct="1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r>
                        <a:rPr altLang="ko-KR" b="0" baseline="0" i="0" kumimoji="1" lang="en-US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35774280" eaLnBrk="1" hangingPunct="1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25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35774280" eaLnBrk="1" hangingPunct="1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26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27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28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C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29</a:t>
                      </a:r>
                      <a:endParaRPr altLang="en-US" b="0" i="0" kumimoji="1" lang="ko-KR" sz="900">
                        <a:solidFill>
                          <a:srgbClr val="0000C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235">
                <a:tc>
                  <a:txBody>
                    <a:bodyPr/>
                    <a:lstStyle/>
                    <a:p>
                      <a:pPr algn="l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FF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30</a:t>
                      </a:r>
                      <a:endParaRPr altLang="en-US" b="0" i="0" kumimoji="1" lang="ko-KR" sz="900">
                        <a:solidFill>
                          <a:srgbClr val="FF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i="0" kumimoji="1" lang="ko-KR" sz="120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i="0" kumimoji="1" lang="ko-KR" sz="120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i="0" kumimoji="1" lang="ko-KR" sz="120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i="0" kumimoji="1" lang="ko-KR" sz="120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i="0" kumimoji="1" lang="ko-KR" sz="120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i="0" kumimoji="1" lang="ko-KR" sz="120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246" name="TextBox 3245"/>
          <p:cNvSpPr txBox="1"/>
          <p:nvPr/>
        </p:nvSpPr>
        <p:spPr>
          <a:xfrm>
            <a:off x="5639356" y="661884"/>
            <a:ext cx="661884" cy="36342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none">
            <a:noAutofit/>
          </a:bodyPr>
          <a:lstStyle/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00000"/>
              <a:buFont typeface="Arial"/>
              <a:buChar char="◑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반 차</a:t>
            </a:r>
          </a:p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50000"/>
              <a:buFont typeface="Wingdings"/>
              <a:buChar char="l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 1day</a:t>
            </a:r>
            <a:endParaRPr altLang="en-US" b="0" i="0" kumimoji="1" lang="ko-KR" sz="900">
              <a:solidFill>
                <a:srgbClr val="3333CC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7" name="TextBox 3246"/>
          <p:cNvSpPr txBox="1"/>
          <p:nvPr/>
        </p:nvSpPr>
        <p:spPr>
          <a:xfrm>
            <a:off x="226954" y="199994"/>
            <a:ext cx="9056616" cy="33646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89" lIns="91577" rIns="91577" tIns="45789" vert="horz" wrap="square">
            <a:noAutofit/>
          </a:bodyPr>
          <a:lstStyle/>
          <a:p>
            <a:pPr algn="l" defTabSz="58846888" eaLnBrk="0" hangingPunct="0" indent="-385813" latinLnBrk="0" lvl="0" marL="385813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1" baseline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별첨</a:t>
            </a:r>
            <a:r>
              <a:rPr altLang="en-US" b="1" baseline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-</a:t>
            </a:r>
            <a:r>
              <a:rPr altLang="en-US" b="1" baseline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2</a:t>
            </a:r>
            <a:r>
              <a:rPr altLang="en-US" b="1" baseline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2023</a:t>
            </a:r>
            <a:r>
              <a:rPr altLang="en-US" b="1" baseline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04월 휴가계획서</a:t>
            </a:r>
            <a:endParaRPr altLang="en-US" b="1" i="0" kumimoji="1" lang="ko-KR" sz="16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8" name="TextBox 3247"/>
          <p:cNvSpPr txBox="1"/>
          <p:nvPr/>
        </p:nvSpPr>
        <p:spPr>
          <a:xfrm>
            <a:off x="6777363" y="666628"/>
            <a:ext cx="1447571" cy="35555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Ø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예비군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/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민방위 훈련 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ü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교육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,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 내부회의 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2" name="TextBox 3251"/>
          <p:cNvSpPr txBox="1"/>
          <p:nvPr/>
        </p:nvSpPr>
        <p:spPr>
          <a:xfrm>
            <a:off x="7853525" y="661884"/>
            <a:ext cx="1676088" cy="355501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v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경조휴가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Arial"/>
              <a:buChar char="◇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건강검진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3" name="TextBox 3252"/>
          <p:cNvSpPr txBox="1"/>
          <p:nvPr/>
        </p:nvSpPr>
        <p:spPr>
          <a:xfrm>
            <a:off x="722167" y="6401209"/>
            <a:ext cx="3085536" cy="22382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20" lIns="91440" rIns="91440" tIns="45720" vert="horz" wrap="none">
            <a:noAutofit/>
          </a:bodyPr>
          <a:lstStyle/>
          <a:p>
            <a:pPr algn="r" defTabSz="75524200" eaLnBrk="0" hangingPunct="0" indent="0" latinLnBrk="0" lvl="0" marL="0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H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IT운영팀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R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생산IT지원팀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B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Baynex 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Q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Quintet</a:t>
            </a:r>
            <a:endParaRPr altLang="en-US" b="0" i="0" kumimoji="1" lang="ko-KR" sz="9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05" name="Group 97"/>
          <p:cNvGraphicFramePr>
            <a:graphicFrameLocks noGrp="1"/>
          </p:cNvGraphicFramePr>
          <p:nvPr/>
        </p:nvGraphicFramePr>
        <p:xfrm>
          <a:off x="264898" y="1097377"/>
          <a:ext cx="4771985" cy="5727215"/>
        </p:xfrm>
        <a:graphic>
          <a:graphicData uri="http://schemas.openxmlformats.org/drawingml/2006/table">
            <a:tbl>
              <a:tblPr/>
              <a:tblGrid>
                <a:gridCol w="655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6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2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5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53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1374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55" marL="88075" marR="88075" marT="4575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err="1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완료일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977">
                <a:tc row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홈페이지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김재희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3" marL="88075" marR="88075" marT="4575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법인 하위 카드 등록 </a:t>
                      </a:r>
                    </a:p>
                  </a:txBody>
                  <a:tcPr horzOverflow="overflow" marB="45727" marL="81298" marR="81298" marT="4572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12/24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3" marL="81298" marR="81298" marT="4573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12/31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06" marL="81298" marR="81298" marT="4580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47" marL="81301" marR="81301" marT="4574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97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프로모션 기간내 가입자 정보 제공 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1/13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47" marL="81301" marR="81301" marT="4574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97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모바일주유권 문자 발송 </a:t>
                      </a:r>
                    </a:p>
                  </a:txBody>
                  <a:tcPr horzOverflow="overflow" marB="45736" marL="81298" marR="81298" marT="4573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8" marR="81298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1/15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47" marL="81301" marR="81301" marT="4574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950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7" marL="90003" marR="90003" marT="4675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모의해킹 중복로그인 제한 개발 및 운영 이관 </a:t>
                      </a:r>
                    </a:p>
                  </a:txBody>
                  <a:tcPr horzOverflow="overflow" marB="45751" marL="81298" marR="81298" marT="4575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11/02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1/12</a:t>
                      </a: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2" marL="81301" marR="81301" marT="457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17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1" marL="90003" marR="90003" marT="4676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믿음가득주유소 화면 오류 확인 및 수정 요청</a:t>
                      </a:r>
                      <a:endParaRPr altLang="ko-KR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1" marL="81298" marR="81298" marT="4575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50%</a:t>
                      </a:r>
                    </a:p>
                  </a:txBody>
                  <a:tcPr horzOverflow="overflow" marB="45752" marL="81301" marR="81301" marT="457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913">
                <a:tc rowSpan="7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강길제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3" marL="88075" marR="88075" marT="45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감사인원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</a:t>
                      </a: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VOC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관리자 권한 부여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1/8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1/11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91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Summary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발송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변경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1/14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1/15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91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배치 스케줄러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8" marL="81301" marR="81301" marT="4575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1/13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9" marL="81301" marR="81301" marT="4575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1/13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9" marL="81301" marR="81301" marT="4575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091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검색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9" marL="81294" marR="81294" marT="4578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091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087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438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829">
                <a:tc rowSpan="1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 BI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석주연</a:t>
                      </a:r>
                    </a:p>
                  </a:txBody>
                  <a:tcPr horzOverflow="overflow" marB="45753" marL="88075" marR="88075" marT="45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보너스카드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매출비율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사입량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반영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itchFamily="50" typeface="맑은 고딕"/>
                          <a:ea charset="-127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‘20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월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남선석유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리드코프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매출비율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반영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itchFamily="50" typeface="맑은 고딕"/>
                          <a:ea charset="-127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735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’20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월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UNDEFINED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유치실적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데이터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itchFamily="50" typeface="맑은 고딕"/>
                          <a:ea charset="-127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7744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신규회원 분석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BI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엑셀 파일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085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관련 문의 응대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0857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5" marL="90010" marR="90010" marT="46755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중단대상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거래처 및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재산정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개발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1/14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1/19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3" marL="90010" marR="90010" marT="46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6" marL="90010" marR="90010" marT="46746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0857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6" marL="90010" marR="90010" marT="46746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9" marL="90010" marR="90010" marT="46749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330140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4" marL="90010" marR="90010" marT="46754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  <p:sp>
        <p:nvSpPr>
          <p:cNvPr id="9339" name="Rectangle 137"/>
          <p:cNvSpPr>
            <a:spLocks noChangeArrowheads="1"/>
          </p:cNvSpPr>
          <p:nvPr/>
        </p:nvSpPr>
        <p:spPr bwMode="auto">
          <a:xfrm>
            <a:off x="302179" y="302534"/>
            <a:ext cx="8761066" cy="33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566">
                <a:solidFill>
                  <a:srgbClr val="000000"/>
                </a:solidFill>
              </a:rPr>
              <a:t>3. </a:t>
            </a:r>
            <a:r>
              <a:rPr altLang="en-US" kumimoji="1" lang="ko-KR" sz="1566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z="1566">
                <a:solidFill>
                  <a:srgbClr val="000000"/>
                </a:solidFill>
              </a:rPr>
              <a:t>(</a:t>
            </a:r>
            <a:r>
              <a:rPr altLang="en-US" lang="ko-KR" sz="1566">
                <a:solidFill>
                  <a:srgbClr val="000000"/>
                </a:solidFill>
              </a:rPr>
              <a:t>②</a:t>
            </a:r>
            <a:r>
              <a:rPr altLang="ko-KR" kumimoji="1" lang="en-US" sz="1566">
                <a:solidFill>
                  <a:srgbClr val="000000"/>
                </a:solidFill>
              </a:rPr>
              <a:t>Quintet - CRM)</a:t>
            </a:r>
          </a:p>
        </p:txBody>
      </p:sp>
      <p:sp>
        <p:nvSpPr>
          <p:cNvPr id="9340" name="Rectangle 135"/>
          <p:cNvSpPr>
            <a:spLocks noChangeArrowheads="1"/>
          </p:cNvSpPr>
          <p:nvPr/>
        </p:nvSpPr>
        <p:spPr bwMode="auto">
          <a:xfrm>
            <a:off x="246257" y="750972"/>
            <a:ext cx="4771985" cy="298249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금주 업무 실적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  <p:graphicFrame>
        <p:nvGraphicFramePr>
          <p:cNvPr id="7" name="Group 97"/>
          <p:cNvGraphicFramePr>
            <a:graphicFrameLocks noGrp="1"/>
          </p:cNvGraphicFramePr>
          <p:nvPr/>
        </p:nvGraphicFramePr>
        <p:xfrm>
          <a:off x="5111445" y="1108250"/>
          <a:ext cx="4473736" cy="4374258"/>
        </p:xfrm>
        <a:graphic>
          <a:graphicData uri="http://schemas.openxmlformats.org/drawingml/2006/table">
            <a:tbl>
              <a:tblPr/>
              <a:tblGrid>
                <a:gridCol w="668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1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4752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5" marL="88066" marR="88066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55" marL="88066" marR="88066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55" marL="88066" marR="88066" marT="4575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755" marL="88066" marR="88066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029">
                <a:tc row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홈페이지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김재희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latinLnBrk="1"/>
                      <a:endParaRPr altLang="en-US" dirty="0" lang="ko-KR" sz="900"/>
                    </a:p>
                  </a:txBody>
                  <a:tcPr horzOverflow="overflow" marB="45753" marL="88066" marR="88066" marT="45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보너스카드홈페이지 카드 안내 페이지 수정</a:t>
                      </a: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9/17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미정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019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믿음가득주유소 화면 테스트 및 운영 이관</a:t>
                      </a:r>
                      <a:endParaRPr altLang="ko-KR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1" marL="81298" marR="81298" marT="4575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95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95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6" marL="81298" marR="81298" marT="4573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8" marR="81298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094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987">
                <a:tc rowSpan="6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강길제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3" marL="88066" marR="88066" marT="4575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분류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3" marL="81301" marR="81301" marT="4576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4" marL="81301" marR="81301" marT="4576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4" marL="81301" marR="81301" marT="4576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98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검색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9" marL="81294" marR="81294" marT="4578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99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4" marL="81301" marR="81301" marT="4577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4" marL="81301" marR="81301" marT="4577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098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5" marL="81301" marR="81301" marT="4577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098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5" marL="81301" marR="81301" marT="4577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088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2" marL="81294" marR="81294" marT="4578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3" marL="81294" marR="81294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3" marL="81294" marR="81294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0879">
                <a:tc rowSpan="8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 BI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석주연</a:t>
                      </a:r>
                    </a:p>
                  </a:txBody>
                  <a:tcPr horzOverflow="overflow" marB="45753" marL="88066" marR="88066" marT="4575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산정식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수정 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88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포인트 적립 사용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ERP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보고용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‘20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년도 데이터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88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’20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중단대상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거래처 대상 리스트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258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이벤트 기간 중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신규회원의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주유데이터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088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중단대상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거래처 및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재산정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개발 및 검증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1/14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1/19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089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0893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0" marL="90000" marR="90000" marT="46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0893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4" marL="90000" marR="90000" marT="4675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9423" name="Rectangle 136"/>
          <p:cNvSpPr>
            <a:spLocks noChangeArrowheads="1"/>
          </p:cNvSpPr>
          <p:nvPr/>
        </p:nvSpPr>
        <p:spPr bwMode="auto">
          <a:xfrm>
            <a:off x="5092804" y="750972"/>
            <a:ext cx="4473736" cy="310676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차주 업무 계획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6" name="표 3075"/>
          <p:cNvGraphicFramePr/>
          <p:nvPr/>
        </p:nvGraphicFramePr>
        <p:xfrm>
          <a:off x="271440" y="1141189"/>
          <a:ext cx="9318451" cy="5164874"/>
        </p:xfrm>
        <a:graphic>
          <a:graphicData uri="http://schemas.openxmlformats.org/drawingml/2006/table">
            <a:tbl>
              <a:tblPr bandRow="1" firstRow="1"/>
              <a:tblGrid>
                <a:gridCol w="1320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53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0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3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5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572"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FF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일</a:t>
                      </a:r>
                      <a:endParaRPr altLang="en-US" b="0" i="0" kumimoji="1" lang="ko-KR" sz="900">
                        <a:solidFill>
                          <a:srgbClr val="FF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수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목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금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FF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토</a:t>
                      </a:r>
                      <a:endParaRPr altLang="en-US" b="0" i="0" kumimoji="1" lang="ko-KR" sz="900">
                        <a:solidFill>
                          <a:srgbClr val="0000FF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1392"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i="0" kumimoji="1" lang="ko-KR" sz="120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/>
                      </a:r>
                    </a:p>
                    <a:p>
                      <a:pPr algn="l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● 김도신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/>
                      </a:r>
                    </a:p>
                    <a:p>
                      <a:pPr algn="l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● 김도신</a:t>
                      </a: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/>
                      </a:r>
                    </a:p>
                    <a:p>
                      <a:pPr algn="l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◑ 이여진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35774280" eaLnBrk="1" hangingPunct="1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5</a:t>
                      </a: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/>
                      </a:r>
                    </a:p>
                    <a:p>
                      <a:pPr algn="l" defTabSz="35774280" eaLnBrk="1" hangingPunct="1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● 김도신</a:t>
                      </a: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/>
                      </a:r>
                    </a:p>
                    <a:p>
                      <a:pPr algn="l" defTabSz="35774280" eaLnBrk="1" hangingPunct="1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● 이여진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35774280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6</a:t>
                      </a: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/>
                      </a:r>
                    </a:p>
                    <a:p>
                      <a:pPr algn="l" defTabSz="35774280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◑ 배영식</a:t>
                      </a: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/>
                      </a:r>
                    </a:p>
                    <a:p>
                      <a:pPr algn="l" defTabSz="35774280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● 김도신</a:t>
                      </a: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/>
                      </a:r>
                    </a:p>
                    <a:p>
                      <a:pPr algn="l" defTabSz="35774280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● 노승표</a:t>
                      </a: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/>
                      </a:r>
                    </a:p>
                    <a:p>
                      <a:pPr algn="l" defTabSz="35774280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● 순현국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35774280" eaLnBrk="1" hangingPunct="1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FF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7</a:t>
                      </a:r>
                    </a:p>
                    <a:p>
                      <a:pPr algn="l" defTabSz="35774280" eaLnBrk="1" hangingPunct="1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i="0" kumimoji="1" lang="ko-KR" sz="900">
                        <a:solidFill>
                          <a:srgbClr val="FF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l" defTabSz="35774280" eaLnBrk="1" hangingPunct="1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FF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Off Duty Day</a:t>
                      </a:r>
                      <a:endParaRPr altLang="en-US" b="0" i="0" kumimoji="1" lang="ko-KR" sz="900">
                        <a:solidFill>
                          <a:srgbClr val="FF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B="45716" marT="45716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C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8</a:t>
                      </a:r>
                      <a:endParaRPr altLang="en-US" b="0" i="0" kumimoji="1" lang="ko-KR" sz="900">
                        <a:solidFill>
                          <a:srgbClr val="0000C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9176">
                <a:tc>
                  <a:txBody>
                    <a:bodyPr/>
                    <a:lstStyle/>
                    <a:p>
                      <a:pPr algn="l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FF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9</a:t>
                      </a:r>
                      <a:endParaRPr altLang="en-US" b="0" i="0" kumimoji="1" lang="ko-KR" sz="900">
                        <a:solidFill>
                          <a:srgbClr val="FF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35774280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10</a:t>
                      </a: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/>
                      </a:r>
                    </a:p>
                    <a:p>
                      <a:pPr algn="l" defTabSz="35774280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● 김원기</a:t>
                      </a: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/>
                      </a:r>
                    </a:p>
                    <a:p>
                      <a:pPr algn="l" defTabSz="35774280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● 김구</a:t>
                      </a: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/>
                      </a:r>
                    </a:p>
                    <a:p>
                      <a:pPr algn="l" defTabSz="35774280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● 박민우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35774280" eaLnBrk="1" hangingPunct="1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11</a:t>
                      </a: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/>
                      </a:r>
                    </a:p>
                    <a:p>
                      <a:pPr algn="l" defTabSz="35774280" eaLnBrk="1" hangingPunct="1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● 김원기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35774280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r>
                        <a:rPr altLang="ko-KR" b="0" i="0" kumimoji="1" lang="en-US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r>
                        <a:rPr altLang="ko-KR" b="0" i="0" kumimoji="1" lang="en-US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/>
                      </a:r>
                    </a:p>
                    <a:p>
                      <a:pPr algn="l" defTabSz="35774280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ko-KR" b="0" i="0" kumimoji="1" lang="en-US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● 김원기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35774280" eaLnBrk="1" hangingPunct="1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13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35774280" eaLnBrk="1" hangingPunct="1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14</a:t>
                      </a: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/>
                      </a:r>
                    </a:p>
                    <a:p>
                      <a:pPr algn="l" defTabSz="35774280" eaLnBrk="1" hangingPunct="1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● 남대현</a:t>
                      </a: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/>
                      </a:r>
                    </a:p>
                    <a:p>
                      <a:pPr algn="l" defTabSz="35774280" eaLnBrk="1" hangingPunct="1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◑ 권지수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C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15</a:t>
                      </a:r>
                      <a:endParaRPr altLang="en-US" b="0" i="0" kumimoji="1" lang="ko-KR" sz="900">
                        <a:solidFill>
                          <a:srgbClr val="0000C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2327">
                <a:tc>
                  <a:txBody>
                    <a:bodyPr/>
                    <a:lstStyle/>
                    <a:p>
                      <a:pPr algn="l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FF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16</a:t>
                      </a:r>
                      <a:endParaRPr altLang="en-US" b="0" i="0" kumimoji="1" lang="ko-KR" sz="900">
                        <a:solidFill>
                          <a:srgbClr val="FF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35774280" eaLnBrk="1" hangingPunct="1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17</a:t>
                      </a: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/>
                      </a:r>
                    </a:p>
                    <a:p>
                      <a:pPr algn="l" defTabSz="35774280" eaLnBrk="1" hangingPunct="1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◑ 박선미</a:t>
                      </a: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/>
                      </a:r>
                    </a:p>
                    <a:p>
                      <a:pPr algn="l" defTabSz="35774280" eaLnBrk="1" hangingPunct="1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● 황보람</a:t>
                      </a: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/>
                      </a:r>
                    </a:p>
                    <a:p>
                      <a:pPr algn="l" defTabSz="35774280" eaLnBrk="1" hangingPunct="1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● 강민경</a:t>
                      </a: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35774280" eaLnBrk="1" hangingPunct="1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18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35774280" eaLnBrk="1" hangingPunct="1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19</a:t>
                      </a: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/>
                      </a:r>
                    </a:p>
                    <a:p>
                      <a:pPr algn="l" defTabSz="35774280" eaLnBrk="1" hangingPunct="1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◐ 박선미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20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21</a:t>
                      </a: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/>
                      </a:r>
                    </a:p>
                    <a:p>
                      <a:pPr algn="l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◑ 배영식</a:t>
                      </a: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/>
                      </a:r>
                    </a:p>
                    <a:p>
                      <a:pPr algn="l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● 전광호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C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22</a:t>
                      </a:r>
                      <a:endParaRPr altLang="en-US" b="0" i="0" kumimoji="1" lang="ko-KR" sz="900">
                        <a:solidFill>
                          <a:srgbClr val="0000C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9146">
                <a:tc>
                  <a:txBody>
                    <a:bodyPr/>
                    <a:lstStyle/>
                    <a:p>
                      <a:pPr algn="l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FF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23</a:t>
                      </a:r>
                      <a:endParaRPr altLang="en-US" b="0" i="0" kumimoji="1" lang="ko-KR" sz="900">
                        <a:solidFill>
                          <a:srgbClr val="FF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35774280" eaLnBrk="1" hangingPunct="1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r>
                        <a:rPr altLang="ko-KR" b="0" baseline="0" i="0" kumimoji="1" lang="en-US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35774280" eaLnBrk="1" hangingPunct="1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25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35774280" eaLnBrk="1" hangingPunct="1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26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27</a:t>
                      </a: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/>
                      </a:r>
                    </a:p>
                    <a:p>
                      <a:pPr algn="l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● 박남신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28</a:t>
                      </a: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/>
                      </a:r>
                    </a:p>
                    <a:p>
                      <a:pPr algn="l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● 김원기</a:t>
                      </a: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/>
                      </a:r>
                    </a:p>
                    <a:p>
                      <a:pPr algn="l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● 박선미</a:t>
                      </a: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/>
                      </a:r>
                    </a:p>
                    <a:p>
                      <a:pPr algn="l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● 이지은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C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29</a:t>
                      </a:r>
                      <a:endParaRPr altLang="en-US" b="0" i="0" kumimoji="1" lang="ko-KR" sz="900">
                        <a:solidFill>
                          <a:srgbClr val="0000C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235">
                <a:tc>
                  <a:txBody>
                    <a:bodyPr/>
                    <a:lstStyle/>
                    <a:p>
                      <a:pPr algn="l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FF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30</a:t>
                      </a:r>
                      <a:endParaRPr altLang="en-US" b="0" i="0" kumimoji="1" lang="ko-KR" sz="900">
                        <a:solidFill>
                          <a:srgbClr val="FF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i="0" kumimoji="1" lang="ko-KR" sz="120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i="0" kumimoji="1" lang="ko-KR" sz="120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i="0" kumimoji="1" lang="ko-KR" sz="120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i="0" kumimoji="1" lang="ko-KR" sz="120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i="0" kumimoji="1" lang="ko-KR" sz="120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i="0" kumimoji="1" lang="ko-KR" sz="120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246" name="TextBox 3245"/>
          <p:cNvSpPr txBox="1"/>
          <p:nvPr/>
        </p:nvSpPr>
        <p:spPr>
          <a:xfrm>
            <a:off x="5639356" y="661884"/>
            <a:ext cx="661884" cy="36342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none">
            <a:noAutofit/>
          </a:bodyPr>
          <a:lstStyle/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00000"/>
              <a:buFont typeface="Arial"/>
              <a:buChar char="◑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반 차</a:t>
            </a:r>
          </a:p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50000"/>
              <a:buFont typeface="Wingdings"/>
              <a:buChar char="l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 1day</a:t>
            </a:r>
            <a:endParaRPr altLang="en-US" b="0" i="0" kumimoji="1" lang="ko-KR" sz="900">
              <a:solidFill>
                <a:srgbClr val="3333CC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7" name="TextBox 3246"/>
          <p:cNvSpPr txBox="1"/>
          <p:nvPr/>
        </p:nvSpPr>
        <p:spPr>
          <a:xfrm>
            <a:off x="226954" y="199994"/>
            <a:ext cx="9056616" cy="33646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89" lIns="91577" rIns="91577" tIns="45789" vert="horz" wrap="square">
            <a:noAutofit/>
          </a:bodyPr>
          <a:lstStyle/>
          <a:p>
            <a:pPr algn="l" defTabSz="58846888" eaLnBrk="0" hangingPunct="0" indent="-385813" latinLnBrk="0" lvl="0" marL="385813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1" baseline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별첨</a:t>
            </a:r>
            <a:r>
              <a:rPr altLang="en-US" b="1" baseline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-</a:t>
            </a:r>
            <a:r>
              <a:rPr altLang="en-US" b="1" baseline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2</a:t>
            </a:r>
            <a:r>
              <a:rPr altLang="en-US" b="1" baseline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2023</a:t>
            </a:r>
            <a:r>
              <a:rPr altLang="en-US" b="1" baseline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04월 휴가계획서</a:t>
            </a:r>
            <a:endParaRPr altLang="en-US" b="1" i="0" kumimoji="1" lang="ko-KR" sz="16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8" name="TextBox 3247"/>
          <p:cNvSpPr txBox="1"/>
          <p:nvPr/>
        </p:nvSpPr>
        <p:spPr>
          <a:xfrm>
            <a:off x="6777363" y="666628"/>
            <a:ext cx="1447571" cy="35555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Ø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예비군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/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민방위 훈련 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ü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교육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,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 내부회의 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2" name="TextBox 3251"/>
          <p:cNvSpPr txBox="1"/>
          <p:nvPr/>
        </p:nvSpPr>
        <p:spPr>
          <a:xfrm>
            <a:off x="7853525" y="661884"/>
            <a:ext cx="1676088" cy="355501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v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경조휴가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Arial"/>
              <a:buChar char="◇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건강검진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3" name="TextBox 3252"/>
          <p:cNvSpPr txBox="1"/>
          <p:nvPr/>
        </p:nvSpPr>
        <p:spPr>
          <a:xfrm>
            <a:off x="722167" y="6401209"/>
            <a:ext cx="3085536" cy="22382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20" lIns="91440" rIns="91440" tIns="45720" vert="horz" wrap="none">
            <a:noAutofit/>
          </a:bodyPr>
          <a:lstStyle/>
          <a:p>
            <a:pPr algn="r" defTabSz="75524200" eaLnBrk="0" hangingPunct="0" indent="0" latinLnBrk="0" lvl="0" marL="0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H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IT운영팀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R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생산IT지원팀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B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Baynex 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Q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Quintet</a:t>
            </a:r>
            <a:endParaRPr altLang="en-US" b="0" i="0" kumimoji="1" lang="ko-KR" sz="9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showMasterSp="fals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125"/>
          <p:cNvSpPr>
            <a:spLocks noChangeArrowheads="1"/>
          </p:cNvSpPr>
          <p:nvPr/>
        </p:nvSpPr>
        <p:spPr bwMode="auto">
          <a:xfrm>
            <a:off x="2486232" y="2518720"/>
            <a:ext cx="5711781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altLang="en-US" lang="ko-KR" sz="1566">
                <a:solidFill>
                  <a:schemeClr val="tx1"/>
                </a:solidFill>
              </a:rPr>
              <a:t>주간업무 실적 및 계획</a:t>
            </a:r>
          </a:p>
        </p:txBody>
      </p:sp>
      <p:sp>
        <p:nvSpPr>
          <p:cNvPr id="12291" name="Rectangle 3"/>
          <p:cNvSpPr>
            <a:spLocks noChangeArrowheads="1" noGrp="1"/>
          </p:cNvSpPr>
          <p:nvPr>
            <p:ph idx="4294967295" type="subTitle"/>
          </p:nvPr>
        </p:nvSpPr>
        <p:spPr>
          <a:xfrm>
            <a:off x="255577" y="297385"/>
            <a:ext cx="4927323" cy="372811"/>
          </a:xfrm>
        </p:spPr>
        <p:txBody>
          <a:bodyPr anchor="t" anchorCtr="0" bIns="46759" compatLnSpc="1" lIns="93521" numCol="1" rIns="93521" tIns="18410" vert="horz" wrap="square">
            <a:prstTxWarp prst="textNoShape">
              <a:avLst/>
            </a:prstTxWarp>
          </a:bodyPr>
          <a:lstStyle/>
          <a:p>
            <a:pPr defTabSz="894857" eaLnBrk="1" hangingPunct="1" indent="0" marL="0">
              <a:spcBef>
                <a:spcPct val="0"/>
              </a:spcBef>
              <a:spcAft>
                <a:spcPct val="0"/>
              </a:spcAft>
              <a:buNone/>
            </a:pPr>
            <a:r>
              <a:rPr altLang="en-US" b="1" lang="ko-KR" sz="1566">
                <a:latin charset="-127" panose="020B0503020000020004" pitchFamily="50" typeface="맑은 고딕"/>
                <a:ea charset="-127" panose="020B0503020000020004" pitchFamily="50" typeface="맑은 고딕"/>
              </a:rPr>
              <a:t>목차 </a:t>
            </a:r>
          </a:p>
        </p:txBody>
      </p:sp>
      <p:sp>
        <p:nvSpPr>
          <p:cNvPr id="12292" name="AutoShape 88"/>
          <p:cNvSpPr>
            <a:spLocks noChangeArrowheads="1"/>
          </p:cNvSpPr>
          <p:nvPr/>
        </p:nvSpPr>
        <p:spPr bwMode="auto">
          <a:xfrm>
            <a:off x="2487786" y="1943968"/>
            <a:ext cx="5711780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altLang="ko-KR" lang="en-US" sz="1566">
                <a:solidFill>
                  <a:schemeClr val="tx1"/>
                </a:solidFill>
              </a:rPr>
              <a:t>Summary</a:t>
            </a:r>
            <a:endParaRPr altLang="en-US" lang="ko-KR" sz="1566">
              <a:solidFill>
                <a:schemeClr val="tx1"/>
              </a:solidFill>
            </a:endParaRPr>
          </a:p>
        </p:txBody>
      </p:sp>
      <p:grpSp>
        <p:nvGrpSpPr>
          <p:cNvPr id="12293" name="Group 89"/>
          <p:cNvGrpSpPr>
            <a:grpSpLocks/>
          </p:cNvGrpSpPr>
          <p:nvPr/>
        </p:nvGrpSpPr>
        <p:grpSpPr bwMode="auto">
          <a:xfrm>
            <a:off x="2046626" y="2487652"/>
            <a:ext cx="539023" cy="487761"/>
            <a:chOff x="2225" y="1060"/>
            <a:chExt cx="294" cy="292"/>
          </a:xfrm>
        </p:grpSpPr>
        <p:grpSp>
          <p:nvGrpSpPr>
            <p:cNvPr id="12303" name="Group 90"/>
            <p:cNvGrpSpPr>
              <a:grpSpLocks/>
            </p:cNvGrpSpPr>
            <p:nvPr/>
          </p:nvGrpSpPr>
          <p:grpSpPr bwMode="auto">
            <a:xfrm>
              <a:off x="2225" y="1060"/>
              <a:ext cx="294" cy="292"/>
              <a:chOff x="-233" y="400"/>
              <a:chExt cx="669" cy="669"/>
            </a:xfrm>
          </p:grpSpPr>
          <p:grpSp>
            <p:nvGrpSpPr>
              <p:cNvPr id="12305" name="Group 91"/>
              <p:cNvGrpSpPr>
                <a:grpSpLocks/>
              </p:cNvGrpSpPr>
              <p:nvPr/>
            </p:nvGrpSpPr>
            <p:grpSpPr bwMode="auto">
              <a:xfrm>
                <a:off x="-233" y="400"/>
                <a:ext cx="669" cy="669"/>
                <a:chOff x="5297" y="1592"/>
                <a:chExt cx="669" cy="669"/>
              </a:xfrm>
            </p:grpSpPr>
            <p:sp>
              <p:nvSpPr>
                <p:cNvPr id="12307" name="Oval 92"/>
                <p:cNvSpPr>
                  <a:spLocks noChangeArrowheads="1"/>
                </p:cNvSpPr>
                <p:nvPr/>
              </p:nvSpPr>
              <p:spPr bwMode="auto">
                <a:xfrm>
                  <a:off x="5297" y="1592"/>
                  <a:ext cx="669" cy="669"/>
                </a:xfrm>
                <a:prstGeom prst="ellipse">
                  <a:avLst/>
                </a:prstGeom>
                <a:solidFill>
                  <a:srgbClr val="EAEEF6"/>
                </a:solidFill>
                <a:ln algn="ctr" w="6350">
                  <a:solidFill>
                    <a:srgbClr val="95AAD3"/>
                  </a:solidFill>
                  <a:round/>
                  <a:headEnd/>
                  <a:tailEnd/>
                </a:ln>
                <a:effectLst>
                  <a:outerShdw algn="ctr" dir="2700000" dist="35921" rotWithShape="0">
                    <a:schemeClr val="bg2"/>
                  </a:outerShdw>
                </a:effec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  <p:sp>
              <p:nvSpPr>
                <p:cNvPr id="12308" name="Oval 93"/>
                <p:cNvSpPr>
                  <a:spLocks noChangeArrowheads="1"/>
                </p:cNvSpPr>
                <p:nvPr/>
              </p:nvSpPr>
              <p:spPr bwMode="auto">
                <a:xfrm>
                  <a:off x="5343" y="1615"/>
                  <a:ext cx="578" cy="5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5AAD3"/>
                    </a:gs>
                    <a:gs pos="100000">
                      <a:srgbClr val="405F9E"/>
                    </a:gs>
                  </a:gsLst>
                  <a:lin ang="5400000" scaled="1"/>
                </a:gradFill>
                <a:ln>
                  <a:noFill/>
                </a:ln>
                <a:effectLst>
                  <a:outerShdw algn="ctr" dir="2700000" dist="35921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algn="ctr" w="635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</p:grpSp>
          <p:sp>
            <p:nvSpPr>
              <p:cNvPr id="12306" name="Oval 94"/>
              <p:cNvSpPr>
                <a:spLocks noChangeArrowheads="1"/>
              </p:cNvSpPr>
              <p:nvPr/>
            </p:nvSpPr>
            <p:spPr bwMode="auto">
              <a:xfrm rot="-1800000">
                <a:off x="-142" y="464"/>
                <a:ext cx="307" cy="194"/>
              </a:xfrm>
              <a:prstGeom prst="ellipse">
                <a:avLst/>
              </a:prstGeom>
              <a:gradFill rotWithShape="1">
                <a:gsLst>
                  <a:gs pos="0">
                    <a:srgbClr val="EAEEF6"/>
                  </a:gs>
                  <a:gs pos="100000">
                    <a:srgbClr val="8299C8"/>
                  </a:gs>
                </a:gsLst>
                <a:lin ang="5400000" scaled="1"/>
              </a:gradFill>
              <a:ln>
                <a:noFill/>
              </a:ln>
              <a:effectLst>
                <a:outerShdw algn="ctr" dir="2700000" dist="35921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algn="ctr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wrap="none"/>
              <a:lstStyle>
                <a:lvl1pPr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1pPr>
                <a:lvl2pPr indent="-285750" marL="74295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2pPr>
                <a:lvl3pPr indent="-228600" marL="11430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3pPr>
                <a:lvl4pPr indent="-228600" marL="16002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4pPr>
                <a:lvl5pPr indent="-228600" marL="20574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9pPr>
              </a:lstStyle>
              <a:p>
                <a:pPr algn="r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altLang="en-US" lang="ko-KR" sz="1566">
                  <a:latin charset="-127" panose="02030600000101010101" pitchFamily="18" typeface="새굴림"/>
                  <a:ea charset="-127" panose="02030600000101010101" pitchFamily="18" typeface="새굴림"/>
                </a:endParaRPr>
              </a:p>
            </p:txBody>
          </p:sp>
        </p:grpSp>
        <p:sp>
          <p:nvSpPr>
            <p:cNvPr id="12304" name="Text Box 95"/>
            <p:cNvSpPr txBox="1">
              <a:spLocks noChangeArrowheads="1"/>
            </p:cNvSpPr>
            <p:nvPr/>
          </p:nvSpPr>
          <p:spPr bwMode="auto">
            <a:xfrm>
              <a:off x="2293" y="1105"/>
              <a:ext cx="163" cy="185"/>
            </a:xfrm>
            <a:prstGeom prst="rect">
              <a:avLst/>
            </a:prstGeom>
            <a:noFill/>
            <a:ln>
              <a:noFill/>
            </a:ln>
            <a:effectLst>
              <a:outerShdw algn="ctr" dir="2700000" dist="35921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wrap="none">
              <a:spAutoFit/>
            </a:bodyPr>
            <a:lstStyle>
              <a:lvl1pPr defTabSz="762000" indent="-187325" marL="187325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defTabSz="762000"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defTabSz="762000"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defTabSz="762000"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defTabSz="762000"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defTabSz="762000"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defTabSz="762000"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defTabSz="762000"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defTabSz="762000"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altLang="ko-KR" lang="en-US" sz="1566">
                  <a:latin charset="-127" panose="02030600000101010101" pitchFamily="18" typeface="새굴림"/>
                  <a:ea charset="-127" panose="02030600000101010101" pitchFamily="18" typeface="새굴림"/>
                </a:rPr>
                <a:t>2</a:t>
              </a:r>
            </a:p>
          </p:txBody>
        </p:sp>
      </p:grpSp>
      <p:grpSp>
        <p:nvGrpSpPr>
          <p:cNvPr id="12294" name="Group 116"/>
          <p:cNvGrpSpPr>
            <a:grpSpLocks/>
          </p:cNvGrpSpPr>
          <p:nvPr/>
        </p:nvGrpSpPr>
        <p:grpSpPr bwMode="auto">
          <a:xfrm>
            <a:off x="2034199" y="1928435"/>
            <a:ext cx="563877" cy="487761"/>
            <a:chOff x="2225" y="1060"/>
            <a:chExt cx="294" cy="292"/>
          </a:xfrm>
        </p:grpSpPr>
        <p:grpSp>
          <p:nvGrpSpPr>
            <p:cNvPr id="12297" name="Group 117"/>
            <p:cNvGrpSpPr>
              <a:grpSpLocks/>
            </p:cNvGrpSpPr>
            <p:nvPr/>
          </p:nvGrpSpPr>
          <p:grpSpPr bwMode="auto">
            <a:xfrm>
              <a:off x="2225" y="1060"/>
              <a:ext cx="294" cy="292"/>
              <a:chOff x="-233" y="400"/>
              <a:chExt cx="669" cy="669"/>
            </a:xfrm>
          </p:grpSpPr>
          <p:grpSp>
            <p:nvGrpSpPr>
              <p:cNvPr id="12299" name="Group 118"/>
              <p:cNvGrpSpPr>
                <a:grpSpLocks/>
              </p:cNvGrpSpPr>
              <p:nvPr/>
            </p:nvGrpSpPr>
            <p:grpSpPr bwMode="auto">
              <a:xfrm>
                <a:off x="-233" y="400"/>
                <a:ext cx="669" cy="669"/>
                <a:chOff x="5297" y="1592"/>
                <a:chExt cx="669" cy="669"/>
              </a:xfrm>
            </p:grpSpPr>
            <p:sp>
              <p:nvSpPr>
                <p:cNvPr id="12301" name="Oval 119"/>
                <p:cNvSpPr>
                  <a:spLocks noChangeArrowheads="1"/>
                </p:cNvSpPr>
                <p:nvPr/>
              </p:nvSpPr>
              <p:spPr bwMode="auto">
                <a:xfrm>
                  <a:off x="5297" y="1592"/>
                  <a:ext cx="669" cy="669"/>
                </a:xfrm>
                <a:prstGeom prst="ellipse">
                  <a:avLst/>
                </a:prstGeom>
                <a:solidFill>
                  <a:srgbClr val="EAEEF6"/>
                </a:solidFill>
                <a:ln algn="ctr" w="6350">
                  <a:solidFill>
                    <a:srgbClr val="95AAD3"/>
                  </a:solidFill>
                  <a:round/>
                  <a:headEnd/>
                  <a:tailEnd/>
                </a:ln>
                <a:effectLst>
                  <a:outerShdw algn="ctr" dir="2700000" dist="35921" rotWithShape="0">
                    <a:schemeClr val="bg2"/>
                  </a:outerShdw>
                </a:effec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  <p:sp>
              <p:nvSpPr>
                <p:cNvPr id="12302" name="Oval 120"/>
                <p:cNvSpPr>
                  <a:spLocks noChangeArrowheads="1"/>
                </p:cNvSpPr>
                <p:nvPr/>
              </p:nvSpPr>
              <p:spPr bwMode="auto">
                <a:xfrm>
                  <a:off x="5343" y="1615"/>
                  <a:ext cx="579" cy="5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5AAD3"/>
                    </a:gs>
                    <a:gs pos="100000">
                      <a:srgbClr val="405F9E"/>
                    </a:gs>
                  </a:gsLst>
                  <a:lin ang="5400000" scaled="1"/>
                </a:gradFill>
                <a:ln>
                  <a:noFill/>
                </a:ln>
                <a:effectLst>
                  <a:outerShdw algn="ctr" dir="2700000" dist="35921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algn="ctr" w="635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</p:grpSp>
          <p:sp>
            <p:nvSpPr>
              <p:cNvPr id="12300" name="Oval 121"/>
              <p:cNvSpPr>
                <a:spLocks noChangeArrowheads="1"/>
              </p:cNvSpPr>
              <p:nvPr/>
            </p:nvSpPr>
            <p:spPr bwMode="auto">
              <a:xfrm rot="-1800000">
                <a:off x="-143" y="464"/>
                <a:ext cx="308" cy="194"/>
              </a:xfrm>
              <a:prstGeom prst="ellipse">
                <a:avLst/>
              </a:prstGeom>
              <a:gradFill rotWithShape="1">
                <a:gsLst>
                  <a:gs pos="0">
                    <a:srgbClr val="EAEEF6"/>
                  </a:gs>
                  <a:gs pos="100000">
                    <a:srgbClr val="8299C8"/>
                  </a:gs>
                </a:gsLst>
                <a:lin ang="5400000" scaled="1"/>
              </a:gradFill>
              <a:ln>
                <a:noFill/>
              </a:ln>
              <a:effectLst>
                <a:outerShdw algn="ctr" dir="2700000" dist="35921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algn="ctr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wrap="none"/>
              <a:lstStyle>
                <a:lvl1pPr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1pPr>
                <a:lvl2pPr indent="-285750" marL="74295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2pPr>
                <a:lvl3pPr indent="-228600" marL="11430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3pPr>
                <a:lvl4pPr indent="-228600" marL="16002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4pPr>
                <a:lvl5pPr indent="-228600" marL="20574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9pPr>
              </a:lstStyle>
              <a:p>
                <a:pPr algn="r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altLang="en-US" lang="ko-KR" sz="1566">
                  <a:latin charset="-127" panose="02030600000101010101" pitchFamily="18" typeface="새굴림"/>
                  <a:ea charset="-127" panose="02030600000101010101" pitchFamily="18" typeface="새굴림"/>
                </a:endParaRPr>
              </a:p>
            </p:txBody>
          </p:sp>
        </p:grpSp>
        <p:sp>
          <p:nvSpPr>
            <p:cNvPr id="12298" name="Text Box 122"/>
            <p:cNvSpPr txBox="1">
              <a:spLocks noChangeArrowheads="1"/>
            </p:cNvSpPr>
            <p:nvPr/>
          </p:nvSpPr>
          <p:spPr bwMode="auto">
            <a:xfrm>
              <a:off x="2295" y="1105"/>
              <a:ext cx="156" cy="185"/>
            </a:xfrm>
            <a:prstGeom prst="rect">
              <a:avLst/>
            </a:prstGeom>
            <a:noFill/>
            <a:ln>
              <a:noFill/>
            </a:ln>
            <a:effectLst>
              <a:outerShdw algn="ctr" dir="2700000" dist="35921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wrap="none">
              <a:spAutoFit/>
            </a:bodyPr>
            <a:lstStyle>
              <a:lvl1pPr defTabSz="762000" indent="-187325" marL="187325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defTabSz="762000"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defTabSz="762000"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defTabSz="762000"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defTabSz="762000"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defTabSz="762000"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defTabSz="762000"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defTabSz="762000"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defTabSz="762000"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altLang="ko-KR" lang="en-US" sz="1566">
                  <a:latin charset="-127" panose="02030600000101010101" pitchFamily="18" typeface="새굴림"/>
                  <a:ea charset="-127" panose="02030600000101010101" pitchFamily="18" typeface="새굴림"/>
                </a:rPr>
                <a:t>1</a:t>
              </a:r>
            </a:p>
          </p:txBody>
        </p:sp>
      </p:grpSp>
      <p:sp>
        <p:nvSpPr>
          <p:cNvPr id="12295" name="AutoShape 125"/>
          <p:cNvSpPr>
            <a:spLocks noChangeArrowheads="1"/>
          </p:cNvSpPr>
          <p:nvPr/>
        </p:nvSpPr>
        <p:spPr bwMode="auto">
          <a:xfrm>
            <a:off x="2492446" y="3130752"/>
            <a:ext cx="5711781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charset="2" panose="05000000000000000000" pitchFamily="2" typeface="Wingdings"/>
              <a:buChar char="v"/>
            </a:pPr>
            <a:r>
              <a:rPr altLang="en-US" kumimoji="1" lang="ko-KR" sz="1370">
                <a:solidFill>
                  <a:srgbClr val="000000"/>
                </a:solidFill>
              </a:rPr>
              <a:t>별첨 </a:t>
            </a:r>
            <a:r>
              <a:rPr altLang="ko-KR" kumimoji="1" lang="en-US" sz="1370">
                <a:solidFill>
                  <a:srgbClr val="000000"/>
                </a:solidFill>
              </a:rPr>
              <a:t>1] ERP </a:t>
            </a:r>
            <a:r>
              <a:rPr altLang="en-US" kumimoji="1" lang="ko-KR" sz="1370">
                <a:solidFill>
                  <a:srgbClr val="000000"/>
                </a:solidFill>
              </a:rPr>
              <a:t>사용자 계정 및 보안관리</a:t>
            </a:r>
          </a:p>
        </p:txBody>
      </p:sp>
      <p:sp>
        <p:nvSpPr>
          <p:cNvPr id="12296" name="AutoShape 125"/>
          <p:cNvSpPr>
            <a:spLocks noChangeArrowheads="1"/>
          </p:cNvSpPr>
          <p:nvPr/>
        </p:nvSpPr>
        <p:spPr bwMode="auto">
          <a:xfrm>
            <a:off x="2492446" y="3578125"/>
            <a:ext cx="5711781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charset="2" panose="05000000000000000000" pitchFamily="2" typeface="Wingdings"/>
              <a:buChar char="v"/>
            </a:pPr>
            <a:r>
              <a:rPr altLang="en-US" kumimoji="1" lang="ko-KR" sz="1370">
                <a:solidFill>
                  <a:srgbClr val="000000"/>
                </a:solidFill>
              </a:rPr>
              <a:t>별첨 </a:t>
            </a:r>
            <a:r>
              <a:rPr altLang="ko-KR" kumimoji="1" lang="en-US" sz="1370">
                <a:solidFill>
                  <a:srgbClr val="000000"/>
                </a:solidFill>
              </a:rPr>
              <a:t>2] </a:t>
            </a:r>
            <a:r>
              <a:rPr altLang="en-US" kumimoji="1" lang="ko-KR" sz="1370">
                <a:solidFill>
                  <a:srgbClr val="000000"/>
                </a:solidFill>
              </a:rPr>
              <a:t>휴가계획서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29722" name="Text">
    </p:cNvPr>
          <p:cNvSpPr>
            <a:spLocks noGrp="1"/>
          </p:cNvSpPr>
          <p:nvPr/>
        </p:nvSpPr>
        <p:spPr>
          <a:xfrm rot="0">
            <a:off x="8674100" y="76200"/>
            <a:ext cx="762000" cy="508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8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80">
                <a:latin typeface="맑은 고딕"/>
                <a:ea typeface="맑은 고딕"/>
                <a:cs typeface="맑은 고딕"/>
              </a:rPr>
              <a:t>: 완료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:진행중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:미완료(문제)</a:t>
            </a:r>
          </a:p>
        </p:txBody>
      </p:sp>
      <p:sp>
        <p:nvSpPr>
          <p:cNvPr id="278869484" name="Rectangle"/>
          <p:cNvSpPr>
            <a:spLocks noGrp="1"/>
          </p:cNvSpPr>
          <p:nvPr/>
        </p:nvSpPr>
        <p:spPr>
          <a:xfrm>
            <a:off x="8420100" y="50800"/>
            <a:ext cx="254000" cy="139700"/>
          </a:xfrm>
          <a:prstGeom prst="rect">
            <a:avLst/>
          </a:prstGeom>
          <a:solidFill>
            <a:srgbClr val="00FF00"/>
          </a:solidFill>
          <a:ln w="12700">
            <a:solidFill>
              <a:srgbClr val="FFFFFF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1438898324" name="Rectangle"/>
          <p:cNvSpPr>
            <a:spLocks noGrp="1"/>
          </p:cNvSpPr>
          <p:nvPr/>
        </p:nvSpPr>
        <p:spPr>
          <a:xfrm>
            <a:off x="8420100" y="228600"/>
            <a:ext cx="254000" cy="139700"/>
          </a:xfrm>
          <a:prstGeom prst="rect">
            <a:avLst/>
          </a:prstGeom>
          <a:solidFill>
            <a:srgbClr val="FFFF00"/>
          </a:solidFill>
          <a:ln w="12700">
            <a:solidFill>
              <a:srgbClr val="FFFFFF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579373453" name="Rectangle"/>
          <p:cNvSpPr>
            <a:spLocks noGrp="1"/>
          </p:cNvSpPr>
          <p:nvPr/>
        </p:nvSpPr>
        <p:spPr>
          <a:xfrm>
            <a:off x="8420100" y="406400"/>
            <a:ext cx="254000" cy="139700"/>
          </a:xfrm>
          <a:prstGeom prst="rect">
            <a:avLst/>
          </a:prstGeom>
          <a:solidFill>
            <a:srgbClr val="FF0000"/>
          </a:solidFill>
          <a:ln w="12700">
            <a:solidFill>
              <a:srgbClr val="FFFFFF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582240989" name="Text">
    </p:cNvPr>
          <p:cNvSpPr>
            <a:spLocks noGrp="1"/>
          </p:cNvSpPr>
          <p:nvPr/>
        </p:nvSpPr>
        <p:spPr>
          <a:xfrm rot="0">
            <a:off x="127000" y="190500"/>
            <a:ext cx="5181600" cy="381000"/>
          </a:xfrm>
          <a:prstGeom prst="rect">
            <a:avLst/>
          </a:prstGeom>
        </p:spPr>
        <p:txBody>
          <a:bodyPr anchor="b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2. Summary - ①Baynex</a:t>
            </a:r>
          </a:p>
        </p:txBody>
      </p:sp>
      <p:sp>
        <p:nvSpPr>
          <p:cNvPr id="1265445682" name="Text">
    </p:cNvPr>
          <p:cNvSpPr>
            <a:spLocks noGrp="1"/>
          </p:cNvSpPr>
          <p:nvPr/>
        </p:nvSpPr>
        <p:spPr>
          <a:xfrm rot="0">
            <a:off x="190500" y="7493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182579" name="Text">
    </p:cNvPr>
          <p:cNvSpPr>
            <a:spLocks noGrp="1"/>
          </p:cNvSpPr>
          <p:nvPr/>
        </p:nvSpPr>
        <p:spPr>
          <a:xfrm rot="0">
            <a:off x="165100" y="723900"/>
            <a:ext cx="2108200" cy="2159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 금주 업무 실적</a:t>
            </a:r>
          </a:p>
        </p:txBody>
      </p:sp>
      <p:sp>
        <p:nvSpPr>
          <p:cNvPr id="1719892187" name="Text">
    </p:cNvPr>
          <p:cNvSpPr>
            <a:spLocks noGrp="1"/>
          </p:cNvSpPr>
          <p:nvPr/>
        </p:nvSpPr>
        <p:spPr>
          <a:xfrm rot="0">
            <a:off x="152400" y="977900"/>
            <a:ext cx="7366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1726030964" name="Text">
    </p:cNvPr>
          <p:cNvSpPr>
            <a:spLocks noGrp="1"/>
          </p:cNvSpPr>
          <p:nvPr/>
        </p:nvSpPr>
        <p:spPr>
          <a:xfrm rot="0">
            <a:off x="889000" y="977900"/>
            <a:ext cx="46482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148692257" name="Text">
    </p:cNvPr>
          <p:cNvSpPr>
            <a:spLocks noGrp="1"/>
          </p:cNvSpPr>
          <p:nvPr/>
        </p:nvSpPr>
        <p:spPr>
          <a:xfrm rot="0">
            <a:off x="6108700" y="977900"/>
            <a:ext cx="762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진행율</a:t>
            </a:r>
          </a:p>
        </p:txBody>
      </p:sp>
      <p:sp>
        <p:nvSpPr>
          <p:cNvPr id="1320232649" name="Text">
    </p:cNvPr>
          <p:cNvSpPr>
            <a:spLocks noGrp="1"/>
          </p:cNvSpPr>
          <p:nvPr/>
        </p:nvSpPr>
        <p:spPr>
          <a:xfrm rot="0">
            <a:off x="6870700" y="977900"/>
            <a:ext cx="254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상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태</a:t>
            </a:r>
          </a:p>
        </p:txBody>
      </p:sp>
      <p:sp>
        <p:nvSpPr>
          <p:cNvPr id="856279652" name="Text">
    </p:cNvPr>
          <p:cNvSpPr>
            <a:spLocks noGrp="1"/>
          </p:cNvSpPr>
          <p:nvPr/>
        </p:nvSpPr>
        <p:spPr>
          <a:xfrm rot="0">
            <a:off x="7124700" y="977900"/>
            <a:ext cx="26543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1554291445" name="Text">
    </p:cNvPr>
          <p:cNvSpPr>
            <a:spLocks noGrp="1"/>
          </p:cNvSpPr>
          <p:nvPr/>
        </p:nvSpPr>
        <p:spPr>
          <a:xfrm rot="0">
            <a:off x="5537200" y="977900"/>
            <a:ext cx="5715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630415599" name="Frame"/>
          <p:cNvSpPr>
            <a:spLocks noGrp="1"/>
          </p:cNvSpPr>
          <p:nvPr/>
        </p:nvSpPr>
        <p:spPr>
          <a:xfrm>
            <a:off x="25400" y="4940300"/>
            <a:ext cx="9855200" cy="11430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1658035706" name="Text">
    </p:cNvPr>
          <p:cNvSpPr>
            <a:spLocks noGrp="1"/>
          </p:cNvSpPr>
          <p:nvPr/>
        </p:nvSpPr>
        <p:spPr>
          <a:xfrm rot="0">
            <a:off x="152400" y="4965700"/>
            <a:ext cx="2476500" cy="228600"/>
          </a:xfrm>
          <a:prstGeom prst="rect">
            <a:avLst/>
          </a:prstGeom>
          <a:solidFill>
            <a:srgbClr val="CCFFCC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ERP 디버깅 권한신청 처리현황</a:t>
            </a:r>
          </a:p>
        </p:txBody>
      </p:sp>
      <p:sp>
        <p:nvSpPr>
          <p:cNvPr id="527704366" name="Text">
    </p:cNvPr>
          <p:cNvSpPr>
            <a:spLocks noGrp="1"/>
          </p:cNvSpPr>
          <p:nvPr/>
        </p:nvSpPr>
        <p:spPr>
          <a:xfrm rot="0">
            <a:off x="6451600" y="54991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44794375" name="Text">
    </p:cNvPr>
          <p:cNvSpPr>
            <a:spLocks noGrp="1"/>
          </p:cNvSpPr>
          <p:nvPr/>
        </p:nvSpPr>
        <p:spPr>
          <a:xfrm rot="0">
            <a:off x="2057400" y="54991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98805007" name="Text">
    </p:cNvPr>
          <p:cNvSpPr>
            <a:spLocks noGrp="1"/>
          </p:cNvSpPr>
          <p:nvPr/>
        </p:nvSpPr>
        <p:spPr>
          <a:xfrm rot="0">
            <a:off x="101600" y="5499100"/>
            <a:ext cx="1143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64242578" name="Text">
    </p:cNvPr>
          <p:cNvSpPr>
            <a:spLocks noGrp="1"/>
          </p:cNvSpPr>
          <p:nvPr/>
        </p:nvSpPr>
        <p:spPr>
          <a:xfrm rot="0">
            <a:off x="101600" y="5257800"/>
            <a:ext cx="1143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Date</a:t>
            </a:r>
          </a:p>
        </p:txBody>
      </p:sp>
      <p:sp>
        <p:nvSpPr>
          <p:cNvPr id="433369375" name="Text">
    </p:cNvPr>
          <p:cNvSpPr>
            <a:spLocks noGrp="1"/>
          </p:cNvSpPr>
          <p:nvPr/>
        </p:nvSpPr>
        <p:spPr>
          <a:xfrm rot="0">
            <a:off x="2057400" y="5257800"/>
            <a:ext cx="43942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Text (변경값)</a:t>
            </a:r>
          </a:p>
        </p:txBody>
      </p:sp>
      <p:sp>
        <p:nvSpPr>
          <p:cNvPr id="87002729" name="Text">
    </p:cNvPr>
          <p:cNvSpPr>
            <a:spLocks noGrp="1"/>
          </p:cNvSpPr>
          <p:nvPr/>
        </p:nvSpPr>
        <p:spPr>
          <a:xfrm rot="0">
            <a:off x="6451600" y="5257800"/>
            <a:ext cx="1651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 권한신청서번호</a:t>
            </a:r>
          </a:p>
        </p:txBody>
      </p:sp>
      <p:sp>
        <p:nvSpPr>
          <p:cNvPr id="1930741832" name="Text">
    </p:cNvPr>
          <p:cNvSpPr>
            <a:spLocks noGrp="1"/>
          </p:cNvSpPr>
          <p:nvPr/>
        </p:nvSpPr>
        <p:spPr>
          <a:xfrm rot="0">
            <a:off x="101600" y="5791200"/>
            <a:ext cx="1143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58729377" name="Text">
    </p:cNvPr>
          <p:cNvSpPr>
            <a:spLocks noGrp="1"/>
          </p:cNvSpPr>
          <p:nvPr/>
        </p:nvSpPr>
        <p:spPr>
          <a:xfrm rot="0">
            <a:off x="6451600" y="57912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21090029" name="Text">
    </p:cNvPr>
          <p:cNvSpPr>
            <a:spLocks noGrp="1"/>
          </p:cNvSpPr>
          <p:nvPr/>
        </p:nvSpPr>
        <p:spPr>
          <a:xfrm rot="0">
            <a:off x="2057400" y="57912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64517588" name="Text">
    </p:cNvPr>
          <p:cNvSpPr>
            <a:spLocks noGrp="1"/>
          </p:cNvSpPr>
          <p:nvPr/>
        </p:nvSpPr>
        <p:spPr>
          <a:xfrm rot="0">
            <a:off x="1244600" y="57912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22856614" name="Text">
    </p:cNvPr>
          <p:cNvSpPr>
            <a:spLocks noGrp="1"/>
          </p:cNvSpPr>
          <p:nvPr/>
        </p:nvSpPr>
        <p:spPr>
          <a:xfrm rot="0">
            <a:off x="1244600" y="54991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16522505" name="Text">
    </p:cNvPr>
          <p:cNvSpPr>
            <a:spLocks noGrp="1"/>
          </p:cNvSpPr>
          <p:nvPr/>
        </p:nvSpPr>
        <p:spPr>
          <a:xfrm rot="0">
            <a:off x="1244600" y="5257800"/>
            <a:ext cx="812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User</a:t>
            </a:r>
          </a:p>
        </p:txBody>
      </p:sp>
      <p:sp>
        <p:nvSpPr>
          <p:cNvPr id="1150030981" name="Text">
    </p:cNvPr>
          <p:cNvSpPr>
            <a:spLocks noGrp="1"/>
          </p:cNvSpPr>
          <p:nvPr/>
        </p:nvSpPr>
        <p:spPr>
          <a:xfrm rot="0">
            <a:off x="8102600" y="57912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08804092" name="Text">
    </p:cNvPr>
          <p:cNvSpPr>
            <a:spLocks noGrp="1"/>
          </p:cNvSpPr>
          <p:nvPr/>
        </p:nvSpPr>
        <p:spPr>
          <a:xfrm rot="0">
            <a:off x="8102600" y="5257800"/>
            <a:ext cx="1701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구분(일반/긴급)</a:t>
            </a:r>
          </a:p>
        </p:txBody>
      </p:sp>
      <p:sp>
        <p:nvSpPr>
          <p:cNvPr id="262083462" name="Text">
    </p:cNvPr>
          <p:cNvSpPr>
            <a:spLocks noGrp="1"/>
          </p:cNvSpPr>
          <p:nvPr/>
        </p:nvSpPr>
        <p:spPr>
          <a:xfrm rot="0">
            <a:off x="8102600" y="54991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27392785" name="Frame"/>
          <p:cNvSpPr>
            <a:spLocks noGrp="1"/>
          </p:cNvSpPr>
          <p:nvPr/>
        </p:nvSpPr>
        <p:spPr>
          <a:xfrm>
            <a:off x="101600" y="2832100"/>
            <a:ext cx="9779000" cy="19431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1115288694" name="Text">
    </p:cNvPr>
          <p:cNvSpPr>
            <a:spLocks noGrp="1"/>
          </p:cNvSpPr>
          <p:nvPr/>
        </p:nvSpPr>
        <p:spPr>
          <a:xfrm rot="0">
            <a:off x="165100" y="28956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974185570" name="Text">
    </p:cNvPr>
          <p:cNvSpPr>
            <a:spLocks noGrp="1"/>
          </p:cNvSpPr>
          <p:nvPr/>
        </p:nvSpPr>
        <p:spPr>
          <a:xfrm rot="0">
            <a:off x="152400" y="2857500"/>
            <a:ext cx="2095500" cy="228600"/>
          </a:xfrm>
          <a:prstGeom prst="rect">
            <a:avLst/>
          </a:prstGeom>
          <a:solidFill>
            <a:srgbClr val="FF9900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 차주 업무 계획</a:t>
            </a:r>
          </a:p>
        </p:txBody>
      </p:sp>
      <p:sp>
        <p:nvSpPr>
          <p:cNvPr id="48205938" name="Text">
    </p:cNvPr>
          <p:cNvSpPr>
            <a:spLocks noGrp="1"/>
          </p:cNvSpPr>
          <p:nvPr/>
        </p:nvSpPr>
        <p:spPr>
          <a:xfrm rot="0">
            <a:off x="165100" y="3111500"/>
            <a:ext cx="7366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1266905436" name="Text">
    </p:cNvPr>
          <p:cNvSpPr>
            <a:spLocks noGrp="1"/>
          </p:cNvSpPr>
          <p:nvPr/>
        </p:nvSpPr>
        <p:spPr>
          <a:xfrm rot="0">
            <a:off x="901700" y="3111500"/>
            <a:ext cx="46482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179969054" name="Text">
    </p:cNvPr>
          <p:cNvSpPr>
            <a:spLocks noGrp="1"/>
          </p:cNvSpPr>
          <p:nvPr/>
        </p:nvSpPr>
        <p:spPr>
          <a:xfrm rot="0">
            <a:off x="5549900" y="3111500"/>
            <a:ext cx="5715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완료예정</a:t>
            </a:r>
          </a:p>
        </p:txBody>
      </p:sp>
      <p:sp>
        <p:nvSpPr>
          <p:cNvPr id="1847887880" name="Text">
    </p:cNvPr>
          <p:cNvSpPr>
            <a:spLocks noGrp="1"/>
          </p:cNvSpPr>
          <p:nvPr/>
        </p:nvSpPr>
        <p:spPr>
          <a:xfrm rot="0">
            <a:off x="6121400" y="3111500"/>
            <a:ext cx="36449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268880318" name="Frame"/>
          <p:cNvSpPr>
            <a:spLocks noGrp="1"/>
          </p:cNvSpPr>
          <p:nvPr/>
        </p:nvSpPr>
        <p:spPr>
          <a:xfrm>
            <a:off x="165100" y="4152900"/>
            <a:ext cx="9664700" cy="6223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1079985011" name="Text">
    </p:cNvPr>
          <p:cNvSpPr>
            <a:spLocks noGrp="1"/>
          </p:cNvSpPr>
          <p:nvPr/>
        </p:nvSpPr>
        <p:spPr>
          <a:xfrm rot="0">
            <a:off x="165100" y="4127500"/>
            <a:ext cx="7366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567945584" name="Text">
    </p:cNvPr>
          <p:cNvSpPr>
            <a:spLocks noGrp="1"/>
          </p:cNvSpPr>
          <p:nvPr/>
        </p:nvSpPr>
        <p:spPr>
          <a:xfrm rot="0">
            <a:off x="965200" y="4178300"/>
            <a:ext cx="4584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[ATSS] 가용 차량 리스트 출력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[E-Approval] 기술검토요청서 및 결과서에 링크 추가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[GCMS] 지류상품권 모바일 상품권 교환 회수 CRM, GCMS 인터페이스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[EAI] ERP Data와 RTS Dashboard간 Interface 정보 요청</a:t>
            </a:r>
          </a:p>
        </p:txBody>
      </p:sp>
      <p:sp>
        <p:nvSpPr>
          <p:cNvPr id="1802797451" name="Text">
    </p:cNvPr>
          <p:cNvSpPr>
            <a:spLocks noGrp="1"/>
          </p:cNvSpPr>
          <p:nvPr/>
        </p:nvSpPr>
        <p:spPr>
          <a:xfrm rot="0">
            <a:off x="7239000" y="4178300"/>
            <a:ext cx="2552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301933666" name="Text">
    </p:cNvPr>
          <p:cNvSpPr>
            <a:spLocks noGrp="1"/>
          </p:cNvSpPr>
          <p:nvPr/>
        </p:nvSpPr>
        <p:spPr>
          <a:xfrm rot="0">
            <a:off x="5549900" y="4178300"/>
            <a:ext cx="5715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</a:p>
        </p:txBody>
      </p:sp>
      <p:sp>
        <p:nvSpPr>
          <p:cNvPr id="2011658361" name="Text">
    </p:cNvPr>
          <p:cNvSpPr>
            <a:spLocks noGrp="1"/>
          </p:cNvSpPr>
          <p:nvPr/>
        </p:nvSpPr>
        <p:spPr>
          <a:xfrm rot="0">
            <a:off x="901700" y="4127500"/>
            <a:ext cx="46482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6242396" name="Text">
    </p:cNvPr>
          <p:cNvSpPr>
            <a:spLocks noGrp="1"/>
          </p:cNvSpPr>
          <p:nvPr/>
        </p:nvSpPr>
        <p:spPr>
          <a:xfrm rot="0">
            <a:off x="6121400" y="4127500"/>
            <a:ext cx="36449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19624958" name="Text">
    </p:cNvPr>
          <p:cNvSpPr>
            <a:spLocks noGrp="1"/>
          </p:cNvSpPr>
          <p:nvPr/>
        </p:nvSpPr>
        <p:spPr>
          <a:xfrm rot="0">
            <a:off x="5549900" y="4127500"/>
            <a:ext cx="5715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55797364" name="Frame"/>
          <p:cNvSpPr>
            <a:spLocks noGrp="1"/>
          </p:cNvSpPr>
          <p:nvPr/>
        </p:nvSpPr>
        <p:spPr>
          <a:xfrm>
            <a:off x="165100" y="3454400"/>
            <a:ext cx="9639300" cy="6731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112291814" name="Text">
    </p:cNvPr>
          <p:cNvSpPr>
            <a:spLocks noGrp="1"/>
          </p:cNvSpPr>
          <p:nvPr/>
        </p:nvSpPr>
        <p:spPr>
          <a:xfrm rot="0">
            <a:off x="165100" y="3454400"/>
            <a:ext cx="7366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871380418" name="Text">
    </p:cNvPr>
          <p:cNvSpPr>
            <a:spLocks noGrp="1"/>
          </p:cNvSpPr>
          <p:nvPr/>
        </p:nvSpPr>
        <p:spPr>
          <a:xfrm rot="0">
            <a:off x="965200" y="3530600"/>
            <a:ext cx="4584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[FI] 구매처/거래처 코드 관리 업무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[TR] 법인카드 마스터 전송 보완-기준일자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[MM] 화학물질관리 시스템 구축 관련 SAP I/F 프로그램 개발 및 데이터 제공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[TD] ITSM-91037 실수송 거리 측정데이타 erp 연동요청</a:t>
            </a:r>
          </a:p>
        </p:txBody>
      </p:sp>
      <p:sp>
        <p:nvSpPr>
          <p:cNvPr id="1962500685" name="Text">
    </p:cNvPr>
          <p:cNvSpPr>
            <a:spLocks noGrp="1"/>
          </p:cNvSpPr>
          <p:nvPr/>
        </p:nvSpPr>
        <p:spPr>
          <a:xfrm rot="0">
            <a:off x="7239000" y="3530600"/>
            <a:ext cx="2552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899390196" name="Text">
    </p:cNvPr>
          <p:cNvSpPr>
            <a:spLocks noGrp="1"/>
          </p:cNvSpPr>
          <p:nvPr/>
        </p:nvSpPr>
        <p:spPr>
          <a:xfrm rot="0">
            <a:off x="5549900" y="3530600"/>
            <a:ext cx="5715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</a:p>
        </p:txBody>
      </p:sp>
      <p:sp>
        <p:nvSpPr>
          <p:cNvPr id="2088106859" name="Text">
    </p:cNvPr>
          <p:cNvSpPr>
            <a:spLocks noGrp="1"/>
          </p:cNvSpPr>
          <p:nvPr/>
        </p:nvSpPr>
        <p:spPr>
          <a:xfrm rot="0">
            <a:off x="901700" y="3454400"/>
            <a:ext cx="46482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10301954" name="Text">
    </p:cNvPr>
          <p:cNvSpPr>
            <a:spLocks noGrp="1"/>
          </p:cNvSpPr>
          <p:nvPr/>
        </p:nvSpPr>
        <p:spPr>
          <a:xfrm rot="0">
            <a:off x="6121400" y="3454400"/>
            <a:ext cx="36449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09286790" name="Text">
    </p:cNvPr>
          <p:cNvSpPr>
            <a:spLocks noGrp="1"/>
          </p:cNvSpPr>
          <p:nvPr/>
        </p:nvSpPr>
        <p:spPr>
          <a:xfrm rot="0">
            <a:off x="5549900" y="3454400"/>
            <a:ext cx="5715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57648271" name="Frame"/>
          <p:cNvSpPr>
            <a:spLocks noGrp="1"/>
          </p:cNvSpPr>
          <p:nvPr/>
        </p:nvSpPr>
        <p:spPr>
          <a:xfrm>
            <a:off x="127000" y="1384300"/>
            <a:ext cx="9779000" cy="13081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1625532196" name="Frame"/>
          <p:cNvSpPr>
            <a:spLocks noGrp="1"/>
          </p:cNvSpPr>
          <p:nvPr/>
        </p:nvSpPr>
        <p:spPr>
          <a:xfrm>
            <a:off x="152400" y="2070100"/>
            <a:ext cx="9664700" cy="6223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1644217781" name="Text">
    </p:cNvPr>
          <p:cNvSpPr>
            <a:spLocks noGrp="1"/>
          </p:cNvSpPr>
          <p:nvPr/>
        </p:nvSpPr>
        <p:spPr>
          <a:xfrm rot="0">
            <a:off x="152400" y="2044700"/>
            <a:ext cx="7366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2020306724" name="Text">
    </p:cNvPr>
          <p:cNvSpPr>
            <a:spLocks noGrp="1"/>
          </p:cNvSpPr>
          <p:nvPr/>
        </p:nvSpPr>
        <p:spPr>
          <a:xfrm rot="0">
            <a:off x="952500" y="2095500"/>
            <a:ext cx="45974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[LOPAS] 출하예측 검증 필드 값 오류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[PRM] 복수운영 거래처  리스트 산출 로직 수정요청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[LMS] 비용이 있는 교육훈련신청서 전표생성 오류 확인 및 처리방안 안내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[EAI] 화학물질관리시스템 구축 반영</a:t>
            </a:r>
          </a:p>
        </p:txBody>
      </p:sp>
      <p:sp>
        <p:nvSpPr>
          <p:cNvPr id="1054334578" name="Text">
    </p:cNvPr>
          <p:cNvSpPr>
            <a:spLocks noGrp="1"/>
          </p:cNvSpPr>
          <p:nvPr/>
        </p:nvSpPr>
        <p:spPr>
          <a:xfrm rot="0">
            <a:off x="7226300" y="2095500"/>
            <a:ext cx="2552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131447307" name="Text">
    </p:cNvPr>
          <p:cNvSpPr>
            <a:spLocks noGrp="1"/>
          </p:cNvSpPr>
          <p:nvPr/>
        </p:nvSpPr>
        <p:spPr>
          <a:xfrm rot="0">
            <a:off x="6108700" y="2044700"/>
            <a:ext cx="7620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658099389" name="Text">
    </p:cNvPr>
          <p:cNvSpPr>
            <a:spLocks noGrp="1"/>
          </p:cNvSpPr>
          <p:nvPr/>
        </p:nvSpPr>
        <p:spPr>
          <a:xfrm rot="0">
            <a:off x="5537200" y="2095500"/>
            <a:ext cx="5715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4/19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04/19</a:t>
            </a:r>
          </a:p>
        </p:txBody>
      </p:sp>
      <p:sp>
        <p:nvSpPr>
          <p:cNvPr id="76059953" name="Text">
    </p:cNvPr>
          <p:cNvSpPr>
            <a:spLocks noGrp="1"/>
          </p:cNvSpPr>
          <p:nvPr/>
        </p:nvSpPr>
        <p:spPr>
          <a:xfrm rot="0">
            <a:off x="889000" y="2044700"/>
            <a:ext cx="46482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0053788" name="Text">
    </p:cNvPr>
          <p:cNvSpPr>
            <a:spLocks noGrp="1"/>
          </p:cNvSpPr>
          <p:nvPr/>
        </p:nvSpPr>
        <p:spPr>
          <a:xfrm rot="0">
            <a:off x="7124700" y="2044700"/>
            <a:ext cx="26543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36354254" name="Text">
    </p:cNvPr>
          <p:cNvSpPr>
            <a:spLocks noGrp="1"/>
          </p:cNvSpPr>
          <p:nvPr/>
        </p:nvSpPr>
        <p:spPr>
          <a:xfrm rot="0">
            <a:off x="5537200" y="2044700"/>
            <a:ext cx="5715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05561376" name="Rectangle"/>
          <p:cNvSpPr>
            <a:spLocks noGrp="1"/>
          </p:cNvSpPr>
          <p:nvPr/>
        </p:nvSpPr>
        <p:spPr>
          <a:xfrm>
            <a:off x="6870700" y="2044700"/>
            <a:ext cx="254000" cy="6477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1794062925" name="Frame"/>
          <p:cNvSpPr>
            <a:spLocks noGrp="1"/>
          </p:cNvSpPr>
          <p:nvPr/>
        </p:nvSpPr>
        <p:spPr>
          <a:xfrm>
            <a:off x="152400" y="1371600"/>
            <a:ext cx="9639300" cy="6731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165443715" name="Text">
    </p:cNvPr>
          <p:cNvSpPr>
            <a:spLocks noGrp="1"/>
          </p:cNvSpPr>
          <p:nvPr/>
        </p:nvSpPr>
        <p:spPr>
          <a:xfrm rot="0">
            <a:off x="152400" y="1371600"/>
            <a:ext cx="7366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291626853" name="Text">
    </p:cNvPr>
          <p:cNvSpPr>
            <a:spLocks noGrp="1"/>
          </p:cNvSpPr>
          <p:nvPr/>
        </p:nvSpPr>
        <p:spPr>
          <a:xfrm rot="0">
            <a:off x="939800" y="1422400"/>
            <a:ext cx="4610100" cy="622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[CO] 임직원 경조금 신청서 CO 약정 체크 개발 (ZCO_BUD_COMT)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[FI] 월 마감자료 수정 프로그램 추가 개발 (ZSIR2000, ZSIV1000)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[TR] 법인카드 전송 데이터 조건 생성일 추가 (ZCOT9010)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[TD] 수급상황기록상 대한항공 율도저유소(인도처:106837) jet a-1 매출 분류 예외 지정</a:t>
            </a:r>
          </a:p>
        </p:txBody>
      </p:sp>
      <p:sp>
        <p:nvSpPr>
          <p:cNvPr id="1261230442" name="Text">
    </p:cNvPr>
          <p:cNvSpPr>
            <a:spLocks noGrp="1"/>
          </p:cNvSpPr>
          <p:nvPr/>
        </p:nvSpPr>
        <p:spPr>
          <a:xfrm rot="0">
            <a:off x="7226300" y="1447800"/>
            <a:ext cx="2552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484959504" name="Text">
    </p:cNvPr>
          <p:cNvSpPr>
            <a:spLocks noGrp="1"/>
          </p:cNvSpPr>
          <p:nvPr/>
        </p:nvSpPr>
        <p:spPr>
          <a:xfrm rot="0">
            <a:off x="6108700" y="1371600"/>
            <a:ext cx="7620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854645987" name="Text">
    </p:cNvPr>
          <p:cNvSpPr>
            <a:spLocks noGrp="1"/>
          </p:cNvSpPr>
          <p:nvPr/>
        </p:nvSpPr>
        <p:spPr>
          <a:xfrm rot="0">
            <a:off x="5537200" y="1447800"/>
            <a:ext cx="5715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</a:p>
        </p:txBody>
      </p:sp>
      <p:sp>
        <p:nvSpPr>
          <p:cNvPr id="771077935" name="Text">
    </p:cNvPr>
          <p:cNvSpPr>
            <a:spLocks noGrp="1"/>
          </p:cNvSpPr>
          <p:nvPr/>
        </p:nvSpPr>
        <p:spPr>
          <a:xfrm rot="0">
            <a:off x="889000" y="1371600"/>
            <a:ext cx="46482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569714" name="Text">
    </p:cNvPr>
          <p:cNvSpPr>
            <a:spLocks noGrp="1"/>
          </p:cNvSpPr>
          <p:nvPr/>
        </p:nvSpPr>
        <p:spPr>
          <a:xfrm rot="0">
            <a:off x="7124700" y="1371600"/>
            <a:ext cx="26543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92376410" name="Text">
    </p:cNvPr>
          <p:cNvSpPr>
            <a:spLocks noGrp="1"/>
          </p:cNvSpPr>
          <p:nvPr/>
        </p:nvSpPr>
        <p:spPr>
          <a:xfrm rot="0">
            <a:off x="5537200" y="1371600"/>
            <a:ext cx="5715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41299932" name="Rectangle"/>
          <p:cNvSpPr>
            <a:spLocks noGrp="1"/>
          </p:cNvSpPr>
          <p:nvPr/>
        </p:nvSpPr>
        <p:spPr>
          <a:xfrm>
            <a:off x="6870700" y="1371600"/>
            <a:ext cx="254000" cy="6731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97"/>
          <p:cNvSpPr>
            <a:spLocks noChangeArrowheads="1"/>
          </p:cNvSpPr>
          <p:nvPr/>
        </p:nvSpPr>
        <p:spPr bwMode="auto">
          <a:xfrm>
            <a:off x="330140" y="744758"/>
            <a:ext cx="2288130" cy="212814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174">
                <a:solidFill>
                  <a:srgbClr val="000000"/>
                </a:solidFill>
              </a:rPr>
              <a:t>금주 업무 실적</a:t>
            </a:r>
            <a:endParaRPr altLang="ko-KR" kumimoji="1" lang="en-US" sz="1174">
              <a:solidFill>
                <a:srgbClr val="000000"/>
              </a:solidFill>
            </a:endParaRPr>
          </a:p>
        </p:txBody>
      </p:sp>
      <p:sp>
        <p:nvSpPr>
          <p:cNvPr id="7171" name="Rectangle 755"/>
          <p:cNvSpPr>
            <a:spLocks noChangeArrowheads="1"/>
          </p:cNvSpPr>
          <p:nvPr/>
        </p:nvSpPr>
        <p:spPr bwMode="auto">
          <a:xfrm>
            <a:off x="268005" y="296321"/>
            <a:ext cx="7667486" cy="33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4805" lIns="89609" rIns="89609" tIns="44805">
            <a:spAutoFit/>
          </a:bodyPr>
          <a:lstStyle>
            <a:lvl1pPr defTabSz="957263" indent="-381000" marL="381000">
              <a:buChar char="•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1pPr>
            <a:lvl2pPr defTabSz="957263" indent="-285750" marL="74295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2pPr>
            <a:lvl3pPr defTabSz="957263" indent="-228600" marL="11430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3pPr>
            <a:lvl4pPr defTabSz="957263" indent="-228600" marL="16002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4pPr>
            <a:lvl5pPr defTabSz="957263" indent="-228600" marL="20574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5pPr>
            <a:lvl6pPr defTabSz="957263"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6pPr>
            <a:lvl7pPr defTabSz="957263"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7pPr>
            <a:lvl8pPr defTabSz="957263"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8pPr>
            <a:lvl9pPr defTabSz="957263"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ko-KR" lang="en-US" sz="1566">
                <a:solidFill>
                  <a:srgbClr val="000000"/>
                </a:solidFill>
                <a:latin charset="-127" panose="020B0503020000020004" pitchFamily="50" typeface="맑은 고딕"/>
                <a:ea charset="-127" panose="020B0503020000020004" pitchFamily="50" typeface="맑은 고딕"/>
              </a:rPr>
              <a:t>2. Summary – </a:t>
            </a:r>
            <a:r>
              <a:rPr altLang="en-US" lang="ko-KR" sz="1566">
                <a:solidFill>
                  <a:srgbClr val="000000"/>
                </a:solidFill>
                <a:latin charset="-127" panose="020B0503020000020004" pitchFamily="50" typeface="맑은 고딕"/>
                <a:ea charset="-127" panose="020B0503020000020004" pitchFamily="50" typeface="맑은 고딕"/>
              </a:rPr>
              <a:t>②</a:t>
            </a:r>
            <a:r>
              <a:rPr altLang="ko-KR" lang="en-US" sz="1566">
                <a:latin charset="-127" panose="020B0503020000020004" pitchFamily="50" typeface="맑은 고딕"/>
                <a:ea charset="-127" panose="020B0503020000020004" pitchFamily="50" typeface="맑은 고딕"/>
              </a:rPr>
              <a:t>Quintet</a:t>
            </a:r>
            <a:endParaRPr altLang="en-US" lang="ko-KR" sz="1566">
              <a:latin charset="-127" panose="020B0503020000020004" pitchFamily="50" typeface="맑은 고딕"/>
              <a:ea charset="-127" panose="020B0503020000020004" pitchFamily="50" typeface="맑은 고딕"/>
            </a:endParaRPr>
          </a:p>
        </p:txBody>
      </p:sp>
      <p:sp>
        <p:nvSpPr>
          <p:cNvPr id="7172" name="Rectangle 1382"/>
          <p:cNvSpPr>
            <a:spLocks noChangeArrowheads="1"/>
          </p:cNvSpPr>
          <p:nvPr/>
        </p:nvSpPr>
        <p:spPr bwMode="auto">
          <a:xfrm>
            <a:off x="330140" y="5740430"/>
            <a:ext cx="2311430" cy="223687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174">
                <a:solidFill>
                  <a:srgbClr val="000000"/>
                </a:solidFill>
              </a:rPr>
              <a:t>ISSUE</a:t>
            </a:r>
            <a:r>
              <a:rPr altLang="en-US" kumimoji="1" lang="ko-KR" sz="1174">
                <a:solidFill>
                  <a:srgbClr val="000000"/>
                </a:solidFill>
              </a:rPr>
              <a:t> 및 공지사항</a:t>
            </a:r>
            <a:endParaRPr altLang="ko-KR" kumimoji="1" lang="en-US" sz="1174">
              <a:solidFill>
                <a:srgbClr val="000000"/>
              </a:solidFill>
            </a:endParaRPr>
          </a:p>
        </p:txBody>
      </p:sp>
      <p:graphicFrame>
        <p:nvGraphicFramePr>
          <p:cNvPr id="20" name="Group 3691"/>
          <p:cNvGraphicFramePr>
            <a:graphicFrameLocks noGrp="1"/>
          </p:cNvGraphicFramePr>
          <p:nvPr/>
        </p:nvGraphicFramePr>
        <p:xfrm>
          <a:off x="468391" y="5964118"/>
          <a:ext cx="8809220" cy="568537"/>
        </p:xfrm>
        <a:graphic>
          <a:graphicData uri="http://schemas.openxmlformats.org/drawingml/2006/table">
            <a:tbl>
              <a:tblPr/>
              <a:tblGrid>
                <a:gridCol w="8809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8537"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0" panose="020B0604020202020204" pitchFamily="34" typeface="Arial"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typeface="Arial"/>
                      </a:endParaRPr>
                    </a:p>
                  </a:txBody>
                  <a:tcPr anchor="ctr" horzOverflow="overflow" marB="45823" marL="88066" marR="88066" marT="4582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179" name="Group 240"/>
          <p:cNvGrpSpPr>
            <a:grpSpLocks/>
          </p:cNvGrpSpPr>
          <p:nvPr/>
        </p:nvGrpSpPr>
        <p:grpSpPr bwMode="auto">
          <a:xfrm>
            <a:off x="8218216" y="73699"/>
            <a:ext cx="1059407" cy="591838"/>
            <a:chOff x="5222" y="377"/>
            <a:chExt cx="682" cy="381"/>
          </a:xfrm>
        </p:grpSpPr>
        <p:sp>
          <p:nvSpPr>
            <p:cNvPr id="7236" name="Rectangle 94"/>
            <p:cNvSpPr>
              <a:spLocks noChangeArrowheads="1"/>
            </p:cNvSpPr>
            <p:nvPr/>
          </p:nvSpPr>
          <p:spPr bwMode="auto">
            <a:xfrm>
              <a:off x="5222" y="406"/>
              <a:ext cx="144" cy="9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>
              <a:prstShdw dir="2700000" dist="17961" prst="shdw17">
                <a:srgbClr val="009900"/>
              </a:prstShdw>
            </a:effectLst>
            <a:extLst>
              <a:ext uri="{91240B29-F687-4F45-9708-019B960494DF}">
                <a14:hiddenLine xmlns:a14="http://schemas.microsoft.com/office/drawing/2010/main" algn="ctr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lIns="0" rIns="0" wrap="none"/>
            <a:lstStyle>
              <a:lvl1pPr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</a:pPr>
              <a:endParaRPr altLang="en-US" b="0" lang="ko-KR" sz="783">
                <a:solidFill>
                  <a:srgbClr val="FF6600"/>
                </a:solidFill>
              </a:endParaRPr>
            </a:p>
          </p:txBody>
        </p:sp>
        <p:sp>
          <p:nvSpPr>
            <p:cNvPr id="7237" name="Rectangle 95"/>
            <p:cNvSpPr>
              <a:spLocks noChangeArrowheads="1"/>
            </p:cNvSpPr>
            <p:nvPr/>
          </p:nvSpPr>
          <p:spPr bwMode="auto">
            <a:xfrm>
              <a:off x="5222" y="518"/>
              <a:ext cx="144" cy="9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>
              <a:prstShdw dir="2700000" dist="17961" prst="shdw17">
                <a:srgbClr val="999900"/>
              </a:prstShdw>
            </a:effectLst>
            <a:extLst>
              <a:ext uri="{91240B29-F687-4F45-9708-019B960494DF}">
                <a14:hiddenLine xmlns:a14="http://schemas.microsoft.com/office/drawing/2010/main" algn="ctr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lIns="0" rIns="0" wrap="none"/>
            <a:lstStyle>
              <a:lvl1pPr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</a:pPr>
              <a:endParaRPr altLang="en-US" b="0" lang="ko-KR" sz="783">
                <a:solidFill>
                  <a:srgbClr val="FF6600"/>
                </a:solidFill>
              </a:endParaRPr>
            </a:p>
          </p:txBody>
        </p:sp>
        <p:sp>
          <p:nvSpPr>
            <p:cNvPr id="7238" name="Rectangle 96"/>
            <p:cNvSpPr>
              <a:spLocks noChangeArrowheads="1"/>
            </p:cNvSpPr>
            <p:nvPr/>
          </p:nvSpPr>
          <p:spPr bwMode="auto">
            <a:xfrm>
              <a:off x="5222" y="622"/>
              <a:ext cx="144" cy="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prstShdw dir="2700000" dist="17961" prst="shdw17">
                <a:srgbClr val="990000"/>
              </a:prstShdw>
            </a:effectLst>
            <a:extLst>
              <a:ext uri="{91240B29-F687-4F45-9708-019B960494DF}">
                <a14:hiddenLine xmlns:a14="http://schemas.microsoft.com/office/drawing/2010/main" algn="ctr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lIns="0" rIns="0" wrap="none"/>
            <a:lstStyle>
              <a:lvl1pPr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</a:pPr>
              <a:endParaRPr altLang="en-US" b="0" lang="ko-KR" sz="783">
                <a:solidFill>
                  <a:srgbClr val="FF6600"/>
                </a:solidFill>
              </a:endParaRPr>
            </a:p>
          </p:txBody>
        </p:sp>
        <p:sp>
          <p:nvSpPr>
            <p:cNvPr id="29" name="Text Box 97"/>
            <p:cNvSpPr txBox="1">
              <a:spLocks noChangeArrowheads="1"/>
            </p:cNvSpPr>
            <p:nvPr/>
          </p:nvSpPr>
          <p:spPr bwMode="auto">
            <a:xfrm>
              <a:off x="5395" y="377"/>
              <a:ext cx="207" cy="156"/>
            </a:xfrm>
            <a:prstGeom prst="rect">
              <a:avLst/>
            </a:prstGeom>
            <a:noFill/>
            <a:ln algn="ctr" w="9525">
              <a:noFill/>
              <a:miter lim="800000"/>
              <a:headEnd/>
              <a:tailEnd/>
            </a:ln>
            <a:effectLst>
              <a:prstShdw dir="2700000" dist="17961"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rIns="0" wrap="none">
              <a:spAutoFit/>
            </a:bodyPr>
            <a:lstStyle/>
            <a:p>
              <a:pPr algn="ctr" defTabSz="842035" eaLnBrk="1" hangingPunct="1" indent="-177107" marL="177107">
                <a:spcBef>
                  <a:spcPct val="40000"/>
                </a:spcBef>
                <a:spcAft>
                  <a:spcPct val="0"/>
                </a:spcAft>
                <a:defRPr/>
              </a:pPr>
              <a:r>
                <a:rPr altLang="ko-KR" b="0" lang="en-US" sz="979">
                  <a:solidFill>
                    <a:srgbClr val="000000"/>
                  </a:solidFill>
                </a:rPr>
                <a:t>: </a:t>
              </a:r>
              <a:r>
                <a:rPr altLang="en-US" b="0" lang="ko-KR" sz="979">
                  <a:solidFill>
                    <a:srgbClr val="000000"/>
                  </a:solidFill>
                </a:rPr>
                <a:t>완료</a:t>
              </a:r>
              <a:endParaRPr altLang="ko-KR" b="0" lang="en-US" sz="979">
                <a:solidFill>
                  <a:srgbClr val="000000"/>
                </a:solidFill>
              </a:endParaRPr>
            </a:p>
          </p:txBody>
        </p:sp>
        <p:sp>
          <p:nvSpPr>
            <p:cNvPr id="30" name="Text Box 98"/>
            <p:cNvSpPr txBox="1">
              <a:spLocks noChangeArrowheads="1"/>
            </p:cNvSpPr>
            <p:nvPr/>
          </p:nvSpPr>
          <p:spPr bwMode="auto">
            <a:xfrm>
              <a:off x="5397" y="489"/>
              <a:ext cx="288" cy="156"/>
            </a:xfrm>
            <a:prstGeom prst="rect">
              <a:avLst/>
            </a:prstGeom>
            <a:noFill/>
            <a:ln algn="ctr" w="9525">
              <a:noFill/>
              <a:miter lim="800000"/>
              <a:headEnd/>
              <a:tailEnd/>
            </a:ln>
            <a:effectLst>
              <a:prstShdw dir="2700000" dist="17961"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rIns="0" wrap="none">
              <a:spAutoFit/>
            </a:bodyPr>
            <a:lstStyle/>
            <a:p>
              <a:pPr algn="ctr" defTabSz="842035" eaLnBrk="1" hangingPunct="1" indent="-177107" marL="177107">
                <a:spcBef>
                  <a:spcPct val="40000"/>
                </a:spcBef>
                <a:spcAft>
                  <a:spcPct val="0"/>
                </a:spcAft>
                <a:defRPr/>
              </a:pPr>
              <a:r>
                <a:rPr altLang="ko-KR" b="0" lang="en-US" sz="979">
                  <a:solidFill>
                    <a:srgbClr val="000000"/>
                  </a:solidFill>
                </a:rPr>
                <a:t>: </a:t>
              </a:r>
              <a:r>
                <a:rPr altLang="en-US" b="0" lang="ko-KR" sz="979">
                  <a:solidFill>
                    <a:srgbClr val="000000"/>
                  </a:solidFill>
                </a:rPr>
                <a:t>진행중</a:t>
              </a:r>
              <a:endParaRPr altLang="ko-KR" b="0" lang="en-US" sz="979">
                <a:solidFill>
                  <a:srgbClr val="000000"/>
                </a:solidFill>
              </a:endParaRPr>
            </a:p>
          </p:txBody>
        </p:sp>
        <p:sp>
          <p:nvSpPr>
            <p:cNvPr id="31" name="Text Box 99"/>
            <p:cNvSpPr txBox="1">
              <a:spLocks noChangeArrowheads="1"/>
            </p:cNvSpPr>
            <p:nvPr/>
          </p:nvSpPr>
          <p:spPr bwMode="auto">
            <a:xfrm>
              <a:off x="5406" y="602"/>
              <a:ext cx="498" cy="156"/>
            </a:xfrm>
            <a:prstGeom prst="rect">
              <a:avLst/>
            </a:prstGeom>
            <a:noFill/>
            <a:ln algn="ctr" w="9525">
              <a:noFill/>
              <a:miter lim="800000"/>
              <a:headEnd/>
              <a:tailEnd/>
            </a:ln>
            <a:effectLst>
              <a:prstShdw dir="2700000" dist="17961"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rIns="0" wrap="none">
              <a:spAutoFit/>
            </a:bodyPr>
            <a:lstStyle/>
            <a:p>
              <a:pPr algn="ctr" defTabSz="842035" eaLnBrk="1" hangingPunct="1" indent="-177107" marL="177107">
                <a:spcBef>
                  <a:spcPct val="40000"/>
                </a:spcBef>
                <a:spcAft>
                  <a:spcPct val="0"/>
                </a:spcAft>
                <a:defRPr/>
              </a:pPr>
              <a:r>
                <a:rPr altLang="ko-KR" b="0" lang="en-US" sz="979">
                  <a:solidFill>
                    <a:srgbClr val="000000"/>
                  </a:solidFill>
                </a:rPr>
                <a:t>: </a:t>
              </a:r>
              <a:r>
                <a:rPr altLang="en-US" b="0" lang="ko-KR" sz="979">
                  <a:solidFill>
                    <a:srgbClr val="000000"/>
                  </a:solidFill>
                </a:rPr>
                <a:t>미완료</a:t>
              </a:r>
              <a:r>
                <a:rPr altLang="ko-KR" b="0" lang="en-US" sz="979">
                  <a:solidFill>
                    <a:srgbClr val="000000"/>
                  </a:solidFill>
                </a:rPr>
                <a:t>(</a:t>
              </a:r>
              <a:r>
                <a:rPr altLang="en-US" b="0" lang="ko-KR" sz="979">
                  <a:solidFill>
                    <a:srgbClr val="000000"/>
                  </a:solidFill>
                </a:rPr>
                <a:t>문제</a:t>
              </a:r>
              <a:r>
                <a:rPr altLang="ko-KR" b="0" lang="en-US" sz="979">
                  <a:solidFill>
                    <a:srgbClr val="000000"/>
                  </a:solidFill>
                </a:rPr>
                <a:t>)</a:t>
              </a:r>
            </a:p>
          </p:txBody>
        </p:sp>
      </p:grpSp>
      <p:graphicFrame>
        <p:nvGraphicFramePr>
          <p:cNvPr id="15" name="Group 3690"/>
          <p:cNvGraphicFramePr>
            <a:graphicFrameLocks noGrp="1"/>
          </p:cNvGraphicFramePr>
          <p:nvPr/>
        </p:nvGraphicFramePr>
        <p:xfrm>
          <a:off x="479264" y="1043008"/>
          <a:ext cx="8798347" cy="2816279"/>
        </p:xfrm>
        <a:graphic>
          <a:graphicData uri="http://schemas.openxmlformats.org/drawingml/2006/table">
            <a:tbl>
              <a:tblPr/>
              <a:tblGrid>
                <a:gridCol w="823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6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386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9605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구분 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업무 내용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완료일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err="1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진행율</a:t>
                      </a: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상태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비고</a:t>
                      </a:r>
                      <a:endParaRPr altLang="ko-KR" b="0" baseline="0" cap="none" dirty="0" i="0" kumimoji="1" lang="en-US" normalizeH="0" smtClean="0" strike="noStrike" sz="11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3753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CRM/BI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키오스크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즉발카드 등록 연동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홈페이지 중복로그인 제한 개발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인카페이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</a:t>
                      </a:r>
                      <a:r>
                        <a:rPr altLang="ko-KR" b="0" baseline="0" dirty="0" lang="en-US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_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테스트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마케팅 플랫폼 필드테스트 지원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상품권 제휴관련 성능저하 개선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50%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70%</a:t>
                      </a: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mtClean="0" strike="noStrike" sz="1000" u="none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921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VOC/PRM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VOC Summary </a:t>
                      </a:r>
                      <a:r>
                        <a:rPr altLang="en-US" b="0" baseline="0" cap="none" dirty="0" i="0" kern="1200" kumimoji="1" lang="ko-KR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발송 </a:t>
                      </a:r>
                      <a:r>
                        <a:rPr altLang="en-US" b="0" baseline="0" cap="none" dirty="0" err="1" i="0" kern="1200" kumimoji="1" lang="ko-KR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변경</a:t>
                      </a:r>
                    </a:p>
                  </a:txBody>
                  <a:tcPr anchor="ctr" horzOverflow="overflow" marB="45783" marL="88066" marR="88066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1/15</a:t>
                      </a:r>
                    </a:p>
                  </a:txBody>
                  <a:tcPr anchor="ctr" horzOverflow="overflow" marB="45783" marL="88066" marR="88066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mtClean="0" strike="noStrike" sz="1000" u="none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211" name="Rectangle 3082"/>
          <p:cNvSpPr>
            <a:spLocks noChangeArrowheads="1"/>
          </p:cNvSpPr>
          <p:nvPr/>
        </p:nvSpPr>
        <p:spPr bwMode="auto">
          <a:xfrm>
            <a:off x="330140" y="3950936"/>
            <a:ext cx="2311430" cy="245434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174">
                <a:solidFill>
                  <a:srgbClr val="000000"/>
                </a:solidFill>
              </a:rPr>
              <a:t>차주 업무 계획</a:t>
            </a:r>
            <a:endParaRPr altLang="ko-KR" kumimoji="1" lang="en-US" sz="1174">
              <a:solidFill>
                <a:srgbClr val="000000"/>
              </a:solidFill>
            </a:endParaRPr>
          </a:p>
        </p:txBody>
      </p:sp>
      <p:graphicFrame>
        <p:nvGraphicFramePr>
          <p:cNvPr id="16" name="Group 3690"/>
          <p:cNvGraphicFramePr>
            <a:graphicFrameLocks noGrp="1"/>
          </p:cNvGraphicFramePr>
          <p:nvPr/>
        </p:nvGraphicFramePr>
        <p:xfrm>
          <a:off x="479264" y="4249185"/>
          <a:ext cx="8798347" cy="1143651"/>
        </p:xfrm>
        <a:graphic>
          <a:graphicData uri="http://schemas.openxmlformats.org/drawingml/2006/table">
            <a:tbl>
              <a:tblPr/>
              <a:tblGrid>
                <a:gridCol w="820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6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80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7202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구분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업무 내용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완료일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비고</a:t>
                      </a:r>
                      <a:endParaRPr altLang="ko-KR" b="0" baseline="0" cap="none" dirty="0" i="0" kumimoji="1" lang="en-US" normalizeH="0" smtClean="0" strike="noStrike" sz="11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703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004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VOC/PRM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0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37">
            <a:extLst>
              <a:ext uri="{FF2B5EF4-FFF2-40B4-BE49-F238E27FC236}">
                <a16:creationId xmlns:a16="http://schemas.microsoft.com/office/drawing/2014/main" id="{95DBC0E4-3FED-4168-A811-F22F73E27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79" y="296320"/>
            <a:ext cx="8761066" cy="331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566">
                <a:solidFill>
                  <a:srgbClr val="000000"/>
                </a:solidFill>
              </a:rPr>
              <a:t>3. </a:t>
            </a:r>
            <a:r>
              <a:rPr altLang="en-US" kumimoji="1" lang="ko-KR" sz="1566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z="1566">
                <a:solidFill>
                  <a:srgbClr val="000000"/>
                </a:solidFill>
              </a:rPr>
              <a:t>(CP(IT Winner))</a:t>
            </a:r>
          </a:p>
        </p:txBody>
      </p:sp>
      <p:graphicFrame>
        <p:nvGraphicFramePr>
          <p:cNvPr id="7" name="Group 108">
            <a:extLst>
              <a:ext uri="{FF2B5EF4-FFF2-40B4-BE49-F238E27FC236}">
                <a16:creationId xmlns:a16="http://schemas.microsoft.com/office/drawing/2014/main" id="{D1918DE1-D523-480A-B775-91AD5D4C84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939277"/>
              </p:ext>
            </p:extLst>
          </p:nvPr>
        </p:nvGraphicFramePr>
        <p:xfrm>
          <a:off x="255578" y="1117570"/>
          <a:ext cx="4846547" cy="2400406"/>
        </p:xfrm>
        <a:graphic>
          <a:graphicData uri="http://schemas.openxmlformats.org/drawingml/2006/table">
            <a:tbl>
              <a:tblPr/>
              <a:tblGrid>
                <a:gridCol w="596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5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6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4684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  <a:endParaRPr altLang="ko-KR" b="1" baseline="0" cap="none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1" baseline="0" cap="none" i="0" kumimoji="1" lang="ko-KR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endParaRPr altLang="ko-KR" b="1" baseline="0" cap="none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완료일</a:t>
                      </a:r>
                      <a:endParaRPr altLang="ko-KR" b="1" baseline="0" cap="none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2881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CP/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이영주</a:t>
                      </a:r>
                      <a:endParaRPr altLang="ko-KR" b="0" baseline="0" cap="none" dirty="0" i="0" kumimoji="1" lang="en-US" normalizeH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6" marL="88066" marR="88066" marT="4575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-169863" marL="169863"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더보기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메뉴 권한 중복 조회 이슈 수정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ERS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규정관리지안지 누락 배치 재 실행 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ADOBE FLASH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종료에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따른 운영 반영 작업</a:t>
                      </a: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자원예약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본사 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20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년도 화상 전체 자료 작성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전직원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품질 만족도 조사 설문 생성 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유가 조회 권한 기능 변경 및 권한 추가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정유제품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Spread HSK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누락 데이터 등록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안전수업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/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안전지킴이가이드북 메뉴 전환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유가 연동 배치 변경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(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범위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:3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일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-&gt;15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일로 변경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01/13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01/15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01/13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01/15</a:t>
                      </a: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109">
            <a:extLst>
              <a:ext uri="{FF2B5EF4-FFF2-40B4-BE49-F238E27FC236}">
                <a16:creationId xmlns:a16="http://schemas.microsoft.com/office/drawing/2014/main" id="{7721BB07-7B10-4642-8619-4B25D434FC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118837"/>
              </p:ext>
            </p:extLst>
          </p:nvPr>
        </p:nvGraphicFramePr>
        <p:xfrm>
          <a:off x="5176687" y="1117570"/>
          <a:ext cx="4399173" cy="1944545"/>
        </p:xfrm>
        <a:graphic>
          <a:graphicData uri="http://schemas.openxmlformats.org/drawingml/2006/table">
            <a:tbl>
              <a:tblPr/>
              <a:tblGrid>
                <a:gridCol w="660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5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5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71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3976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8287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i="0" kumimoji="1" lang="en-US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CP/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이영주</a:t>
                      </a:r>
                      <a:endParaRPr altLang="ko-KR" b="0" baseline="0" cap="none" i="0" kumimoji="1" lang="en-US" normalizeH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L="88066" marR="8806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228600" marL="25146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228600" marL="29718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228600" marL="34290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228600" marL="38862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CP 1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월 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2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회차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정기점검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(WAS/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배치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재기동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rtl="0"/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ADOBE FLASH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종료에 따른 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HTML5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전환 </a:t>
                      </a: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rtl="0"/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  ( * 1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차 개발 완료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,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테스트 및 보완 예정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  <a:endParaRPr altLang="en-US" dirty="0" kern="1200" kumimoji="1" lang="ko-KR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817" marL="88066" marR="88066" marT="5358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endParaRPr altLang="ko-KR" b="0" baseline="0" cap="none" dirty="0" i="0" kern="1200" kumimoji="1" lang="en-US" noProof="0" normalizeH="0" smtClean="0" spc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817" marL="88066" marR="88066" marT="5358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01/20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01/29</a:t>
                      </a:r>
                    </a:p>
                  </a:txBody>
                  <a:tcPr horzOverflow="overflow" marB="45817" marL="88066" marR="88066" marT="5358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84" name="Rectangle 136">
            <a:extLst>
              <a:ext uri="{FF2B5EF4-FFF2-40B4-BE49-F238E27FC236}">
                <a16:creationId xmlns:a16="http://schemas.microsoft.com/office/drawing/2014/main" id="{546AF6F6-150A-4F5D-B79C-9EC68A793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6687" y="760293"/>
            <a:ext cx="4399174" cy="310676"/>
          </a:xfrm>
          <a:prstGeom prst="rect">
            <a:avLst/>
          </a:prstGeom>
          <a:solidFill>
            <a:srgbClr val="C7CDFD"/>
          </a:solidFill>
          <a:ln algn="ctr" w="9525">
            <a:noFill/>
            <a:miter lim="800000"/>
            <a:headEnd/>
            <a:tailEnd/>
          </a:ln>
          <a:effectLst>
            <a:outerShdw algn="ctr" dir="2700000" dist="35921" rotWithShape="0">
              <a:schemeClr val="bg2"/>
            </a:outerShdw>
          </a:effectLst>
        </p:spPr>
        <p:txBody>
          <a:bodyPr anchor="ctr"/>
          <a:lstStyle/>
          <a:p>
            <a:pPr algn="ctr" defTabSz="789214" eaLnBrk="1" hangingPunct="1" indent="-242357" marL="242357">
              <a:spcBef>
                <a:spcPct val="0"/>
              </a:spcBef>
              <a:spcAft>
                <a:spcPct val="0"/>
              </a:spcAft>
              <a:defRPr/>
            </a:pPr>
            <a:r>
              <a:rPr altLang="en-US" kumimoji="1" lang="ko-KR" sz="1370">
                <a:solidFill>
                  <a:srgbClr val="000000"/>
                </a:solidFill>
              </a:rPr>
              <a:t>차주 업무 계획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  <p:sp>
        <p:nvSpPr>
          <p:cNvPr id="6185" name="Rectangle 136">
            <a:extLst>
              <a:ext uri="{FF2B5EF4-FFF2-40B4-BE49-F238E27FC236}">
                <a16:creationId xmlns:a16="http://schemas.microsoft.com/office/drawing/2014/main" id="{227A3DDD-F02B-4FC8-A75A-DDE02A45C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77" y="744759"/>
            <a:ext cx="4846547" cy="310676"/>
          </a:xfrm>
          <a:prstGeom prst="rect">
            <a:avLst/>
          </a:prstGeom>
          <a:solidFill>
            <a:srgbClr val="C7CDFD"/>
          </a:solidFill>
          <a:ln algn="ctr" w="9525">
            <a:noFill/>
            <a:miter lim="800000"/>
            <a:headEnd/>
            <a:tailEnd/>
          </a:ln>
          <a:effectLst>
            <a:outerShdw algn="ctr" dir="2700000" dist="35921" rotWithShape="0">
              <a:schemeClr val="bg2"/>
            </a:outerShdw>
          </a:effectLst>
        </p:spPr>
        <p:txBody>
          <a:bodyPr anchor="ctr"/>
          <a:lstStyle/>
          <a:p>
            <a:pPr algn="ctr" defTabSz="789214" eaLnBrk="1" hangingPunct="1" indent="-242357" marL="242357">
              <a:spcBef>
                <a:spcPct val="0"/>
              </a:spcBef>
              <a:spcAft>
                <a:spcPct val="0"/>
              </a:spcAft>
              <a:defRPr/>
            </a:pPr>
            <a:r>
              <a:rPr altLang="en-US" kumimoji="1" lang="ko-KR" sz="1370">
                <a:solidFill>
                  <a:srgbClr val="000000"/>
                </a:solidFill>
              </a:rPr>
              <a:t>금주 업무 실적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806844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733791631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830214545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848963334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967681324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949312695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773413037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75479434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727649823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090436992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762322405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183067544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846881399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528994954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705602500" name="Text">
    </p:cNvPr>
          <p:cNvSpPr>
            <a:spLocks noGrp="1"/>
          </p:cNvSpPr>
          <p:nvPr/>
        </p:nvSpPr>
        <p:spPr>
          <a:xfrm rot="0">
            <a:off x="9702800" y="15113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05/30</a:t>
            </a:r>
            <a:br/>
          </a:p>
        </p:txBody>
      </p:sp>
      <p:sp>
        <p:nvSpPr>
          <p:cNvPr id="44463108" name="Text">
    </p:cNvPr>
          <p:cNvSpPr>
            <a:spLocks noGrp="1"/>
          </p:cNvSpPr>
          <p:nvPr/>
        </p:nvSpPr>
        <p:spPr>
          <a:xfrm rot="0">
            <a:off x="9334500" y="15113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</a:p>
        </p:txBody>
      </p:sp>
      <p:sp>
        <p:nvSpPr>
          <p:cNvPr id="1159173811" name="Text">
    </p:cNvPr>
          <p:cNvSpPr>
            <a:spLocks noGrp="1"/>
          </p:cNvSpPr>
          <p:nvPr/>
        </p:nvSpPr>
        <p:spPr>
          <a:xfrm rot="0">
            <a:off x="5930900" y="1511300"/>
            <a:ext cx="3403600" cy="2425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원천세 프로그램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건설중인 자산 집계시 5250220 계정을 복리후생비에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구매처/거래처 코드 관리 업무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지급전표상 외국환거래 신고대상 여부 Self-check시 자동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 이메일 수신자 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검교정 실험장비 프로그램(마스터 등록, 메일 알림발송, CP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전송)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[CO] 전결권자 필드에  SHAHEEN 프로젝트 관련 2개  결재선 옵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션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지방사업장 중식비, 조식비, 교통비 신청서 개발 요청 - 약정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추가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[TR] 법인카드 마스터 전송 보완-기준일자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월 마감자료 수정 프로그램 추가 개발(ZSIM0005)</a:t>
            </a:r>
          </a:p>
        </p:txBody>
      </p:sp>
      <p:sp>
        <p:nvSpPr>
          <p:cNvPr id="178160727" name="Text">
    </p:cNvPr>
          <p:cNvSpPr>
            <a:spLocks noGrp="1"/>
          </p:cNvSpPr>
          <p:nvPr/>
        </p:nvSpPr>
        <p:spPr>
          <a:xfrm rot="0">
            <a:off x="5308600" y="1511300"/>
            <a:ext cx="5715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FI/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강민경</a:t>
            </a:r>
          </a:p>
        </p:txBody>
      </p:sp>
      <p:sp>
        <p:nvSpPr>
          <p:cNvPr id="620175245" name="Text">
    </p:cNvPr>
          <p:cNvSpPr>
            <a:spLocks noGrp="1"/>
          </p:cNvSpPr>
          <p:nvPr/>
        </p:nvSpPr>
        <p:spPr>
          <a:xfrm rot="0">
            <a:off x="88900" y="1511300"/>
            <a:ext cx="5715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FI/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강민경</a:t>
            </a:r>
          </a:p>
        </p:txBody>
      </p:sp>
      <p:sp>
        <p:nvSpPr>
          <p:cNvPr id="364923203" name="Text">
    </p:cNvPr>
          <p:cNvSpPr>
            <a:spLocks noGrp="1"/>
          </p:cNvSpPr>
          <p:nvPr/>
        </p:nvSpPr>
        <p:spPr>
          <a:xfrm rot="0">
            <a:off x="711200" y="1511300"/>
            <a:ext cx="3403600" cy="2425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월 마감자료 수정 프로그램 추가 개발(ZSIM0005)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[TR] [TR] 법인카드 전송 데이터 조건 생성일 추가 (ZCOT9010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월 마감자료 수정 프로그램 추가 개발 (ZSIR2000, ZSIV1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000)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임직원 경조금 신청서 FI 전표생성 개발 (ZFI_RFC_RECE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IVE_POSTING)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[CO] [CO] 임직원 경조금 신청서 CO 약정 체크 개발 (ZCO_BUD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_COMT)</a:t>
            </a:r>
          </a:p>
        </p:txBody>
      </p:sp>
      <p:sp>
        <p:nvSpPr>
          <p:cNvPr id="1813768006" name="Text">
    </p:cNvPr>
          <p:cNvSpPr>
            <a:spLocks noGrp="1"/>
          </p:cNvSpPr>
          <p:nvPr/>
        </p:nvSpPr>
        <p:spPr>
          <a:xfrm rot="0">
            <a:off x="4483100" y="15113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</a:p>
        </p:txBody>
      </p:sp>
      <p:sp>
        <p:nvSpPr>
          <p:cNvPr id="316238510" name="Text">
    </p:cNvPr>
          <p:cNvSpPr>
            <a:spLocks noGrp="1"/>
          </p:cNvSpPr>
          <p:nvPr/>
        </p:nvSpPr>
        <p:spPr>
          <a:xfrm rot="0">
            <a:off x="4851400" y="15113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</a:p>
        </p:txBody>
      </p:sp>
      <p:sp>
        <p:nvSpPr>
          <p:cNvPr id="239997967" name="Text">
    </p:cNvPr>
          <p:cNvSpPr>
            <a:spLocks noGrp="1"/>
          </p:cNvSpPr>
          <p:nvPr/>
        </p:nvSpPr>
        <p:spPr>
          <a:xfrm rot="0">
            <a:off x="4114800" y="15113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</a:p>
        </p:txBody>
      </p:sp>
      <p:sp>
        <p:nvSpPr>
          <p:cNvPr id="433315540" name="Text">
    </p:cNvPr>
          <p:cNvSpPr>
            <a:spLocks noGrp="1"/>
          </p:cNvSpPr>
          <p:nvPr/>
        </p:nvSpPr>
        <p:spPr>
          <a:xfrm rot="0">
            <a:off x="660400" y="1511300"/>
            <a:ext cx="34544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08918143" name="Text">
    </p:cNvPr>
          <p:cNvSpPr>
            <a:spLocks noGrp="1"/>
          </p:cNvSpPr>
          <p:nvPr/>
        </p:nvSpPr>
        <p:spPr>
          <a:xfrm rot="0">
            <a:off x="5880100" y="1511300"/>
            <a:ext cx="34544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30733699" name="Text">
    </p:cNvPr>
          <p:cNvSpPr>
            <a:spLocks noGrp="1"/>
          </p:cNvSpPr>
          <p:nvPr/>
        </p:nvSpPr>
        <p:spPr>
          <a:xfrm rot="0">
            <a:off x="9702800" y="39370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</a:p>
        </p:txBody>
      </p:sp>
      <p:sp>
        <p:nvSpPr>
          <p:cNvPr id="218379394" name="Text">
    </p:cNvPr>
          <p:cNvSpPr>
            <a:spLocks noGrp="1"/>
          </p:cNvSpPr>
          <p:nvPr/>
        </p:nvSpPr>
        <p:spPr>
          <a:xfrm rot="0">
            <a:off x="9334500" y="39370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04/10</a:t>
            </a:r>
            <a:br/>
            <a:br/>
          </a:p>
        </p:txBody>
      </p:sp>
      <p:sp>
        <p:nvSpPr>
          <p:cNvPr id="170290824" name="Text">
    </p:cNvPr>
          <p:cNvSpPr>
            <a:spLocks noGrp="1"/>
          </p:cNvSpPr>
          <p:nvPr/>
        </p:nvSpPr>
        <p:spPr>
          <a:xfrm rot="0">
            <a:off x="5930900" y="39370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특근확인서 출근시간 활성화 및 특근시작시간 필수 선택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적용</a:t>
            </a:r>
          </a:p>
        </p:txBody>
      </p:sp>
      <p:sp>
        <p:nvSpPr>
          <p:cNvPr id="698300016" name="Text">
    </p:cNvPr>
          <p:cNvSpPr>
            <a:spLocks noGrp="1"/>
          </p:cNvSpPr>
          <p:nvPr/>
        </p:nvSpPr>
        <p:spPr>
          <a:xfrm rot="0">
            <a:off x="5308600" y="39370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Fiori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2140787568" name="Text">
    </p:cNvPr>
          <p:cNvSpPr>
            <a:spLocks noGrp="1"/>
          </p:cNvSpPr>
          <p:nvPr/>
        </p:nvSpPr>
        <p:spPr>
          <a:xfrm rot="0">
            <a:off x="88900" y="39370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Fiori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1393907749" name="Text">
    </p:cNvPr>
          <p:cNvSpPr>
            <a:spLocks noGrp="1"/>
          </p:cNvSpPr>
          <p:nvPr/>
        </p:nvSpPr>
        <p:spPr>
          <a:xfrm rot="0">
            <a:off x="711200" y="39370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고정공제 신청시 결재예정자에게 결재 요청 문자 발송 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HCM fiori 일부 개선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HCM 문의응대 및 확인작업(국민연금,건강보험 업로드 오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류 관련 문의응대 및 pdf 원격지원)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휴가 신청서 미사용 항목 삭제 요청(변경/취소 MRD 삭제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)</a:t>
            </a:r>
          </a:p>
        </p:txBody>
      </p:sp>
      <p:sp>
        <p:nvSpPr>
          <p:cNvPr id="1786654433" name="Text">
    </p:cNvPr>
          <p:cNvSpPr>
            <a:spLocks noGrp="1"/>
          </p:cNvSpPr>
          <p:nvPr/>
        </p:nvSpPr>
        <p:spPr>
          <a:xfrm rot="0">
            <a:off x="4483100" y="39370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04/20</a:t>
            </a:r>
            <a:br/>
            <a:br/>
          </a:p>
        </p:txBody>
      </p:sp>
      <p:sp>
        <p:nvSpPr>
          <p:cNvPr id="981645672" name="Text">
    </p:cNvPr>
          <p:cNvSpPr>
            <a:spLocks noGrp="1"/>
          </p:cNvSpPr>
          <p:nvPr/>
        </p:nvSpPr>
        <p:spPr>
          <a:xfrm rot="0">
            <a:off x="4851400" y="39370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0420</a:t>
            </a:r>
            <a:br/>
            <a:br/>
          </a:p>
        </p:txBody>
      </p:sp>
      <p:sp>
        <p:nvSpPr>
          <p:cNvPr id="187825947" name="Text">
    </p:cNvPr>
          <p:cNvSpPr>
            <a:spLocks noGrp="1"/>
          </p:cNvSpPr>
          <p:nvPr/>
        </p:nvSpPr>
        <p:spPr>
          <a:xfrm rot="0">
            <a:off x="4114800" y="39370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04/12</a:t>
            </a:r>
            <a:br/>
            <a:br/>
          </a:p>
        </p:txBody>
      </p:sp>
      <p:sp>
        <p:nvSpPr>
          <p:cNvPr id="1914460712" name="Text">
    </p:cNvPr>
          <p:cNvSpPr>
            <a:spLocks noGrp="1"/>
          </p:cNvSpPr>
          <p:nvPr/>
        </p:nvSpPr>
        <p:spPr>
          <a:xfrm rot="0">
            <a:off x="660400" y="39370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70941356" name="Text">
    </p:cNvPr>
          <p:cNvSpPr>
            <a:spLocks noGrp="1"/>
          </p:cNvSpPr>
          <p:nvPr/>
        </p:nvSpPr>
        <p:spPr>
          <a:xfrm rot="0">
            <a:off x="5880100" y="39370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275660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109729533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392050059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211182451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214859983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589347319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917573311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999300527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972892855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407063283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839480001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293138245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32898332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615590814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757370877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br/>
          </a:p>
        </p:txBody>
      </p:sp>
      <p:sp>
        <p:nvSpPr>
          <p:cNvPr id="943070270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04/19</a:t>
            </a:r>
            <a:br/>
            <a:br/>
          </a:p>
        </p:txBody>
      </p:sp>
      <p:sp>
        <p:nvSpPr>
          <p:cNvPr id="1635008026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SD 관련 요청서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화학물질관리 시스템 구축 관련 SAP I/F 프로그램 개발 및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데이터 제공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ERP MIRO 송장전표 처리 시, 동일 금액 동일 날짜 입력 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면 팝업 처리 되도록 요청</a:t>
            </a:r>
          </a:p>
        </p:txBody>
      </p:sp>
      <p:sp>
        <p:nvSpPr>
          <p:cNvPr id="1278477425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김원기</a:t>
            </a:r>
          </a:p>
        </p:txBody>
      </p:sp>
      <p:sp>
        <p:nvSpPr>
          <p:cNvPr id="1591139515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김원기</a:t>
            </a:r>
          </a:p>
        </p:txBody>
      </p:sp>
      <p:sp>
        <p:nvSpPr>
          <p:cNvPr id="1451879603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SD 관련 요청서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화학물질관리 시스템 구축 관련 SAP I/F 프로그램 개발 및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데이터 제공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수급상황기록상 대한항공 율도저유소(인도처:106837) j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et a-1 매출 분류 예외 지정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SAP ZVTR1000 및 SAP ZVTR1020 상 '선박평가요청'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항목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구입명세서 정보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ERP MIRO 송장전표 처리 시, 동일 금액 동일 날짜 입력 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면 팝업 처리 되도록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구매그룹 명칭 변경 요청</a:t>
            </a:r>
          </a:p>
        </p:txBody>
      </p:sp>
      <p:sp>
        <p:nvSpPr>
          <p:cNvPr id="382573718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</a:p>
        </p:txBody>
      </p:sp>
      <p:sp>
        <p:nvSpPr>
          <p:cNvPr id="2058749362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04/19</a:t>
            </a:r>
            <a:br/>
          </a:p>
        </p:txBody>
      </p:sp>
      <p:sp>
        <p:nvSpPr>
          <p:cNvPr id="309149019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04/19</a:t>
            </a:r>
            <a:br/>
          </a:p>
        </p:txBody>
      </p:sp>
      <p:sp>
        <p:nvSpPr>
          <p:cNvPr id="186169297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00786440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91605510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05/01</a:t>
            </a:r>
            <a:br/>
          </a:p>
        </p:txBody>
      </p:sp>
      <p:sp>
        <p:nvSpPr>
          <p:cNvPr id="1080477403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04/25</a:t>
            </a:r>
            <a:br/>
          </a:p>
        </p:txBody>
      </p:sp>
      <p:sp>
        <p:nvSpPr>
          <p:cNvPr id="235820857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</a:p>
        </p:txBody>
      </p:sp>
      <p:sp>
        <p:nvSpPr>
          <p:cNvPr id="586245635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1276998616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976954526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'23년 4월 SAP시스템 인프라 취약점 조치 작업 업무지원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ERP운영 배치잡 자동 Log Out 관련 내역 정리 및 전달(ZB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C_AUTO_LOG_OUT_*)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ERP Upgrade Master Plan 프로젝트에 따른 BC 미팅(인터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뷰)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HCM시스템 SAP GUI SNC 설정작업에 따른 HCM개발 SAP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서비스 리스타트 작업 업무지원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ERP QA테스트 RFC 통신 내역 확인 및 업무지원(RTS Das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hboard System)</a:t>
            </a:r>
          </a:p>
        </p:txBody>
      </p:sp>
      <p:sp>
        <p:nvSpPr>
          <p:cNvPr id="1181752191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</a:p>
        </p:txBody>
      </p:sp>
      <p:sp>
        <p:nvSpPr>
          <p:cNvPr id="1872276684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</a:p>
        </p:txBody>
      </p:sp>
      <p:sp>
        <p:nvSpPr>
          <p:cNvPr id="1211928916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</a:p>
        </p:txBody>
      </p:sp>
      <p:sp>
        <p:nvSpPr>
          <p:cNvPr id="725635865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31673581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124808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801699010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116921900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204638949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236327973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070857343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779820585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196618738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40266699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684489147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834850347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027619601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469055590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475703438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491251694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</a:p>
        </p:txBody>
      </p:sp>
      <p:sp>
        <p:nvSpPr>
          <p:cNvPr id="560189412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04/12</a:t>
            </a:r>
            <a:br/>
            <a:br/>
          </a:p>
        </p:txBody>
      </p:sp>
      <p:sp>
        <p:nvSpPr>
          <p:cNvPr id="1983343260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AS/400 MCLIB 데이터 SAP 이관* 주요 테이블 29개 SA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P 테이블 생성 및 데이터 이관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ZMMR4110(예약상신) 기능 개선* ZMMR4110, ZPMM083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0, ZMMR4090 예약 상신, 확정 관련 기능 개선</a:t>
            </a:r>
          </a:p>
        </p:txBody>
      </p:sp>
      <p:sp>
        <p:nvSpPr>
          <p:cNvPr id="1063297548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오승룡</a:t>
            </a:r>
          </a:p>
        </p:txBody>
      </p:sp>
      <p:sp>
        <p:nvSpPr>
          <p:cNvPr id="490359449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오승룡</a:t>
            </a:r>
          </a:p>
        </p:txBody>
      </p:sp>
      <p:sp>
        <p:nvSpPr>
          <p:cNvPr id="580500021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AS/400 MCLIB 데이터 SAP 이관* 주요 테이블 29개 SA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P 테이블 생성 및 데이터 이관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ZMMR4110(예약상신) 기능 개선* ZMMR4110, ZPMM083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0, ZMMR4090 예약 상신, 확정 관련 기능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[SHAHEEN] ERP PO 접근 권한 변경 요청* 프로젝트구매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관련 건은 허가된 사용자만 조회할 수 있게 FIELD EXIT 로직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추가 </a:t>
            </a:r>
          </a:p>
        </p:txBody>
      </p:sp>
      <p:sp>
        <p:nvSpPr>
          <p:cNvPr id="1865893744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br/>
          </a:p>
        </p:txBody>
      </p:sp>
      <p:sp>
        <p:nvSpPr>
          <p:cNvPr id="1434318936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04/20</a:t>
            </a:r>
            <a:br/>
            <a:br/>
            <a:br/>
          </a:p>
        </p:txBody>
      </p:sp>
      <p:sp>
        <p:nvSpPr>
          <p:cNvPr id="450633452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04/18</a:t>
            </a:r>
            <a:br/>
            <a:br/>
            <a:br/>
          </a:p>
        </p:txBody>
      </p:sp>
      <p:sp>
        <p:nvSpPr>
          <p:cNvPr id="1979406224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39132568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38764028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</a:p>
        </p:txBody>
      </p:sp>
      <p:sp>
        <p:nvSpPr>
          <p:cNvPr id="1618364202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</a:p>
        </p:txBody>
      </p:sp>
      <p:sp>
        <p:nvSpPr>
          <p:cNvPr id="1327418211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시큐어코딩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로그인전 화면 UI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ISMIS 웹서버 종료를 위한 추가 보완 요청</a:t>
            </a:r>
          </a:p>
        </p:txBody>
      </p:sp>
      <p:sp>
        <p:nvSpPr>
          <p:cNvPr id="2065475162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계정관리/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1503031332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계정관리/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193667883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시큐어코딩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로그인전 화면 UI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ISMIS 웹서버 종료를 위한 추가 보완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eBiz 보류주문 수정기능 보완</a:t>
            </a:r>
          </a:p>
        </p:txBody>
      </p:sp>
      <p:sp>
        <p:nvSpPr>
          <p:cNvPr id="855094506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04/30</a:t>
            </a:r>
            <a:br/>
          </a:p>
        </p:txBody>
      </p:sp>
      <p:sp>
        <p:nvSpPr>
          <p:cNvPr id="751299224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</a:p>
        </p:txBody>
      </p:sp>
      <p:sp>
        <p:nvSpPr>
          <p:cNvPr id="1178249332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</a:p>
        </p:txBody>
      </p:sp>
      <p:sp>
        <p:nvSpPr>
          <p:cNvPr id="351951331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55475058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