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  <p:sldId id="2567" r:id="rId7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Relationship Id="rId7" Type="http://schemas.openxmlformats.org/officeDocument/2006/relationships/slide" Target="slides/slide7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7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99844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0301986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6900839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434215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9030812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52751263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5593626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3012518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9897389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0530126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2086757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9613998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7937508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1986703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7765833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386153795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728545054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개발/운영서버 소스 배포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ITSM-95063대쉬보드 이관수송현황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PDF 파일 그룹화 기준 변경 가능 여부 확인</a:t>
            </a:r>
          </a:p>
        </p:txBody>
      </p:sp>
      <p:sp>
        <p:nvSpPr>
          <p:cNvPr id="1039897672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30094857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206898087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개발/운영서버 소스 배포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ITSM-95063대쉬보드 이관수송현황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PDF 파일 그룹화 기준 변경 가능 여부 확인</a:t>
            </a:r>
          </a:p>
        </p:txBody>
      </p:sp>
      <p:sp>
        <p:nvSpPr>
          <p:cNvPr id="54567463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09463449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</a:p>
        </p:txBody>
      </p:sp>
      <p:sp>
        <p:nvSpPr>
          <p:cNvPr id="1536979575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822115322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9928844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40911320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753284079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51244291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근로시간단축(육아기) 주단위 세부내역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특근확인서 출근시간 활성화 및 특근시작시간 필수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선택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 SMS 추가 기능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장비사용확인서 전자결재시 정비계획팀 담당자 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자결재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저유소 PM 관련 작업의뢰서 전자결재(T-Code : 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W21)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파일업로드 컨트롤러 및 파일 처리 관련 로직 관련 이슈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유지보수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작업정산서 버그 수정 및 속도 이슈 유지보수</a:t>
            </a:r>
          </a:p>
        </p:txBody>
      </p:sp>
      <p:sp>
        <p:nvSpPr>
          <p:cNvPr id="2122321953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709984781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2022208020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근로시간단축(육아기) 주단위 세부내역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특근확인서 출근시간 활성화 및 특근시작시간 필수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선택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 SMS 추가 기능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장비사용확인서 전자결재시 정비계획팀 담당자 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자결재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DCS/ESD System 계정 등록 신청서(협력업체) 기각처리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 관련 이슈</a:t>
            </a:r>
          </a:p>
        </p:txBody>
      </p:sp>
      <p:sp>
        <p:nvSpPr>
          <p:cNvPr id="102070411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111841992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</a:p>
        </p:txBody>
      </p:sp>
      <p:sp>
        <p:nvSpPr>
          <p:cNvPr id="1159859114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</a:p>
        </p:txBody>
      </p:sp>
      <p:sp>
        <p:nvSpPr>
          <p:cNvPr id="2114050504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0419900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89805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772086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9764526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5803910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6290881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4956224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1416225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4412246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0342921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645152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6554617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7461519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0309777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1264168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6695799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53342126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</a:p>
        </p:txBody>
      </p:sp>
      <p:sp>
        <p:nvSpPr>
          <p:cNvPr id="9176963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</a:p>
        </p:txBody>
      </p:sp>
      <p:sp>
        <p:nvSpPr>
          <p:cNvPr id="6035184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2126375859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302066517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특별수불(RUC, SPRO)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유량기록 구성시 Lims 조성비 확인 및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</a:p>
        </p:txBody>
      </p:sp>
      <p:sp>
        <p:nvSpPr>
          <p:cNvPr id="144117828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29477849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1471064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</a:p>
        </p:txBody>
      </p:sp>
      <p:sp>
        <p:nvSpPr>
          <p:cNvPr id="45512696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75356494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0345300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724907882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</a:p>
        </p:txBody>
      </p:sp>
      <p:sp>
        <p:nvSpPr>
          <p:cNvPr id="201452323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진행탭에서 삭제상태 거래처 안보이도록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신규유치를 위한 잠재고객 등록시 체크리스트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납품처 믿음가득 로직 추가</a:t>
            </a:r>
          </a:p>
        </p:txBody>
      </p:sp>
      <p:sp>
        <p:nvSpPr>
          <p:cNvPr id="413852726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948483260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580542358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진행탭에서 삭제상태 거래처 안보이도록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신규유치를 위한 잠재고객 등록시 체크리스트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오피넷 데이터 업데이트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납품처 믿음가득 로직 추가</a:t>
            </a:r>
          </a:p>
        </p:txBody>
      </p:sp>
      <p:sp>
        <p:nvSpPr>
          <p:cNvPr id="106930512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886950837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</a:p>
        </p:txBody>
      </p:sp>
      <p:sp>
        <p:nvSpPr>
          <p:cNvPr id="229171794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</a:p>
        </p:txBody>
      </p:sp>
      <p:sp>
        <p:nvSpPr>
          <p:cNvPr id="2057704424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65752785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36394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0573131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2379788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7529980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8719805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1767181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3601648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929158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09808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9004830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1539035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27582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4060509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3480594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7072696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</a:p>
        </p:txBody>
      </p:sp>
      <p:sp>
        <p:nvSpPr>
          <p:cNvPr id="21347739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</a:p>
        </p:txBody>
      </p:sp>
      <p:sp>
        <p:nvSpPr>
          <p:cNvPr id="179851841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 거래업체 지원</a:t>
            </a:r>
          </a:p>
        </p:txBody>
      </p:sp>
      <p:sp>
        <p:nvSpPr>
          <p:cNvPr id="157155771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75521839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79066041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업무거래업체 지원</a:t>
            </a:r>
          </a:p>
        </p:txBody>
      </p:sp>
      <p:sp>
        <p:nvSpPr>
          <p:cNvPr id="157426306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162411661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208476165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</a:p>
        </p:txBody>
      </p:sp>
      <p:sp>
        <p:nvSpPr>
          <p:cNvPr id="147433161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4591631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17399335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</a:p>
        </p:txBody>
      </p:sp>
      <p:sp>
        <p:nvSpPr>
          <p:cNvPr id="1536179051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</a:p>
        </p:txBody>
      </p:sp>
      <p:sp>
        <p:nvSpPr>
          <p:cNvPr id="13817354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 배포 구축</a:t>
            </a:r>
          </a:p>
        </p:txBody>
      </p:sp>
      <p:sp>
        <p:nvSpPr>
          <p:cNvPr id="202862138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202864328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451646786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계획보드 가용차량 조회 쿼리 수정미배차문자전송 주출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발지 추가배포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거리 및 요율 입력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WSS점검 프로세스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ITSM-95036</a:t>
            </a:r>
          </a:p>
        </p:txBody>
      </p:sp>
      <p:sp>
        <p:nvSpPr>
          <p:cNvPr id="1018398438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</a:p>
        </p:txBody>
      </p:sp>
      <p:sp>
        <p:nvSpPr>
          <p:cNvPr id="36917838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</a:p>
        </p:txBody>
      </p:sp>
      <p:sp>
        <p:nvSpPr>
          <p:cNvPr id="55519697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</a:p>
        </p:txBody>
      </p:sp>
      <p:sp>
        <p:nvSpPr>
          <p:cNvPr id="116703360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0575459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72093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1280954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0283035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3471351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8015489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76184532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4715961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1877460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609600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4659475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2793353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0201696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4177686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9659744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3890649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</a:p>
        </p:txBody>
      </p:sp>
      <p:sp>
        <p:nvSpPr>
          <p:cNvPr id="78172499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</a:p>
        </p:txBody>
      </p:sp>
      <p:sp>
        <p:nvSpPr>
          <p:cNvPr id="132736571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XPlatPorm 설치 시 Component 파일 다운X 현상 확인</a:t>
            </a:r>
          </a:p>
        </p:txBody>
      </p:sp>
      <p:sp>
        <p:nvSpPr>
          <p:cNvPr id="87152329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23376788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63885815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117pc AA오류 pc 재부팅 및 업데이트 제거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DataPARC 정상화 완료 봇수행 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IAM 222.110.78.76, 222.110.78.77 접속 및 설정, 화면보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호기 가동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작업 모니터링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 계정관리] 담당자 휴가 백업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FX' 작업 재수행 및 에러 확인, 문제상황 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작업 재수행 및 에러 확인,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 지급' 작일 미수행 작업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XPlatPorm 설치 시 Component 파일 다운X 현상 확인</a:t>
            </a:r>
          </a:p>
        </p:txBody>
      </p:sp>
      <p:sp>
        <p:nvSpPr>
          <p:cNvPr id="11506031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</a:p>
        </p:txBody>
      </p:sp>
      <p:sp>
        <p:nvSpPr>
          <p:cNvPr id="64737487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56979419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</a:p>
        </p:txBody>
      </p:sp>
      <p:sp>
        <p:nvSpPr>
          <p:cNvPr id="64544370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0621944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9171195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2044365761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44055951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등록/추가/지급보류 해제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</a:p>
        </p:txBody>
      </p:sp>
      <p:sp>
        <p:nvSpPr>
          <p:cNvPr id="90144375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93786404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683542228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신청서 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</a:p>
        </p:txBody>
      </p:sp>
      <p:sp>
        <p:nvSpPr>
          <p:cNvPr id="566862475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13377730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</a:p>
        </p:txBody>
      </p:sp>
      <p:sp>
        <p:nvSpPr>
          <p:cNvPr id="2125936370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652678998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47159547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24367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5245695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9017926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525525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32011809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90455109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3932993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8912574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9678104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6198752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8814879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9166052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7306825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7577188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25643496" name="Text">
    </p:cNvPr>
          <p:cNvSpPr>
            <a:spLocks noGrp="1"/>
          </p:cNvSpPr>
          <p:nvPr/>
        </p:nvSpPr>
        <p:spPr>
          <a:xfrm rot="0">
            <a:off x="97028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1651623628" name="Text">
    </p:cNvPr>
          <p:cNvSpPr>
            <a:spLocks noGrp="1"/>
          </p:cNvSpPr>
          <p:nvPr/>
        </p:nvSpPr>
        <p:spPr>
          <a:xfrm rot="0">
            <a:off x="93345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</a:p>
        </p:txBody>
      </p:sp>
      <p:sp>
        <p:nvSpPr>
          <p:cNvPr id="2101300390" name="Text">
    </p:cNvPr>
          <p:cNvSpPr>
            <a:spLocks noGrp="1"/>
          </p:cNvSpPr>
          <p:nvPr/>
        </p:nvSpPr>
        <p:spPr>
          <a:xfrm rot="0">
            <a:off x="5930900" y="1511300"/>
            <a:ext cx="3403600" cy="3492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교육근태 등록/삭제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2023.1Q 모의해킹 진단결과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교육결과보고및교육출장비신청서 수신부서 결재선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</a:p>
        </p:txBody>
      </p:sp>
      <p:sp>
        <p:nvSpPr>
          <p:cNvPr id="1109094088" name="Text">
    </p:cNvPr>
          <p:cNvSpPr>
            <a:spLocks noGrp="1"/>
          </p:cNvSpPr>
          <p:nvPr/>
        </p:nvSpPr>
        <p:spPr>
          <a:xfrm rot="0">
            <a:off x="5308600" y="1511300"/>
            <a:ext cx="5715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2013445005" name="Text">
    </p:cNvPr>
          <p:cNvSpPr>
            <a:spLocks noGrp="1"/>
          </p:cNvSpPr>
          <p:nvPr/>
        </p:nvSpPr>
        <p:spPr>
          <a:xfrm rot="0">
            <a:off x="88900" y="1511300"/>
            <a:ext cx="5715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338249191" name="Text">
    </p:cNvPr>
          <p:cNvSpPr>
            <a:spLocks noGrp="1"/>
          </p:cNvSpPr>
          <p:nvPr/>
        </p:nvSpPr>
        <p:spPr>
          <a:xfrm rot="0">
            <a:off x="711200" y="1511300"/>
            <a:ext cx="3403600" cy="3492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신청(BCM 신규 프로젝트 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원, 추후 BCM 관련 정보처리 해당 문서로  23/06/30까지 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System 데이터 이전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교육근태 등록/삭제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ERM_SUB_COMMITTE 일정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Simoms Project Integration PoC 대상 선정 및 정보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건 - LMS , 테스트 테이블 정보 요청.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ERS 모바일 개선 프로젝트 수정사항 운영 반영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패스워드 만료 예외 계정 생성 시 초기 패스워드 보안 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 요청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KRI 모니터링 연속 등록시 첨부 파일 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로드 오류 확인 및 수정 반영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MSDS 파일 및 관련 정보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교육과정 등록 요청시 오류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교육훈련신청서 [방폭기기 유지보수 및 검사기초] 기각시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오류 확인 및 재처리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시험문제 세부 항목 삭제 처리 오류 확인 및 처리 방안 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내(미사용으로 안내)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교육결과보고및교육출장비신청서 수신부서 결재선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</a:p>
        </p:txBody>
      </p:sp>
      <p:sp>
        <p:nvSpPr>
          <p:cNvPr id="326398392" name="Text">
    </p:cNvPr>
          <p:cNvSpPr>
            <a:spLocks noGrp="1"/>
          </p:cNvSpPr>
          <p:nvPr/>
        </p:nvSpPr>
        <p:spPr>
          <a:xfrm rot="0">
            <a:off x="44831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167780400" name="Text">
    </p:cNvPr>
          <p:cNvSpPr>
            <a:spLocks noGrp="1"/>
          </p:cNvSpPr>
          <p:nvPr/>
        </p:nvSpPr>
        <p:spPr>
          <a:xfrm rot="0">
            <a:off x="48514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</a:p>
        </p:txBody>
      </p:sp>
      <p:sp>
        <p:nvSpPr>
          <p:cNvPr id="1731410990" name="Text">
    </p:cNvPr>
          <p:cNvSpPr>
            <a:spLocks noGrp="1"/>
          </p:cNvSpPr>
          <p:nvPr/>
        </p:nvSpPr>
        <p:spPr>
          <a:xfrm rot="0">
            <a:off x="41148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</a:p>
        </p:txBody>
      </p:sp>
      <p:sp>
        <p:nvSpPr>
          <p:cNvPr id="971721554" name="Text">
    </p:cNvPr>
          <p:cNvSpPr>
            <a:spLocks noGrp="1"/>
          </p:cNvSpPr>
          <p:nvPr/>
        </p:nvSpPr>
        <p:spPr>
          <a:xfrm rot="0">
            <a:off x="660400" y="1511300"/>
            <a:ext cx="34544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3228390" name="Text">
    </p:cNvPr>
          <p:cNvSpPr>
            <a:spLocks noGrp="1"/>
          </p:cNvSpPr>
          <p:nvPr/>
        </p:nvSpPr>
        <p:spPr>
          <a:xfrm rot="0">
            <a:off x="5880100" y="1511300"/>
            <a:ext cx="34544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0667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8904061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3413887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422342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9099506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47874730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3133220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9001237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9193937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6384245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1809343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8741956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1096466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6130922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5571848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</a:p>
        </p:txBody>
      </p:sp>
      <p:sp>
        <p:nvSpPr>
          <p:cNvPr id="112697504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</a:p>
        </p:txBody>
      </p:sp>
      <p:sp>
        <p:nvSpPr>
          <p:cNvPr id="16878524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지류식상품권 모바일 상품권 교환 회수 통합 테스트 (A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PP - CRM - GCMS)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Xplatform설치 후 컴포넌트 다운 오류 확인</a:t>
            </a:r>
          </a:p>
        </p:txBody>
      </p:sp>
      <p:sp>
        <p:nvSpPr>
          <p:cNvPr id="20636669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67717657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6591057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지류식상품권 모바일 상품권 교환 회수 통합 테스트(AP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- CRM - GCMS)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Xplatform설치 후 컴포넌트 다운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일일판매보고 품의서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한국문화진흥 모바일 상품권 과거 데이터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상품권 공용 PC 결재프로그램 설치 및 권한 부여</a:t>
            </a:r>
          </a:p>
        </p:txBody>
      </p:sp>
      <p:sp>
        <p:nvSpPr>
          <p:cNvPr id="201690981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</a:p>
        </p:txBody>
      </p:sp>
      <p:sp>
        <p:nvSpPr>
          <p:cNvPr id="32187052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</a:p>
        </p:txBody>
      </p:sp>
      <p:sp>
        <p:nvSpPr>
          <p:cNvPr id="155325469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</a:p>
        </p:txBody>
      </p:sp>
      <p:sp>
        <p:nvSpPr>
          <p:cNvPr id="122703880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2855904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86956357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</a:p>
        </p:txBody>
      </p:sp>
      <p:sp>
        <p:nvSpPr>
          <p:cNvPr id="514568565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</a:p>
        </p:txBody>
      </p:sp>
      <p:sp>
        <p:nvSpPr>
          <p:cNvPr id="1314532185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[FMS] 장애 관리 시스템(FMS, Fault Management System) 설계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및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별첨*ERP pptx를 다루기 위한 labrary 응용 (Embedded 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xcel 파일을 선택/입력/복사) - 라이브러리 추가 고려</a:t>
            </a:r>
          </a:p>
        </p:txBody>
      </p:sp>
      <p:sp>
        <p:nvSpPr>
          <p:cNvPr id="107284170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01025474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2144632188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[FMS] 장애 관리 시스템(FMS, Fault Management System) 설계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및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별첨*ERP pptx를 다루기 위한 labrary 응용 (Embedded 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xcel 파일을 선택/입력/복사) - 라이브러리 추가 고려</a:t>
            </a:r>
          </a:p>
        </p:txBody>
      </p:sp>
      <p:sp>
        <p:nvSpPr>
          <p:cNvPr id="161556102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</a:p>
        </p:txBody>
      </p:sp>
      <p:sp>
        <p:nvSpPr>
          <p:cNvPr id="129258393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</a:p>
        </p:txBody>
      </p:sp>
      <p:sp>
        <p:nvSpPr>
          <p:cNvPr id="1269203518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</a:p>
        </p:txBody>
      </p:sp>
      <p:sp>
        <p:nvSpPr>
          <p:cNvPr id="39879722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33677582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33832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3982485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0178700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4000246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8588990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92549910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3779768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36597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718885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8456868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5129425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3087247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2257102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7730241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5019470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</a:p>
        </p:txBody>
      </p:sp>
      <p:sp>
        <p:nvSpPr>
          <p:cNvPr id="169180563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</a:p>
        </p:txBody>
      </p:sp>
      <p:sp>
        <p:nvSpPr>
          <p:cNvPr id="1125688682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할당받은 SR 요청건 작업</a:t>
            </a:r>
          </a:p>
        </p:txBody>
      </p:sp>
      <p:sp>
        <p:nvSpPr>
          <p:cNvPr id="496817973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55149062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51024360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기본응대- 차세대 오픈 관련 고객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문의 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ITSM-95183 해당 견적의뢰 재견적 가능토록입찰 취소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및 마감 기한 연장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ITSM-95267 해당 PR 건에 대한 WBS Code 수정 작업.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해당 견적의뢰의 재견적 업체대상 목록 오류 관련 원인파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악 및 관련 내용 전달 -- 시스템 내부적으로 원인파악 한결과로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는   누락된 데이터 없이 모두 조회 확인됨으로   이외 오류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인에 대하여 엠로 담당자가   확인 해야 하기에 관련 내용 전달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함.    요청자 : 구매팀 김순미</a:t>
            </a:r>
          </a:p>
        </p:txBody>
      </p:sp>
      <p:sp>
        <p:nvSpPr>
          <p:cNvPr id="154675629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br/>
            <a:br/>
            <a:br/>
          </a:p>
        </p:txBody>
      </p:sp>
      <p:sp>
        <p:nvSpPr>
          <p:cNvPr id="66164352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br/>
            <a:br/>
            <a:br/>
          </a:p>
        </p:txBody>
      </p:sp>
      <p:sp>
        <p:nvSpPr>
          <p:cNvPr id="143828627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br/>
            <a:br/>
            <a:br/>
          </a:p>
        </p:txBody>
      </p:sp>
      <p:sp>
        <p:nvSpPr>
          <p:cNvPr id="74971411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1034941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28539648" name="Text">
    </p:cNvPr>
          <p:cNvSpPr>
            <a:spLocks noGrp="1"/>
          </p:cNvSpPr>
          <p:nvPr/>
        </p:nvSpPr>
        <p:spPr>
          <a:xfrm rot="0">
            <a:off x="97028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608177000" name="Text">
    </p:cNvPr>
          <p:cNvSpPr>
            <a:spLocks noGrp="1"/>
          </p:cNvSpPr>
          <p:nvPr/>
        </p:nvSpPr>
        <p:spPr>
          <a:xfrm rot="0">
            <a:off x="93345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</a:p>
        </p:txBody>
      </p:sp>
      <p:sp>
        <p:nvSpPr>
          <p:cNvPr id="1978193043" name="Text">
    </p:cNvPr>
          <p:cNvSpPr>
            <a:spLocks noGrp="1"/>
          </p:cNvSpPr>
          <p:nvPr/>
        </p:nvSpPr>
        <p:spPr>
          <a:xfrm rot="0">
            <a:off x="5930900" y="3771900"/>
            <a:ext cx="3403600" cy="2273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2023.3월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특근확인서 출근시간 활성화 및 특근시작시간 필수 선택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근로시간단축(육아기) 주단위 세부내역 작성란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시험장비교정이력관리시스템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병가신청서의 비고란 및 부재중 권한위임 계획의 비고란의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입력 글자수 늘임</a:t>
            </a:r>
          </a:p>
        </p:txBody>
      </p:sp>
      <p:sp>
        <p:nvSpPr>
          <p:cNvPr id="1133791249" name="Text">
    </p:cNvPr>
          <p:cNvSpPr>
            <a:spLocks noGrp="1"/>
          </p:cNvSpPr>
          <p:nvPr/>
        </p:nvSpPr>
        <p:spPr>
          <a:xfrm rot="0">
            <a:off x="5308600" y="37719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350168482" name="Text">
    </p:cNvPr>
          <p:cNvSpPr>
            <a:spLocks noGrp="1"/>
          </p:cNvSpPr>
          <p:nvPr/>
        </p:nvSpPr>
        <p:spPr>
          <a:xfrm rot="0">
            <a:off x="88900" y="37719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959179662" name="Text">
    </p:cNvPr>
          <p:cNvSpPr>
            <a:spLocks noGrp="1"/>
          </p:cNvSpPr>
          <p:nvPr/>
        </p:nvSpPr>
        <p:spPr>
          <a:xfrm rot="0">
            <a:off x="711200" y="3771900"/>
            <a:ext cx="3403600" cy="2273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2023.3월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근로시간단축(육아기) 주단위 세부내역 작성란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주문시 메모 수정기능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시험장비교정이력관리시스템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SABIC &lt;-&gt; S-OIL EAI시스템 Pre-ISRT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특근확인서 출근시간 활성화 및 특근시작시간 필수 선택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병가신청서의 비고란 및 부재중 권한위임 계획의 비고란의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입력 글자수 늘임</a:t>
            </a:r>
          </a:p>
        </p:txBody>
      </p:sp>
      <p:sp>
        <p:nvSpPr>
          <p:cNvPr id="1203350473" name="Text">
    </p:cNvPr>
          <p:cNvSpPr>
            <a:spLocks noGrp="1"/>
          </p:cNvSpPr>
          <p:nvPr/>
        </p:nvSpPr>
        <p:spPr>
          <a:xfrm rot="0">
            <a:off x="44831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638363631" name="Text">
    </p:cNvPr>
          <p:cNvSpPr>
            <a:spLocks noGrp="1"/>
          </p:cNvSpPr>
          <p:nvPr/>
        </p:nvSpPr>
        <p:spPr>
          <a:xfrm rot="0">
            <a:off x="48514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</a:p>
        </p:txBody>
      </p:sp>
      <p:sp>
        <p:nvSpPr>
          <p:cNvPr id="966215795" name="Text">
    </p:cNvPr>
          <p:cNvSpPr>
            <a:spLocks noGrp="1"/>
          </p:cNvSpPr>
          <p:nvPr/>
        </p:nvSpPr>
        <p:spPr>
          <a:xfrm rot="0">
            <a:off x="41148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</a:p>
        </p:txBody>
      </p:sp>
      <p:sp>
        <p:nvSpPr>
          <p:cNvPr id="2017255434" name="Text">
    </p:cNvPr>
          <p:cNvSpPr>
            <a:spLocks noGrp="1"/>
          </p:cNvSpPr>
          <p:nvPr/>
        </p:nvSpPr>
        <p:spPr>
          <a:xfrm rot="0">
            <a:off x="660400" y="37719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26363943" name="Text">
    </p:cNvPr>
          <p:cNvSpPr>
            <a:spLocks noGrp="1"/>
          </p:cNvSpPr>
          <p:nvPr/>
        </p:nvSpPr>
        <p:spPr>
          <a:xfrm rot="0">
            <a:off x="5880100" y="37719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