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[2023.04.25 ~ 2023.05.01]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5월 2주차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93277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7675375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2674130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2492795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765751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5462800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029915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495921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8046705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606710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466483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145426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5508575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3734293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631890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</a:p>
        </p:txBody>
      </p:sp>
      <p:sp>
        <p:nvSpPr>
          <p:cNvPr id="116814228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32749951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sap &gt; isims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거래처 중복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ITSM-94512e-Biz 직영주유소 매출마감 관련 조회 권한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</a:p>
        </p:txBody>
      </p:sp>
      <p:sp>
        <p:nvSpPr>
          <p:cNvPr id="136153378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4442309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5833715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sap &gt; isims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거래처 중복 원인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가까운 주유소 소비자판매가 조회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유통경로(이관 90)에 대한 e-Biz 계정발급 차단요청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ITSM-94512e-Biz 직영주유소 매출마감 관련 조회 권한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</a:p>
        </p:txBody>
      </p:sp>
      <p:sp>
        <p:nvSpPr>
          <p:cNvPr id="172247272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</a:p>
        </p:txBody>
      </p:sp>
      <p:sp>
        <p:nvSpPr>
          <p:cNvPr id="23047040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114767560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7511723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5309200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297586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46154661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</a:p>
        </p:txBody>
      </p:sp>
      <p:sp>
        <p:nvSpPr>
          <p:cNvPr id="156827716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</a:p>
        </p:txBody>
      </p:sp>
      <p:sp>
        <p:nvSpPr>
          <p:cNvPr id="200061698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36301073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4440376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ITSM-93779 단기여신 판매우량&amp;거래이력양호 한도적용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예외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ITSM-93999 zsdr1040(주문처리내역) 거부사유 일괄해제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기능개발 요청</a:t>
            </a:r>
          </a:p>
        </p:txBody>
      </p:sp>
      <p:sp>
        <p:nvSpPr>
          <p:cNvPr id="161987132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br/>
          </a:p>
        </p:txBody>
      </p:sp>
      <p:sp>
        <p:nvSpPr>
          <p:cNvPr id="161504931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158368216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123187236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835459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10999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733504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64683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7575417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381062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3235011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268994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197610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748384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25478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588416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62930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760723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9369133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0224247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22491331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0296005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8549149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60055933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538534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ITSM-93768전용(법인)카드 사용내역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ITSM-94316법인카드 정산 Tag 초기화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ITSM-94349CCS(법인카드) SAP로 역분개 후 CCS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서버 장애 현상으로 인한 전표생성 오류 해결</a:t>
            </a:r>
          </a:p>
        </p:txBody>
      </p:sp>
      <p:sp>
        <p:nvSpPr>
          <p:cNvPr id="41558816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59192732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4/26</a:t>
            </a:r>
            <a:br/>
          </a:p>
        </p:txBody>
      </p:sp>
      <p:sp>
        <p:nvSpPr>
          <p:cNvPr id="89185301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</a:p>
        </p:txBody>
      </p:sp>
      <p:sp>
        <p:nvSpPr>
          <p:cNvPr id="46739018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193500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61205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</a:p>
        </p:txBody>
      </p:sp>
      <p:sp>
        <p:nvSpPr>
          <p:cNvPr id="30116545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411009476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22032296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9804317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0764725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기안지 및 협조문 내용 수정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DCS/ESD System 계정 등록 신청서(협력업체)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각처리 요청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교육훈련신청서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임신기간 근로시간 단축 신청서 기간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작업정산 결재관리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 주요 일자 변경 요청 건</a:t>
            </a:r>
          </a:p>
        </p:txBody>
      </p:sp>
      <p:sp>
        <p:nvSpPr>
          <p:cNvPr id="110264609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8138106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14419883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127448566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0924256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447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40047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7149438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2373498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3646905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9129032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38114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894469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207259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918661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155005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732800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9157386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104321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4131808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70368487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96559977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88205270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3149724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9915597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</a:p>
        </p:txBody>
      </p:sp>
      <p:sp>
        <p:nvSpPr>
          <p:cNvPr id="153124048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9970143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3210526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99729411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10597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846843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96149654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5310113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</a:p>
        </p:txBody>
      </p:sp>
      <p:sp>
        <p:nvSpPr>
          <p:cNvPr id="17423403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8143975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3222840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RPA연동 마스터에 대해 소비자판매가 API 연동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</a:p>
        </p:txBody>
      </p:sp>
      <p:sp>
        <p:nvSpPr>
          <p:cNvPr id="199603640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74958218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71959748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03748570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11741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1771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4999474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736763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5670758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168666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7109481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2299644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5291332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37099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1835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6535054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081089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610772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910250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603574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95177117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210217195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13492050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55210257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32933357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44498296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96385767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51290200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</a:p>
        </p:txBody>
      </p:sp>
      <p:sp>
        <p:nvSpPr>
          <p:cNvPr id="196426885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23981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215095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</a:p>
        </p:txBody>
      </p:sp>
      <p:sp>
        <p:nvSpPr>
          <p:cNvPr id="934180842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</a:p>
        </p:txBody>
      </p:sp>
      <p:sp>
        <p:nvSpPr>
          <p:cNvPr id="1619280352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계획보드 가용차량 조회 쿼리 수정미배차문자전송 주출발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 추가</a:t>
            </a:r>
          </a:p>
        </p:txBody>
      </p:sp>
      <p:sp>
        <p:nvSpPr>
          <p:cNvPr id="1344719343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02176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46881676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ITSM-94281 변경결과 작성ITSM-94199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gw 키보드 에러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IOS ProFile License 변경 준비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orcle 서버 이관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ITSM-94316 변경결과 작성ITSM-94349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ITSM-93858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ITSM-94399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사용자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ITSM-94414 작업유형 변경ITSM-94422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ITSM-94098 CTS 수정</a:t>
            </a:r>
          </a:p>
        </p:txBody>
      </p:sp>
      <p:sp>
        <p:nvSpPr>
          <p:cNvPr id="102089894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1620708410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693680985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227848344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9958008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8526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4116114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685131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0165441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5063870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137576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0121695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31303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2169057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771237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444234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35001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77351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609575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4382503" name="Text">
    </p:cNvPr>
          <p:cNvSpPr>
            <a:spLocks noGrp="1"/>
          </p:cNvSpPr>
          <p:nvPr/>
        </p:nvSpPr>
        <p:spPr>
          <a:xfrm rot="0">
            <a:off x="9702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510861052" name="Text">
    </p:cNvPr>
          <p:cNvSpPr>
            <a:spLocks noGrp="1"/>
          </p:cNvSpPr>
          <p:nvPr/>
        </p:nvSpPr>
        <p:spPr>
          <a:xfrm rot="0">
            <a:off x="93345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523533256" name="Text">
    </p:cNvPr>
          <p:cNvSpPr>
            <a:spLocks noGrp="1"/>
          </p:cNvSpPr>
          <p:nvPr/>
        </p:nvSpPr>
        <p:spPr>
          <a:xfrm rot="0">
            <a:off x="59309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033976746" name="Text">
    </p:cNvPr>
          <p:cNvSpPr>
            <a:spLocks noGrp="1"/>
          </p:cNvSpPr>
          <p:nvPr/>
        </p:nvSpPr>
        <p:spPr>
          <a:xfrm rot="0">
            <a:off x="53086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400083552" name="Text">
    </p:cNvPr>
          <p:cNvSpPr>
            <a:spLocks noGrp="1"/>
          </p:cNvSpPr>
          <p:nvPr/>
        </p:nvSpPr>
        <p:spPr>
          <a:xfrm rot="0">
            <a:off x="889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291156633" name="Text">
    </p:cNvPr>
          <p:cNvSpPr>
            <a:spLocks noGrp="1"/>
          </p:cNvSpPr>
          <p:nvPr/>
        </p:nvSpPr>
        <p:spPr>
          <a:xfrm rot="0">
            <a:off x="7112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A11 209pc 확인 및 재부팅, AA재가동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화면 이상현상 재확인 + 윈도우키 X -&gt;alt+ct+del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 pc 잠금, 재로그인 으로 해결 불가 -&gt; Alt+F4 pc재부팅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데이터정리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관리 및메신저 발송 수정, e-pro 부분수정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엑셀 '다른 응용 프포그램의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OLE 작업이 끝나기를 기다리고 있습니다' 원인 및 해결방법 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색, 담당자 수기처리 요청1) 재부팅(해결X)2) 엑셀 옵션 DDE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무시 선택(해결X)3) 엑셀 옵션 추가기능 비활성화(해결X)4) 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어판 Microsoft office 편집 -&gt; 복구(해결X)-&gt; DataPARC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 확인. 완료시까지 담당자 수기처리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'#2 외화지급' Script 에러 확인-&gt; 첨부파일에 .do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cx 포함. 전례 X  수기승인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보안 업데이트 제거 및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개발 완료건 로직 및 문제상황 처리방법 공유</a:t>
            </a:r>
          </a:p>
        </p:txBody>
      </p:sp>
      <p:sp>
        <p:nvSpPr>
          <p:cNvPr id="764174657" name="Text">
    </p:cNvPr>
          <p:cNvSpPr>
            <a:spLocks noGrp="1"/>
          </p:cNvSpPr>
          <p:nvPr/>
        </p:nvSpPr>
        <p:spPr>
          <a:xfrm rot="0">
            <a:off x="44831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872685583" name="Text">
    </p:cNvPr>
          <p:cNvSpPr>
            <a:spLocks noGrp="1"/>
          </p:cNvSpPr>
          <p:nvPr/>
        </p:nvSpPr>
        <p:spPr>
          <a:xfrm rot="0">
            <a:off x="48514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1700689701" name="Text">
    </p:cNvPr>
          <p:cNvSpPr>
            <a:spLocks noGrp="1"/>
          </p:cNvSpPr>
          <p:nvPr/>
        </p:nvSpPr>
        <p:spPr>
          <a:xfrm rot="0">
            <a:off x="4114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559206253" name="Text">
    </p:cNvPr>
          <p:cNvSpPr>
            <a:spLocks noGrp="1"/>
          </p:cNvSpPr>
          <p:nvPr/>
        </p:nvSpPr>
        <p:spPr>
          <a:xfrm rot="0">
            <a:off x="6604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2508015" name="Text">
    </p:cNvPr>
          <p:cNvSpPr>
            <a:spLocks noGrp="1"/>
          </p:cNvSpPr>
          <p:nvPr/>
        </p:nvSpPr>
        <p:spPr>
          <a:xfrm rot="0">
            <a:off x="58801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47702475" name="Text">
    </p:cNvPr>
          <p:cNvSpPr>
            <a:spLocks noGrp="1"/>
          </p:cNvSpPr>
          <p:nvPr/>
        </p:nvSpPr>
        <p:spPr>
          <a:xfrm rot="0">
            <a:off x="9702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820115696" name="Text">
    </p:cNvPr>
          <p:cNvSpPr>
            <a:spLocks noGrp="1"/>
          </p:cNvSpPr>
          <p:nvPr/>
        </p:nvSpPr>
        <p:spPr>
          <a:xfrm rot="0">
            <a:off x="93345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800689589" name="Text">
    </p:cNvPr>
          <p:cNvSpPr>
            <a:spLocks noGrp="1"/>
          </p:cNvSpPr>
          <p:nvPr/>
        </p:nvSpPr>
        <p:spPr>
          <a:xfrm rot="0">
            <a:off x="59309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701132796" name="Text">
    </p:cNvPr>
          <p:cNvSpPr>
            <a:spLocks noGrp="1"/>
          </p:cNvSpPr>
          <p:nvPr/>
        </p:nvSpPr>
        <p:spPr>
          <a:xfrm rot="0">
            <a:off x="53086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960291254" name="Text">
    </p:cNvPr>
          <p:cNvSpPr>
            <a:spLocks noGrp="1"/>
          </p:cNvSpPr>
          <p:nvPr/>
        </p:nvSpPr>
        <p:spPr>
          <a:xfrm rot="0">
            <a:off x="889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125896862" name="Text">
    </p:cNvPr>
          <p:cNvSpPr>
            <a:spLocks noGrp="1"/>
          </p:cNvSpPr>
          <p:nvPr/>
        </p:nvSpPr>
        <p:spPr>
          <a:xfrm rot="0">
            <a:off x="7112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924226818" name="Text">
    </p:cNvPr>
          <p:cNvSpPr>
            <a:spLocks noGrp="1"/>
          </p:cNvSpPr>
          <p:nvPr/>
        </p:nvSpPr>
        <p:spPr>
          <a:xfrm rot="0">
            <a:off x="44831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2070999237" name="Text">
    </p:cNvPr>
          <p:cNvSpPr>
            <a:spLocks noGrp="1"/>
          </p:cNvSpPr>
          <p:nvPr/>
        </p:nvSpPr>
        <p:spPr>
          <a:xfrm rot="0">
            <a:off x="48514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50619910" name="Text">
    </p:cNvPr>
          <p:cNvSpPr>
            <a:spLocks noGrp="1"/>
          </p:cNvSpPr>
          <p:nvPr/>
        </p:nvSpPr>
        <p:spPr>
          <a:xfrm rot="0">
            <a:off x="4114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2024494754" name="Text">
    </p:cNvPr>
          <p:cNvSpPr>
            <a:spLocks noGrp="1"/>
          </p:cNvSpPr>
          <p:nvPr/>
        </p:nvSpPr>
        <p:spPr>
          <a:xfrm rot="0">
            <a:off x="6604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5064496" name="Text">
    </p:cNvPr>
          <p:cNvSpPr>
            <a:spLocks noGrp="1"/>
          </p:cNvSpPr>
          <p:nvPr/>
        </p:nvSpPr>
        <p:spPr>
          <a:xfrm rot="0">
            <a:off x="58801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275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795381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2141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4959757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874249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96463507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4335445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736824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9937134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6361884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5305776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45522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09253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1297395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0657778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65462713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20326242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</a:p>
        </p:txBody>
      </p:sp>
      <p:sp>
        <p:nvSpPr>
          <p:cNvPr id="55198830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1375171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83022542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프로젝트 운영 반영 후 테스트, 수정 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항 회신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LMS 나의교육수료이력 메뉴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 GDA Conference 전표생성시 오류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상 KRI data 수집 관련 확인 요청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작업허가인증 시헝응시시 오류 재시험 가능하도록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</a:p>
        </p:txBody>
      </p:sp>
      <p:sp>
        <p:nvSpPr>
          <p:cNvPr id="22885201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41455433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9860838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208570358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6429275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4361237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1398497630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20828890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(CRM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대기)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정산 데이터 오류 지원 (CRM 데이터 수정 후 GC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MS 수기등록처리)</a:t>
            </a:r>
          </a:p>
        </p:txBody>
      </p:sp>
      <p:sp>
        <p:nvSpPr>
          <p:cNvPr id="2133728524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88306473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559905990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개발(개발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완료)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CRM, GCMS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상품권 정산(ERP 연계) 프로세스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선수금 데이터 (주유권 계정대사) 데이터 확인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(CRM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포 대기)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제주사무소 신규 상품권 PC 회수프로그램 설치 원격 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출입관리시스템 인터페이스 데이터 확인 요청(PO : 450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1169467)</a:t>
            </a:r>
          </a:p>
        </p:txBody>
      </p:sp>
      <p:sp>
        <p:nvSpPr>
          <p:cNvPr id="204830719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6903304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523236271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162614208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8918937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1809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080922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764420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7624310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332045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0389645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257422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144837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9453764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38677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69647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779883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0187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8078626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129797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7649921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76091465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Open API 활용</a:t>
            </a:r>
          </a:p>
        </p:txBody>
      </p:sp>
      <p:sp>
        <p:nvSpPr>
          <p:cNvPr id="66665772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41745335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99720809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AutoGPT 설치 및 활용 (code review 및 porting, conver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ting)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RMS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Opne API 활용 (1) 파이썬 기초 학습 진행</a:t>
            </a:r>
          </a:p>
        </p:txBody>
      </p:sp>
      <p:sp>
        <p:nvSpPr>
          <p:cNvPr id="88676824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88312341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08288055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6180659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94542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8352854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</a:p>
        </p:txBody>
      </p:sp>
      <p:sp>
        <p:nvSpPr>
          <p:cNvPr id="379415259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</a:p>
        </p:txBody>
      </p:sp>
      <p:sp>
        <p:nvSpPr>
          <p:cNvPr id="2077272657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1514192992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875073197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226764609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ITSM-94280 구매요구서 제목 및 첨부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ITSM-94272 해당 견적의뢰 2차 견적 원복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 예가산정 - 장비비 일괄 업데이트 작업요청자 : 최병원 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ITSM-94471 입찰진행 2건 예가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ITSM-94453 해당 발주건 산업안전 관리비 및견적금액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첨부파일 교체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ITSM-94447 해당 품의 단가계약 자재번호 일괄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ITSM-94468 해당 발주건 서비스 정보 분리작업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해외업체 사업자등록번호 일괄 등록 작업요청자 : 정성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호 선임 매니져</a:t>
            </a:r>
          </a:p>
        </p:txBody>
      </p:sp>
      <p:sp>
        <p:nvSpPr>
          <p:cNvPr id="937576465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803410765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458255209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37142459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06165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6997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46969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510154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43740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39987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37547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24272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007948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676470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2602203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033232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7593660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4652308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859600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34265134" name="Text">
    </p:cNvPr>
          <p:cNvSpPr>
            <a:spLocks noGrp="1"/>
          </p:cNvSpPr>
          <p:nvPr/>
        </p:nvSpPr>
        <p:spPr>
          <a:xfrm rot="0">
            <a:off x="9702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844946367" name="Text">
    </p:cNvPr>
          <p:cNvSpPr>
            <a:spLocks noGrp="1"/>
          </p:cNvSpPr>
          <p:nvPr/>
        </p:nvSpPr>
        <p:spPr>
          <a:xfrm rot="0">
            <a:off x="93345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516957302" name="Text">
    </p:cNvPr>
          <p:cNvSpPr>
            <a:spLocks noGrp="1"/>
          </p:cNvSpPr>
          <p:nvPr/>
        </p:nvSpPr>
        <p:spPr>
          <a:xfrm rot="0">
            <a:off x="59309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IIB Toolkit v10.0.0.24 -&gt; v10.0.0.26 버전 업그레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</a:p>
        </p:txBody>
      </p:sp>
      <p:sp>
        <p:nvSpPr>
          <p:cNvPr id="796110727" name="Text">
    </p:cNvPr>
          <p:cNvSpPr>
            <a:spLocks noGrp="1"/>
          </p:cNvSpPr>
          <p:nvPr/>
        </p:nvSpPr>
        <p:spPr>
          <a:xfrm rot="0">
            <a:off x="53086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69573576" name="Text">
    </p:cNvPr>
          <p:cNvSpPr>
            <a:spLocks noGrp="1"/>
          </p:cNvSpPr>
          <p:nvPr/>
        </p:nvSpPr>
        <p:spPr>
          <a:xfrm rot="0">
            <a:off x="889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28066091" name="Text">
    </p:cNvPr>
          <p:cNvSpPr>
            <a:spLocks noGrp="1"/>
          </p:cNvSpPr>
          <p:nvPr/>
        </p:nvSpPr>
        <p:spPr>
          <a:xfrm rot="0">
            <a:off x="7112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화학물질관리시스템 로컬환경 구축, 신규 작업공간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후 프로젝트 이관, 소스 및 인터페이스 정의서 형상관리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IIB Toolkit v10.0.0.24 -&gt; v10.0.0.26버전 업그레이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CMS시스템 연계를 위한 EAI CNTR37 HeapSize설정변경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CCS시스템 SAP 방문교통비 신청현황 관리오류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개나리주유소 거래처(화신기계상사) E-biz 매출전송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</a:p>
        </p:txBody>
      </p:sp>
      <p:sp>
        <p:nvSpPr>
          <p:cNvPr id="1355075628" name="Text">
    </p:cNvPr>
          <p:cNvSpPr>
            <a:spLocks noGrp="1"/>
          </p:cNvSpPr>
          <p:nvPr/>
        </p:nvSpPr>
        <p:spPr>
          <a:xfrm rot="0">
            <a:off x="44831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652118052" name="Text">
    </p:cNvPr>
          <p:cNvSpPr>
            <a:spLocks noGrp="1"/>
          </p:cNvSpPr>
          <p:nvPr/>
        </p:nvSpPr>
        <p:spPr>
          <a:xfrm rot="0">
            <a:off x="48514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285803260" name="Text">
    </p:cNvPr>
          <p:cNvSpPr>
            <a:spLocks noGrp="1"/>
          </p:cNvSpPr>
          <p:nvPr/>
        </p:nvSpPr>
        <p:spPr>
          <a:xfrm rot="0">
            <a:off x="4114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</a:p>
        </p:txBody>
      </p:sp>
      <p:sp>
        <p:nvSpPr>
          <p:cNvPr id="467316480" name="Text">
    </p:cNvPr>
          <p:cNvSpPr>
            <a:spLocks noGrp="1"/>
          </p:cNvSpPr>
          <p:nvPr/>
        </p:nvSpPr>
        <p:spPr>
          <a:xfrm rot="0">
            <a:off x="6604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5616743" name="Text">
    </p:cNvPr>
          <p:cNvSpPr>
            <a:spLocks noGrp="1"/>
          </p:cNvSpPr>
          <p:nvPr/>
        </p:nvSpPr>
        <p:spPr>
          <a:xfrm rot="0">
            <a:off x="58801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049434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438327466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41983855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17990965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13339905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953021729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3083001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20785745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92265947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05827668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286370738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794281453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75891743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20843907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63512704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01041707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3739617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6018950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4952048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78691173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024504555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817768430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8218193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7240447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5581440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9279056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287866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828313089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2647805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33253255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6852527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63113602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86449372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575806393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28678667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1833526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52324234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418971347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34262654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46805042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모바일 정산 데이터 오류 지원 (CRM 데이터 수정 후 GCMS 수기등록처리)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특근확인서 출근시간 활성화 및 특근시작시간 필수 선택 적용</a:t>
            </a:r>
          </a:p>
        </p:txBody>
      </p:sp>
      <p:sp>
        <p:nvSpPr>
          <p:cNvPr id="292499485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42498227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127769402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9694341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48531090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1966540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21496131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25730382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자가수송 T/T차량 GPS위치 관제를 위한 배차정보 및 출하정보 인터페이스 구축</a:t>
            </a:r>
          </a:p>
        </p:txBody>
      </p:sp>
      <p:sp>
        <p:nvSpPr>
          <p:cNvPr id="1034136495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77756253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821505686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2010614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8971809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56211152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98428491" name="Frame"/>
          <p:cNvSpPr>
            <a:spLocks noGrp="1"/>
          </p:cNvSpPr>
          <p:nvPr/>
        </p:nvSpPr>
        <p:spPr>
          <a:xfrm>
            <a:off x="152400" y="22225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43878351" name="Text">
    </p:cNvPr>
          <p:cNvSpPr>
            <a:spLocks noGrp="1"/>
          </p:cNvSpPr>
          <p:nvPr/>
        </p:nvSpPr>
        <p:spPr>
          <a:xfrm rot="0">
            <a:off x="152400" y="2197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738637276" name="Text">
    </p:cNvPr>
          <p:cNvSpPr>
            <a:spLocks noGrp="1"/>
          </p:cNvSpPr>
          <p:nvPr/>
        </p:nvSpPr>
        <p:spPr>
          <a:xfrm rot="0">
            <a:off x="952500" y="22479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[CCS] ITSM-94349CCS(법인카드) SAP로 역분개 후 CCS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 상 KRI data 수집 관련 확인 요청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교육훈련신청서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HCM-지방사업장 중식비, 조식비, 교통비 신청서 개발</a:t>
            </a:r>
          </a:p>
        </p:txBody>
      </p:sp>
      <p:sp>
        <p:nvSpPr>
          <p:cNvPr id="326012517" name="Text">
    </p:cNvPr>
          <p:cNvSpPr>
            <a:spLocks noGrp="1"/>
          </p:cNvSpPr>
          <p:nvPr/>
        </p:nvSpPr>
        <p:spPr>
          <a:xfrm rot="0">
            <a:off x="7226300" y="22479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67751009" name="Text">
    </p:cNvPr>
          <p:cNvSpPr>
            <a:spLocks noGrp="1"/>
          </p:cNvSpPr>
          <p:nvPr/>
        </p:nvSpPr>
        <p:spPr>
          <a:xfrm rot="0">
            <a:off x="6108700" y="2197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306516355" name="Text">
    </p:cNvPr>
          <p:cNvSpPr>
            <a:spLocks noGrp="1"/>
          </p:cNvSpPr>
          <p:nvPr/>
        </p:nvSpPr>
        <p:spPr>
          <a:xfrm rot="0">
            <a:off x="5537200" y="22479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</a:p>
        </p:txBody>
      </p:sp>
      <p:sp>
        <p:nvSpPr>
          <p:cNvPr id="1416511409" name="Text">
    </p:cNvPr>
          <p:cNvSpPr>
            <a:spLocks noGrp="1"/>
          </p:cNvSpPr>
          <p:nvPr/>
        </p:nvSpPr>
        <p:spPr>
          <a:xfrm rot="0">
            <a:off x="889000" y="2197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5378047" name="Text">
    </p:cNvPr>
          <p:cNvSpPr>
            <a:spLocks noGrp="1"/>
          </p:cNvSpPr>
          <p:nvPr/>
        </p:nvSpPr>
        <p:spPr>
          <a:xfrm rot="0">
            <a:off x="7124700" y="2197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9700635" name="Text">
    </p:cNvPr>
          <p:cNvSpPr>
            <a:spLocks noGrp="1"/>
          </p:cNvSpPr>
          <p:nvPr/>
        </p:nvSpPr>
        <p:spPr>
          <a:xfrm rot="0">
            <a:off x="5537200" y="2197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2848888" name="Rectangle"/>
          <p:cNvSpPr>
            <a:spLocks noGrp="1"/>
          </p:cNvSpPr>
          <p:nvPr/>
        </p:nvSpPr>
        <p:spPr>
          <a:xfrm>
            <a:off x="6870700" y="2197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454999995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6705345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37826242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S-International AS400 → SAP 추가 개발 BS, PL 별 01월 전월금액 계산로직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(ZSIR0005)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기술검수증 불출 담당자 최종검수/수신 지정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단기여신 판매우량&amp;거래이력양호 한도적용 예외 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zsdr1040(주문처리내역) 거부사유 일괄해제 기능개발 요청</a:t>
            </a:r>
          </a:p>
        </p:txBody>
      </p:sp>
      <p:sp>
        <p:nvSpPr>
          <p:cNvPr id="962614940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75200364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36248689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</a:p>
        </p:txBody>
      </p:sp>
      <p:sp>
        <p:nvSpPr>
          <p:cNvPr id="1128667576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5978490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6159030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1677243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56665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315559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75833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2978102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455207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0967675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2670308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881929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3882201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498996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9207347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085555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783030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6314405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61134538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</a:p>
        </p:txBody>
      </p:sp>
      <p:sp>
        <p:nvSpPr>
          <p:cNvPr id="202407141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068294433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여부 Self-check시 자동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 이메일 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전결권자 필드에  SHAHEEN 프로젝트 관련 2개  결재선 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션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지방사업장 중식비, 조식비, 교통비 신청서 개발 요청 - 약정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월 마감자료 수정 프로그램 추가 개발(ZSIM0005)</a:t>
            </a:r>
          </a:p>
        </p:txBody>
      </p:sp>
      <p:sp>
        <p:nvSpPr>
          <p:cNvPr id="1793267493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81100099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60633057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 zco_psbud_check RFC 분석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[TR]법인카드 전송 데이터 필드 조건 변경(ZCOT9010)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SInternational AS400 → SAP 추가 개발 BS, PL 별 01월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전월금액 계산로직 수정(ZSIR0005)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SInternational AS400 → SAP 추가 개발 BS, PL 별 01월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전월금액 계산로직 수정(ZSIR2000)</a:t>
            </a:r>
          </a:p>
        </p:txBody>
      </p:sp>
      <p:sp>
        <p:nvSpPr>
          <p:cNvPr id="1639505039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319862178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2113732184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503089531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1048162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7915048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926466262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</a:p>
        </p:txBody>
      </p:sp>
      <p:sp>
        <p:nvSpPr>
          <p:cNvPr id="289149820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전자결재 연동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</a:p>
        </p:txBody>
      </p:sp>
      <p:sp>
        <p:nvSpPr>
          <p:cNvPr id="180932233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09024159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822900367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전자결재 연동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의료비 최종결재자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임신기간 근로시간 단축 신청서 기간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중식비/조식비/야간식대/교통비 중식비 지원금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 조정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퇴직(재입사)/선임 발령 작업지원 및 권한확인</a:t>
            </a:r>
          </a:p>
        </p:txBody>
      </p:sp>
      <p:sp>
        <p:nvSpPr>
          <p:cNvPr id="1079649313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204080677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840827909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</a:p>
        </p:txBody>
      </p:sp>
      <p:sp>
        <p:nvSpPr>
          <p:cNvPr id="1062368563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5431636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93109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950209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678638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4791544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8414468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7781071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991657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04522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864665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695781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81290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011266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609086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8087918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014704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35524467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28893694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휴가신청서 결재 문서 삭제 및 결재 상태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근로시간단축(육아기) 주단위 세부내역 작성란 개발 요청</a:t>
            </a:r>
          </a:p>
        </p:txBody>
      </p:sp>
      <p:sp>
        <p:nvSpPr>
          <p:cNvPr id="131888903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18163811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93789777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중식비 금액 조정 일괄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중식비/조식비/야간식대/교통비 중식비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본사/공장 신청 금지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확인작업(주유권코스트센터 확인,중식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비 WBS코드 확인,PDF 원격 지원,식수관리 집계처리 데이터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확인 지원,단말기 인증시스템 호출 작업)</a:t>
            </a:r>
          </a:p>
        </p:txBody>
      </p:sp>
      <p:sp>
        <p:nvSpPr>
          <p:cNvPr id="173716280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br/>
          </a:p>
        </p:txBody>
      </p:sp>
      <p:sp>
        <p:nvSpPr>
          <p:cNvPr id="127600547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0428</a:t>
            </a:r>
            <a:br/>
            <a:br/>
            <a:br/>
          </a:p>
        </p:txBody>
      </p:sp>
      <p:sp>
        <p:nvSpPr>
          <p:cNvPr id="202555630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br/>
          </a:p>
        </p:txBody>
      </p:sp>
      <p:sp>
        <p:nvSpPr>
          <p:cNvPr id="198254775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51210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994699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0249426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214160650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115929185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7760921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23223687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7616496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6802094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</a:p>
        </p:txBody>
      </p:sp>
      <p:sp>
        <p:nvSpPr>
          <p:cNvPr id="118977973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48288989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023743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12802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268362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565863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1372879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9491365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76402874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218861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1512744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7588969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2737805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8906815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2825487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5358338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172333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0060314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</a:p>
        </p:txBody>
      </p:sp>
      <p:sp>
        <p:nvSpPr>
          <p:cNvPr id="417510615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</a:p>
        </p:txBody>
      </p:sp>
      <p:sp>
        <p:nvSpPr>
          <p:cNvPr id="327265570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1819184914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392889612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582079415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QA테스트 SABIC I/F 연결용 RFC 설정 변경 및 원복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프로젝트에 따른 BC 인터뷰(삼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성SDS)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CCS와 전자결재간 EAIRFC 처리문제 발생 건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및 업무지원 (COOI 테이블 데이터 값 문제)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SSO를 통한 PW 변경시 변경되지 않는 내역 건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 및 PW변경 로그 전달작업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프로젝트에 따른 BC 작업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BW시스템 네트워크 변경 작업에 따른 서비스 점검 작업 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무지원</a:t>
            </a:r>
          </a:p>
        </p:txBody>
      </p:sp>
      <p:sp>
        <p:nvSpPr>
          <p:cNvPr id="1077597153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488245483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624171870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04/18</a:t>
            </a:r>
            <a:br/>
            <a:br/>
          </a:p>
        </p:txBody>
      </p:sp>
      <p:sp>
        <p:nvSpPr>
          <p:cNvPr id="523213674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893109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0772855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15377066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289240142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VMI 자재 예약 마감 불가 로직 추가* 가출고 상태인 VMI 자재 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약은 MB22 에서 마감시 에러 처리 </a:t>
            </a:r>
          </a:p>
        </p:txBody>
      </p:sp>
      <p:sp>
        <p:nvSpPr>
          <p:cNvPr id="2138734978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5207164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580279429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기술검수증 불출 담당자 최종검수/수신 지정 로직 변경* 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100 자재와 재고자재가 섞여서 기술검수되는 경우 담당자 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로직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예약 마감 불가 로직 추가* 가출고 상태인 VMI 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재 예약은 MB22 에서 마감시 에러 처리 </a:t>
            </a:r>
          </a:p>
        </p:txBody>
      </p:sp>
      <p:sp>
        <p:nvSpPr>
          <p:cNvPr id="1492370333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1940799376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137050551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</a:p>
        </p:txBody>
      </p:sp>
      <p:sp>
        <p:nvSpPr>
          <p:cNvPr id="1870845098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0691564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