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[2023.05.02 ~ 2023.05.08]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25299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3429955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87740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5398493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145506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550387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844530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95226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029682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258209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30834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408573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667435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723911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1465722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37099512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8316937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</a:p>
        </p:txBody>
      </p:sp>
      <p:sp>
        <p:nvSpPr>
          <p:cNvPr id="20832779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5434034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44391650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sap &gt; isims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거래처 중복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ITSM-94512e-Biz 직영주유소 매출마감 관련 조회 권한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</a:p>
        </p:txBody>
      </p:sp>
      <p:sp>
        <p:nvSpPr>
          <p:cNvPr id="192486100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</a:p>
        </p:txBody>
      </p:sp>
      <p:sp>
        <p:nvSpPr>
          <p:cNvPr id="181888644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22114957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49248432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54934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234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6154928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</a:p>
        </p:txBody>
      </p:sp>
      <p:sp>
        <p:nvSpPr>
          <p:cNvPr id="109918862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</a:p>
        </p:txBody>
      </p:sp>
      <p:sp>
        <p:nvSpPr>
          <p:cNvPr id="95743083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09411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884563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 필드추가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ITSM-94484 연체거래처 Daily Warning 메일링 서비스-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ITSM-89864 SABIC 시스템 연동 구축 주문취소 I/F전송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</a:t>
            </a:r>
          </a:p>
        </p:txBody>
      </p:sp>
      <p:sp>
        <p:nvSpPr>
          <p:cNvPr id="172689140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44585671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1764404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68815241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882248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1976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824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55173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954159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29078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542256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086620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84820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08109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2712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8838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900544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369102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394332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31311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8663808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953123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ITSM-94760FLBIZ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이관수송 현황 데이터 쿼리  수정</a:t>
            </a:r>
          </a:p>
        </p:txBody>
      </p:sp>
      <p:sp>
        <p:nvSpPr>
          <p:cNvPr id="211994170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83597768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66254893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이관수송 현황 데이터 쿼리  수정</a:t>
            </a:r>
          </a:p>
        </p:txBody>
      </p:sp>
      <p:sp>
        <p:nvSpPr>
          <p:cNvPr id="134982890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94607224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75045257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57755404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444722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954198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34203849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35006925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05319840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297470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3371952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경남 창원시 소재 아바타계열S/S 3개소 일괄 임차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품의서 송부 - 협조문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결재 초기화시 로깅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오류 원인 파악 및 유지보수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정산 관련 일정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작업물량 준공여부 오체크</a:t>
            </a:r>
          </a:p>
        </p:txBody>
      </p:sp>
      <p:sp>
        <p:nvSpPr>
          <p:cNvPr id="57427531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</a:p>
        </p:txBody>
      </p:sp>
      <p:sp>
        <p:nvSpPr>
          <p:cNvPr id="6745309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</a:p>
        </p:txBody>
      </p:sp>
      <p:sp>
        <p:nvSpPr>
          <p:cNvPr id="2835929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76416032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354754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9730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41248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87123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6557087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6628496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175757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418734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669239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751094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319637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425444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1464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6118065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356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537570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59759794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3727331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54660099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503934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024130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</a:p>
        </p:txBody>
      </p:sp>
      <p:sp>
        <p:nvSpPr>
          <p:cNvPr id="207081410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57650722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7325700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204696164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495329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938908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35052144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0009361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</a:p>
        </p:txBody>
      </p:sp>
      <p:sp>
        <p:nvSpPr>
          <p:cNvPr id="28047343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6717957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33367348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</a:p>
        </p:txBody>
      </p:sp>
      <p:sp>
        <p:nvSpPr>
          <p:cNvPr id="161368735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29696882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53642918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40716649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451647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75789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73026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682482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5407901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195133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1842349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647847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56361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284490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461382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255983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66149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45795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30222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63353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80974282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20874824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25091056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3888096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368300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4930319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93158228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180591923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17240244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277457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6306224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675829315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514986411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계획보드 가용차량 조회 쿼리 수정미배차문자전송 주출발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추가</a:t>
            </a:r>
          </a:p>
        </p:txBody>
      </p:sp>
      <p:sp>
        <p:nvSpPr>
          <p:cNvPr id="488798787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920759149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50911932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ITSM-80548 예상완료일 변경ITSM-94426 데이터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                     작업 유형 변경ITSM-94470 삭제ITSM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-94177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거리/요율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ers 문의 전자결재를 통한 개정 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ITSM-93413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스마트러닝 id, pw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ITSM-94418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거리/요율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</a:t>
            </a:r>
          </a:p>
        </p:txBody>
      </p:sp>
      <p:sp>
        <p:nvSpPr>
          <p:cNvPr id="1616642074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856151088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1436805706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30090667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31992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7233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24565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6548997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199953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80399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6322479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655355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96411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4277908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9713518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87142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68149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509237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0037330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30851889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997195156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598431238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91271641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001120998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48569952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수행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등록 개발완료건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계정전환 및 Edit, WMS 점검과정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117pc, 209pc, 113pc, 114pc AA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 - 첨부파일 word 수기승인 - 변수에 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긴 한글 SAP에 입력 불가 -&gt; 클립보드에 넣고 붙여넣기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결과메일 재발송 및 e-pro 딜레이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'전표처리' 작업 재수행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 - 정상수행을 위한 데이터 정리 - 메일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미발송 -&gt;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 Script 오류 -&gt; pc업데이트 및 다시시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작, 윈도우 업데이트 제거</a:t>
            </a:r>
          </a:p>
        </p:txBody>
      </p:sp>
      <p:sp>
        <p:nvSpPr>
          <p:cNvPr id="1675545687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663063948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22164186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2023235313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1983553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340060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72806220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930074960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269925153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35655520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00952286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2023446392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67696121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2117780403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171487181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3412504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4907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90210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804947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478595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25681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3252764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857156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74264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87363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171348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96229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8634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996664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5570581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56208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1689482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60069185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</a:p>
        </p:txBody>
      </p:sp>
      <p:sp>
        <p:nvSpPr>
          <p:cNvPr id="151387648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753234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6896707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</a:p>
        </p:txBody>
      </p:sp>
      <p:sp>
        <p:nvSpPr>
          <p:cNvPr id="1010633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6453398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87734731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86699404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81444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21306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48004394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17151996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(CRM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대기)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</a:p>
        </p:txBody>
      </p:sp>
      <p:sp>
        <p:nvSpPr>
          <p:cNvPr id="43406808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2213171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99277915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(CRM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대기)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지류식상품권판매현황 결산 판매일자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 및 입고 재고 데이터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출입관리시스템 I/F 데이터 누락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EAI 서버 재부팅으로 인한 WMS 인터페이스 확인 요청</a:t>
            </a:r>
          </a:p>
        </p:txBody>
      </p:sp>
      <p:sp>
        <p:nvSpPr>
          <p:cNvPr id="73821585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33271055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69653662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68838492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315981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07204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045923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28457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567058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544206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5281543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456206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431575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260820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587059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167579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731170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30439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625815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4833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72402675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7600435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개별 주간 보고 출력 기능 추가 (제출일 범위를 지정하여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pptx 출력이 가능하도록 구현)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Open API 프로젝트 (노승표 부장님)</a:t>
            </a:r>
          </a:p>
        </p:txBody>
      </p:sp>
      <p:sp>
        <p:nvSpPr>
          <p:cNvPr id="93786412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551896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6243374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AMS 출력 에러 해결 (기간 및 설정에 따른 충돌 최소화)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개별 주간 보고 출력 기능 추가 (제출일 범위를 지정하여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pptx 출력이 가능하도록 구현)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Opne API 활용 (1) 파이썬 기초 학습 진행</a:t>
            </a:r>
          </a:p>
        </p:txBody>
      </p:sp>
      <p:sp>
        <p:nvSpPr>
          <p:cNvPr id="33862830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</a:p>
        </p:txBody>
      </p:sp>
      <p:sp>
        <p:nvSpPr>
          <p:cNvPr id="37060523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45892678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96510756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912982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252798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16446126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96459767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364782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9282698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133742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ITSM-94565 계정지정범주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ITSM-94664 해당 구매변경품의 CC전송 여부변경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협력업체 업체유형 변경작업 및 SAP 전송 요청자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: 김원기</a:t>
            </a:r>
          </a:p>
        </p:txBody>
      </p:sp>
      <p:sp>
        <p:nvSpPr>
          <p:cNvPr id="109431420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07521880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96278182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9817046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98462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44156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99172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86104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375977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4150121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923617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311777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5647982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975153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4458500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252054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465761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625652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397066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3925984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436272685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947534827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ISRT</a:t>
            </a:r>
          </a:p>
        </p:txBody>
      </p:sp>
      <p:sp>
        <p:nvSpPr>
          <p:cNvPr id="533689421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15682511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05433806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IIB Toolkit v10.0.0.24 -&gt; v10.0.0.26버전 업그레이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근태단말기 인증기록 HCM 미반영 자료 확인 요청</a:t>
            </a:r>
          </a:p>
        </p:txBody>
      </p:sp>
      <p:sp>
        <p:nvSpPr>
          <p:cNvPr id="64390542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734337701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059628640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728988866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4978648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690787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59184601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58892778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90541693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54762669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903156006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3315511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1409585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3363452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4672980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66637617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71138521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2302162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6414755" name="Frame"/>
          <p:cNvSpPr>
            <a:spLocks noGrp="1"/>
          </p:cNvSpPr>
          <p:nvPr/>
        </p:nvSpPr>
        <p:spPr>
          <a:xfrm>
            <a:off x="25400" y="5372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9129210" name="Text">
    </p:cNvPr>
          <p:cNvSpPr>
            <a:spLocks noGrp="1"/>
          </p:cNvSpPr>
          <p:nvPr/>
        </p:nvSpPr>
        <p:spPr>
          <a:xfrm rot="0">
            <a:off x="152400" y="5397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676939097" name="Text">
    </p:cNvPr>
          <p:cNvSpPr>
            <a:spLocks noGrp="1"/>
          </p:cNvSpPr>
          <p:nvPr/>
        </p:nvSpPr>
        <p:spPr>
          <a:xfrm rot="0">
            <a:off x="6451600" y="5930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9896696" name="Text">
    </p:cNvPr>
          <p:cNvSpPr>
            <a:spLocks noGrp="1"/>
          </p:cNvSpPr>
          <p:nvPr/>
        </p:nvSpPr>
        <p:spPr>
          <a:xfrm rot="0">
            <a:off x="2057400" y="5930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2168853" name="Text">
    </p:cNvPr>
          <p:cNvSpPr>
            <a:spLocks noGrp="1"/>
          </p:cNvSpPr>
          <p:nvPr/>
        </p:nvSpPr>
        <p:spPr>
          <a:xfrm rot="0">
            <a:off x="101600" y="5930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8543089" name="Text">
    </p:cNvPr>
          <p:cNvSpPr>
            <a:spLocks noGrp="1"/>
          </p:cNvSpPr>
          <p:nvPr/>
        </p:nvSpPr>
        <p:spPr>
          <a:xfrm rot="0">
            <a:off x="101600" y="5689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839907747" name="Text">
    </p:cNvPr>
          <p:cNvSpPr>
            <a:spLocks noGrp="1"/>
          </p:cNvSpPr>
          <p:nvPr/>
        </p:nvSpPr>
        <p:spPr>
          <a:xfrm rot="0">
            <a:off x="2057400" y="5689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69702085" name="Text">
    </p:cNvPr>
          <p:cNvSpPr>
            <a:spLocks noGrp="1"/>
          </p:cNvSpPr>
          <p:nvPr/>
        </p:nvSpPr>
        <p:spPr>
          <a:xfrm rot="0">
            <a:off x="6451600" y="5689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055436061" name="Text">
    </p:cNvPr>
          <p:cNvSpPr>
            <a:spLocks noGrp="1"/>
          </p:cNvSpPr>
          <p:nvPr/>
        </p:nvSpPr>
        <p:spPr>
          <a:xfrm rot="0">
            <a:off x="101600" y="6223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3018150" name="Text">
    </p:cNvPr>
          <p:cNvSpPr>
            <a:spLocks noGrp="1"/>
          </p:cNvSpPr>
          <p:nvPr/>
        </p:nvSpPr>
        <p:spPr>
          <a:xfrm rot="0">
            <a:off x="6451600" y="6223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1497282" name="Text">
    </p:cNvPr>
          <p:cNvSpPr>
            <a:spLocks noGrp="1"/>
          </p:cNvSpPr>
          <p:nvPr/>
        </p:nvSpPr>
        <p:spPr>
          <a:xfrm rot="0">
            <a:off x="2057400" y="6223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6872259" name="Text">
    </p:cNvPr>
          <p:cNvSpPr>
            <a:spLocks noGrp="1"/>
          </p:cNvSpPr>
          <p:nvPr/>
        </p:nvSpPr>
        <p:spPr>
          <a:xfrm rot="0">
            <a:off x="1244600" y="6223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7973492" name="Text">
    </p:cNvPr>
          <p:cNvSpPr>
            <a:spLocks noGrp="1"/>
          </p:cNvSpPr>
          <p:nvPr/>
        </p:nvSpPr>
        <p:spPr>
          <a:xfrm rot="0">
            <a:off x="1244600" y="5930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7490519" name="Text">
    </p:cNvPr>
          <p:cNvSpPr>
            <a:spLocks noGrp="1"/>
          </p:cNvSpPr>
          <p:nvPr/>
        </p:nvSpPr>
        <p:spPr>
          <a:xfrm rot="0">
            <a:off x="1244600" y="5689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11747815" name="Text">
    </p:cNvPr>
          <p:cNvSpPr>
            <a:spLocks noGrp="1"/>
          </p:cNvSpPr>
          <p:nvPr/>
        </p:nvSpPr>
        <p:spPr>
          <a:xfrm rot="0">
            <a:off x="8102600" y="6223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7844065" name="Text">
    </p:cNvPr>
          <p:cNvSpPr>
            <a:spLocks noGrp="1"/>
          </p:cNvSpPr>
          <p:nvPr/>
        </p:nvSpPr>
        <p:spPr>
          <a:xfrm rot="0">
            <a:off x="8102600" y="5689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00751763" name="Text">
    </p:cNvPr>
          <p:cNvSpPr>
            <a:spLocks noGrp="1"/>
          </p:cNvSpPr>
          <p:nvPr/>
        </p:nvSpPr>
        <p:spPr>
          <a:xfrm rot="0">
            <a:off x="8102600" y="5930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6174494" name="Frame"/>
          <p:cNvSpPr>
            <a:spLocks noGrp="1"/>
          </p:cNvSpPr>
          <p:nvPr/>
        </p:nvSpPr>
        <p:spPr>
          <a:xfrm>
            <a:off x="101600" y="32639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44606353" name="Text">
    </p:cNvPr>
          <p:cNvSpPr>
            <a:spLocks noGrp="1"/>
          </p:cNvSpPr>
          <p:nvPr/>
        </p:nvSpPr>
        <p:spPr>
          <a:xfrm rot="0">
            <a:off x="165100" y="3327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7931132" name="Text">
    </p:cNvPr>
          <p:cNvSpPr>
            <a:spLocks noGrp="1"/>
          </p:cNvSpPr>
          <p:nvPr/>
        </p:nvSpPr>
        <p:spPr>
          <a:xfrm rot="0">
            <a:off x="152400" y="3289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211209544" name="Text">
    </p:cNvPr>
          <p:cNvSpPr>
            <a:spLocks noGrp="1"/>
          </p:cNvSpPr>
          <p:nvPr/>
        </p:nvSpPr>
        <p:spPr>
          <a:xfrm rot="0">
            <a:off x="165100" y="3543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623615992" name="Text">
    </p:cNvPr>
          <p:cNvSpPr>
            <a:spLocks noGrp="1"/>
          </p:cNvSpPr>
          <p:nvPr/>
        </p:nvSpPr>
        <p:spPr>
          <a:xfrm rot="0">
            <a:off x="901700" y="3543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9404944" name="Text">
    </p:cNvPr>
          <p:cNvSpPr>
            <a:spLocks noGrp="1"/>
          </p:cNvSpPr>
          <p:nvPr/>
        </p:nvSpPr>
        <p:spPr>
          <a:xfrm rot="0">
            <a:off x="5549900" y="3543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046781215" name="Text">
    </p:cNvPr>
          <p:cNvSpPr>
            <a:spLocks noGrp="1"/>
          </p:cNvSpPr>
          <p:nvPr/>
        </p:nvSpPr>
        <p:spPr>
          <a:xfrm rot="0">
            <a:off x="6121400" y="3543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34953919" name="Frame"/>
          <p:cNvSpPr>
            <a:spLocks noGrp="1"/>
          </p:cNvSpPr>
          <p:nvPr/>
        </p:nvSpPr>
        <p:spPr>
          <a:xfrm>
            <a:off x="165100" y="45847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60830040" name="Text">
    </p:cNvPr>
          <p:cNvSpPr>
            <a:spLocks noGrp="1"/>
          </p:cNvSpPr>
          <p:nvPr/>
        </p:nvSpPr>
        <p:spPr>
          <a:xfrm rot="0">
            <a:off x="165100" y="4559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917679398" name="Text">
    </p:cNvPr>
          <p:cNvSpPr>
            <a:spLocks noGrp="1"/>
          </p:cNvSpPr>
          <p:nvPr/>
        </p:nvSpPr>
        <p:spPr>
          <a:xfrm rot="0">
            <a:off x="965200" y="46101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[LOPAS] 이관수송 현황 데이터 쿼리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특근확인서 출근시간 활성화 및 특근시작시간 필수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880272240" name="Text">
    </p:cNvPr>
          <p:cNvSpPr>
            <a:spLocks noGrp="1"/>
          </p:cNvSpPr>
          <p:nvPr/>
        </p:nvSpPr>
        <p:spPr>
          <a:xfrm rot="0">
            <a:off x="7239000" y="46101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0426397" name="Text">
    </p:cNvPr>
          <p:cNvSpPr>
            <a:spLocks noGrp="1"/>
          </p:cNvSpPr>
          <p:nvPr/>
        </p:nvSpPr>
        <p:spPr>
          <a:xfrm rot="0">
            <a:off x="5549900" y="46101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907054605" name="Text">
    </p:cNvPr>
          <p:cNvSpPr>
            <a:spLocks noGrp="1"/>
          </p:cNvSpPr>
          <p:nvPr/>
        </p:nvSpPr>
        <p:spPr>
          <a:xfrm rot="0">
            <a:off x="901700" y="4559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7582836" name="Text">
    </p:cNvPr>
          <p:cNvSpPr>
            <a:spLocks noGrp="1"/>
          </p:cNvSpPr>
          <p:nvPr/>
        </p:nvSpPr>
        <p:spPr>
          <a:xfrm rot="0">
            <a:off x="6121400" y="45593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2738266" name="Text">
    </p:cNvPr>
          <p:cNvSpPr>
            <a:spLocks noGrp="1"/>
          </p:cNvSpPr>
          <p:nvPr/>
        </p:nvSpPr>
        <p:spPr>
          <a:xfrm rot="0">
            <a:off x="5549900" y="4559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4067650" name="Frame"/>
          <p:cNvSpPr>
            <a:spLocks noGrp="1"/>
          </p:cNvSpPr>
          <p:nvPr/>
        </p:nvSpPr>
        <p:spPr>
          <a:xfrm>
            <a:off x="165100" y="38862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69093200" name="Text">
    </p:cNvPr>
          <p:cNvSpPr>
            <a:spLocks noGrp="1"/>
          </p:cNvSpPr>
          <p:nvPr/>
        </p:nvSpPr>
        <p:spPr>
          <a:xfrm rot="0">
            <a:off x="165100" y="3886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8984553" name="Text">
    </p:cNvPr>
          <p:cNvSpPr>
            <a:spLocks noGrp="1"/>
          </p:cNvSpPr>
          <p:nvPr/>
        </p:nvSpPr>
        <p:spPr>
          <a:xfrm rot="0">
            <a:off x="965200" y="39624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자가수송 T/T차량 GPS위치 관제를 위한 배차정보 및 출하정보 인터페이스 구축</a:t>
            </a:r>
          </a:p>
        </p:txBody>
      </p:sp>
      <p:sp>
        <p:nvSpPr>
          <p:cNvPr id="1646479850" name="Text">
    </p:cNvPr>
          <p:cNvSpPr>
            <a:spLocks noGrp="1"/>
          </p:cNvSpPr>
          <p:nvPr/>
        </p:nvSpPr>
        <p:spPr>
          <a:xfrm rot="0">
            <a:off x="7239000" y="39624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77892418" name="Text">
    </p:cNvPr>
          <p:cNvSpPr>
            <a:spLocks noGrp="1"/>
          </p:cNvSpPr>
          <p:nvPr/>
        </p:nvSpPr>
        <p:spPr>
          <a:xfrm rot="0">
            <a:off x="5549900" y="39624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149456673" name="Text">
    </p:cNvPr>
          <p:cNvSpPr>
            <a:spLocks noGrp="1"/>
          </p:cNvSpPr>
          <p:nvPr/>
        </p:nvSpPr>
        <p:spPr>
          <a:xfrm rot="0">
            <a:off x="901700" y="3886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4164683" name="Text">
    </p:cNvPr>
          <p:cNvSpPr>
            <a:spLocks noGrp="1"/>
          </p:cNvSpPr>
          <p:nvPr/>
        </p:nvSpPr>
        <p:spPr>
          <a:xfrm rot="0">
            <a:off x="6121400" y="3886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1759547" name="Text">
    </p:cNvPr>
          <p:cNvSpPr>
            <a:spLocks noGrp="1"/>
          </p:cNvSpPr>
          <p:nvPr/>
        </p:nvSpPr>
        <p:spPr>
          <a:xfrm rot="0">
            <a:off x="5549900" y="3886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4478653" name="Frame"/>
          <p:cNvSpPr>
            <a:spLocks noGrp="1"/>
          </p:cNvSpPr>
          <p:nvPr/>
        </p:nvSpPr>
        <p:spPr>
          <a:xfrm>
            <a:off x="127000" y="1384300"/>
            <a:ext cx="9779000" cy="1739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90905729" name="Frame"/>
          <p:cNvSpPr>
            <a:spLocks noGrp="1"/>
          </p:cNvSpPr>
          <p:nvPr/>
        </p:nvSpPr>
        <p:spPr>
          <a:xfrm>
            <a:off x="152400" y="25019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51211359" name="Text">
    </p:cNvPr>
          <p:cNvSpPr>
            <a:spLocks noGrp="1"/>
          </p:cNvSpPr>
          <p:nvPr/>
        </p:nvSpPr>
        <p:spPr>
          <a:xfrm rot="0">
            <a:off x="152400" y="2476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90146250" name="Text">
    </p:cNvPr>
          <p:cNvSpPr>
            <a:spLocks noGrp="1"/>
          </p:cNvSpPr>
          <p:nvPr/>
        </p:nvSpPr>
        <p:spPr>
          <a:xfrm rot="0">
            <a:off x="952500" y="25273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[OSPM]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등록 개발완료건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계정전환 및 Edit, WMS 점검과정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&lt;-&gt; S-OIL EAI시스템 Pre-ISRT</a:t>
            </a:r>
          </a:p>
        </p:txBody>
      </p:sp>
      <p:sp>
        <p:nvSpPr>
          <p:cNvPr id="714396558" name="Text">
    </p:cNvPr>
          <p:cNvSpPr>
            <a:spLocks noGrp="1"/>
          </p:cNvSpPr>
          <p:nvPr/>
        </p:nvSpPr>
        <p:spPr>
          <a:xfrm rot="0">
            <a:off x="7226300" y="25273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01503741" name="Text">
    </p:cNvPr>
          <p:cNvSpPr>
            <a:spLocks noGrp="1"/>
          </p:cNvSpPr>
          <p:nvPr/>
        </p:nvSpPr>
        <p:spPr>
          <a:xfrm rot="0">
            <a:off x="6108700" y="24765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016245512" name="Text">
    </p:cNvPr>
          <p:cNvSpPr>
            <a:spLocks noGrp="1"/>
          </p:cNvSpPr>
          <p:nvPr/>
        </p:nvSpPr>
        <p:spPr>
          <a:xfrm rot="0">
            <a:off x="5537200" y="25273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</a:p>
        </p:txBody>
      </p:sp>
      <p:sp>
        <p:nvSpPr>
          <p:cNvPr id="579589416" name="Text">
    </p:cNvPr>
          <p:cNvSpPr>
            <a:spLocks noGrp="1"/>
          </p:cNvSpPr>
          <p:nvPr/>
        </p:nvSpPr>
        <p:spPr>
          <a:xfrm rot="0">
            <a:off x="889000" y="2476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2766292" name="Text">
    </p:cNvPr>
          <p:cNvSpPr>
            <a:spLocks noGrp="1"/>
          </p:cNvSpPr>
          <p:nvPr/>
        </p:nvSpPr>
        <p:spPr>
          <a:xfrm rot="0">
            <a:off x="7124700" y="24765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5989187" name="Text">
    </p:cNvPr>
          <p:cNvSpPr>
            <a:spLocks noGrp="1"/>
          </p:cNvSpPr>
          <p:nvPr/>
        </p:nvSpPr>
        <p:spPr>
          <a:xfrm rot="0">
            <a:off x="5537200" y="2476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3510213" name="Rectangle"/>
          <p:cNvSpPr>
            <a:spLocks noGrp="1"/>
          </p:cNvSpPr>
          <p:nvPr/>
        </p:nvSpPr>
        <p:spPr>
          <a:xfrm>
            <a:off x="6870700" y="24765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70183729" name="Frame"/>
          <p:cNvSpPr>
            <a:spLocks noGrp="1"/>
          </p:cNvSpPr>
          <p:nvPr/>
        </p:nvSpPr>
        <p:spPr>
          <a:xfrm>
            <a:off x="152400" y="1371600"/>
            <a:ext cx="9639300" cy="1104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25682045" name="Text">
    </p:cNvPr>
          <p:cNvSpPr>
            <a:spLocks noGrp="1"/>
          </p:cNvSpPr>
          <p:nvPr/>
        </p:nvSpPr>
        <p:spPr>
          <a:xfrm rot="0">
            <a:off x="152400" y="1371600"/>
            <a:ext cx="7366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777694590" name="Text">
    </p:cNvPr>
          <p:cNvSpPr>
            <a:spLocks noGrp="1"/>
          </p:cNvSpPr>
          <p:nvPr/>
        </p:nvSpPr>
        <p:spPr>
          <a:xfrm rot="0">
            <a:off x="939800" y="1422400"/>
            <a:ext cx="4610100" cy="105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국내출장비, 의료비 전표 생성 중 구매처 코드 유무 에러 분석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(ZFI_RFC_RECEIVE_POSTING)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VMI 자재 예약 마감 불가 로직 추가* 가출고 상태인 VMI 자재 예약은 MB22 에서 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감시 에러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단기여신 판매우량&amp;거래이력양호 한도적용 예외 시스템 개발 필드추가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SABIC 시스템 연동 구축 주문취소 I/F전송 추가</a:t>
            </a:r>
          </a:p>
        </p:txBody>
      </p:sp>
      <p:sp>
        <p:nvSpPr>
          <p:cNvPr id="1913036441" name="Text">
    </p:cNvPr>
          <p:cNvSpPr>
            <a:spLocks noGrp="1"/>
          </p:cNvSpPr>
          <p:nvPr/>
        </p:nvSpPr>
        <p:spPr>
          <a:xfrm rot="0">
            <a:off x="7226300" y="1447800"/>
            <a:ext cx="2552700" cy="1028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26728430" name="Text">
    </p:cNvPr>
          <p:cNvSpPr>
            <a:spLocks noGrp="1"/>
          </p:cNvSpPr>
          <p:nvPr/>
        </p:nvSpPr>
        <p:spPr>
          <a:xfrm rot="0">
            <a:off x="6108700" y="1371600"/>
            <a:ext cx="7620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39705326" name="Text">
    </p:cNvPr>
          <p:cNvSpPr>
            <a:spLocks noGrp="1"/>
          </p:cNvSpPr>
          <p:nvPr/>
        </p:nvSpPr>
        <p:spPr>
          <a:xfrm rot="0">
            <a:off x="5537200" y="1447800"/>
            <a:ext cx="571500" cy="1028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</a:p>
        </p:txBody>
      </p:sp>
      <p:sp>
        <p:nvSpPr>
          <p:cNvPr id="633147105" name="Text">
    </p:cNvPr>
          <p:cNvSpPr>
            <a:spLocks noGrp="1"/>
          </p:cNvSpPr>
          <p:nvPr/>
        </p:nvSpPr>
        <p:spPr>
          <a:xfrm rot="0">
            <a:off x="889000" y="1371600"/>
            <a:ext cx="46482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9967513" name="Text">
    </p:cNvPr>
          <p:cNvSpPr>
            <a:spLocks noGrp="1"/>
          </p:cNvSpPr>
          <p:nvPr/>
        </p:nvSpPr>
        <p:spPr>
          <a:xfrm rot="0">
            <a:off x="7124700" y="1371600"/>
            <a:ext cx="26543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7433873" name="Text">
    </p:cNvPr>
          <p:cNvSpPr>
            <a:spLocks noGrp="1"/>
          </p:cNvSpPr>
          <p:nvPr/>
        </p:nvSpPr>
        <p:spPr>
          <a:xfrm rot="0">
            <a:off x="5537200" y="1371600"/>
            <a:ext cx="5715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6786389" name="Rectangle"/>
          <p:cNvSpPr>
            <a:spLocks noGrp="1"/>
          </p:cNvSpPr>
          <p:nvPr/>
        </p:nvSpPr>
        <p:spPr>
          <a:xfrm>
            <a:off x="6870700" y="1371600"/>
            <a:ext cx="254000" cy="11049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82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955677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005535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6664857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355995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185085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089414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2967310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90565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375087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690828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85354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036359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190409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7657065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27326850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</a:p>
        </p:txBody>
      </p:sp>
      <p:sp>
        <p:nvSpPr>
          <p:cNvPr id="12685636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</a:p>
        </p:txBody>
      </p:sp>
      <p:sp>
        <p:nvSpPr>
          <p:cNvPr id="11547673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579819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1398980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국내출장비, 의료비 전표 생성 중 구매처 코드 유무 에러 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석 (ZFI_RFC_RECEIVE_POSTING)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</a:p>
        </p:txBody>
      </p:sp>
      <p:sp>
        <p:nvSpPr>
          <p:cNvPr id="122361116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77294212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93381483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57724029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38961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688460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3694276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203208061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뉴헬스케어프로그램 실비정산 지원 종목 확대에 따른 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개선(30%)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</a:p>
        </p:txBody>
      </p:sp>
      <p:sp>
        <p:nvSpPr>
          <p:cNvPr id="12814730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422071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13744695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코스트센터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안내 메일 일부로직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최종결재자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뉴헬스케어프로그램 실비정산 지원 종목 확대에 따른 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"결근" 코드 신규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DC퇴직연금 불입 명세서 최종결재자 변경</a:t>
            </a:r>
          </a:p>
        </p:txBody>
      </p:sp>
      <p:sp>
        <p:nvSpPr>
          <p:cNvPr id="111395188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5172168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54140051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202492768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26118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09130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45216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63650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2631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849991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2319068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564172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652295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631867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198761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1984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71319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847827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012962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023382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218515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92368070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신청서 관련 개발 요청의 건</a:t>
            </a:r>
          </a:p>
        </p:txBody>
      </p:sp>
      <p:sp>
        <p:nvSpPr>
          <p:cNvPr id="1058646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2517258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1421519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FIORI - HANA간 암복호화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신청서 관련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확인작업(중식비 예외자 관련 교육 LM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 재반영 요청,의료비 회계 전표 오류 확인요청)</a:t>
            </a:r>
          </a:p>
        </p:txBody>
      </p:sp>
      <p:sp>
        <p:nvSpPr>
          <p:cNvPr id="155941903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54833522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0504</a:t>
            </a:r>
            <a:br/>
            <a:br/>
          </a:p>
        </p:txBody>
      </p:sp>
      <p:sp>
        <p:nvSpPr>
          <p:cNvPr id="19371045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93050160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34481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066564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6784461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121214970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4348046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7234139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71497182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49357658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35790886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68381719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185889363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663814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43912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9351639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074274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923744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3079053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4135633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055839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396416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39037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568972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10055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31304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6729373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7779438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47528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64453928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</a:p>
        </p:txBody>
      </p:sp>
      <p:sp>
        <p:nvSpPr>
          <p:cNvPr id="15748599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19435307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380844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155229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GUI 사용자 엑셀통합 관련 문제 건 원격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무지원(충북지사)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프로젝트에 따른 BC 작업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지원(ReadinessCheck)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FLBIZ 개선 프로젝트 오픈 관련 업무지원</a:t>
            </a:r>
          </a:p>
        </p:txBody>
      </p:sp>
      <p:sp>
        <p:nvSpPr>
          <p:cNvPr id="1827945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31890074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53989292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9492939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013011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823156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57969373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52525354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9344859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30550485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217297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예약 마감 불가 로직 추가* 가출고 상태인 VMI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 예약은 MB22 에서 마감시 에러 처리 </a:t>
            </a:r>
          </a:p>
        </p:txBody>
      </p:sp>
      <p:sp>
        <p:nvSpPr>
          <p:cNvPr id="174156240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83878504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38422140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170494006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50763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