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9"/>
    <p:sldId id="273" r:id="rId31"/>
    <p:sldId id="274" r:id="rId33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notesSlides/notesSlide5.xml" Type="http://schemas.openxmlformats.org/officeDocument/2006/relationships/notesSlide"/><Relationship Id="rId29" Target="slides/slide17.xml" Type="http://schemas.openxmlformats.org/officeDocument/2006/relationships/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slides/slide18.xml" Type="http://schemas.openxmlformats.org/officeDocument/2006/relationships/slide"/><Relationship Id="rId32" Target="notesSlides/notesSlide7.xml" Type="http://schemas.openxmlformats.org/officeDocument/2006/relationships/notesSlide"/><Relationship Id="rId33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[2023.02.28 ~ 2023.03.06]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4627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4414665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9273045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75380344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255488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72881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0111508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3561964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6826660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72674970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5987535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06633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9318769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555379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2280605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523246702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62765290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1476654161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73340379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8340703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[e-Pro]웹취약점/소스코드 보안약점/오픈소스 취약점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입문과정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[e-Pro]자동발주 / 발주안내 메일 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[e-Pro]견적비교표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</a:p>
        </p:txBody>
      </p:sp>
      <p:sp>
        <p:nvSpPr>
          <p:cNvPr id="378765331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366642668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040917080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</a:p>
        </p:txBody>
      </p:sp>
      <p:sp>
        <p:nvSpPr>
          <p:cNvPr id="732425982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7736065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5143525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20752828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412778035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CRM 자동 배포</a:t>
            </a:r>
            <a:br/>
          </a:p>
        </p:txBody>
      </p:sp>
      <p:sp>
        <p:nvSpPr>
          <p:cNvPr id="1249001417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79833739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322642928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[ASM]ITSM-90391 작업완료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[ASM]ITSM-91260 변경승인요청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- 2022년도 하반기 FW Rule Revalidation 검증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[ATSS]운전자 코드 정보 DB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[ASM]ITSM-89514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- 2월 취약점 점검 조치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GW Mobile URL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신규 지도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[ASM]ITSM-88809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[ASM]CRM 자동배포 회의</a:t>
            </a:r>
            <a:br/>
          </a:p>
        </p:txBody>
      </p:sp>
      <p:sp>
        <p:nvSpPr>
          <p:cNvPr id="1478208578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55336191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</a:p>
        </p:txBody>
      </p:sp>
      <p:sp>
        <p:nvSpPr>
          <p:cNvPr id="1499252062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330451238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4251182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788540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1447351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8359153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37024407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238137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8113060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899469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101107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7715117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4619602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9682849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405375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25542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9405790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320082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386206287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492842843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348886322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53428715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08546643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'지류 상품권 회수 절차' 개발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[RPA]휴가 백업 방법 자료 작성 및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</a:p>
        </p:txBody>
      </p:sp>
      <p:sp>
        <p:nvSpPr>
          <p:cNvPr id="38346806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256408904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71106030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785701549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0750918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2488356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184109012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2053195166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952462789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88591730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76988192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526218487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216373660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</a:p>
        </p:txBody>
      </p:sp>
      <p:sp>
        <p:nvSpPr>
          <p:cNvPr id="1189190463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761490258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0334277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601613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7098109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946806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4479264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46489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5446148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8861156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2280564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7366652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44892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2067248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4724308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3185911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06159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14888803" name="Text">
    </p:cNvPr>
          <p:cNvSpPr>
            <a:spLocks noGrp="1"/>
          </p:cNvSpPr>
          <p:nvPr/>
        </p:nvSpPr>
        <p:spPr>
          <a:xfrm rot="0">
            <a:off x="93853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666490276" name="Text">
    </p:cNvPr>
          <p:cNvSpPr>
            <a:spLocks noGrp="1"/>
          </p:cNvSpPr>
          <p:nvPr/>
        </p:nvSpPr>
        <p:spPr>
          <a:xfrm rot="0">
            <a:off x="89281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30653495" name="Text">
    </p:cNvPr>
          <p:cNvSpPr>
            <a:spLocks noGrp="1"/>
          </p:cNvSpPr>
          <p:nvPr/>
        </p:nvSpPr>
        <p:spPr>
          <a:xfrm rot="0">
            <a:off x="5930900" y="1397000"/>
            <a:ext cx="29845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요청</a:t>
            </a:r>
            <a:br/>
          </a:p>
        </p:txBody>
      </p:sp>
      <p:sp>
        <p:nvSpPr>
          <p:cNvPr id="1056324662" name="Text">
    </p:cNvPr>
          <p:cNvSpPr>
            <a:spLocks noGrp="1"/>
          </p:cNvSpPr>
          <p:nvPr/>
        </p:nvSpPr>
        <p:spPr>
          <a:xfrm rot="0">
            <a:off x="52070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978588818" name="Text">
    </p:cNvPr>
          <p:cNvSpPr>
            <a:spLocks noGrp="1"/>
          </p:cNvSpPr>
          <p:nvPr/>
        </p:nvSpPr>
        <p:spPr>
          <a:xfrm rot="0">
            <a:off x="381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95257993" name="Text">
    </p:cNvPr>
          <p:cNvSpPr>
            <a:spLocks noGrp="1"/>
          </p:cNvSpPr>
          <p:nvPr/>
        </p:nvSpPr>
        <p:spPr>
          <a:xfrm rot="0">
            <a:off x="762000" y="1397000"/>
            <a:ext cx="29845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Meeting(2차)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[LMS]동경지사 사용자분의 그룹웨어&gt;e-learing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페이지 접근불가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[ERS]ERS 시스템 서비스 장애 관련 원인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[ERM/LMS]용인 2022년도 하반기 FW Rule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Revalidation 수행 결과 2차 검증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[ERS]표준문서 '바이오디젤 도입 절차(SOM-0-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800)' 제정 안내, CP 공지되도록 데이터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요청</a:t>
            </a:r>
            <a:br/>
          </a:p>
        </p:txBody>
      </p:sp>
      <p:sp>
        <p:nvSpPr>
          <p:cNvPr id="621899805" name="Text">
    </p:cNvPr>
          <p:cNvSpPr>
            <a:spLocks noGrp="1"/>
          </p:cNvSpPr>
          <p:nvPr/>
        </p:nvSpPr>
        <p:spPr>
          <a:xfrm rot="0">
            <a:off x="42164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</a:p>
        </p:txBody>
      </p:sp>
      <p:sp>
        <p:nvSpPr>
          <p:cNvPr id="705294085" name="Text">
    </p:cNvPr>
          <p:cNvSpPr>
            <a:spLocks noGrp="1"/>
          </p:cNvSpPr>
          <p:nvPr/>
        </p:nvSpPr>
        <p:spPr>
          <a:xfrm rot="0">
            <a:off x="4673600" y="1397000"/>
            <a:ext cx="4699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811834962" name="Text">
    </p:cNvPr>
          <p:cNvSpPr>
            <a:spLocks noGrp="1"/>
          </p:cNvSpPr>
          <p:nvPr/>
        </p:nvSpPr>
        <p:spPr>
          <a:xfrm rot="0">
            <a:off x="37592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750948205" name="Text">
    </p:cNvPr>
          <p:cNvSpPr>
            <a:spLocks noGrp="1"/>
          </p:cNvSpPr>
          <p:nvPr/>
        </p:nvSpPr>
        <p:spPr>
          <a:xfrm rot="0">
            <a:off x="6477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172784" name="Text">
    </p:cNvPr>
          <p:cNvSpPr>
            <a:spLocks noGrp="1"/>
          </p:cNvSpPr>
          <p:nvPr/>
        </p:nvSpPr>
        <p:spPr>
          <a:xfrm rot="0">
            <a:off x="58166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32845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2231500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340089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2669605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675048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7271353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71736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3262072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3223228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2278325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1861153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0647783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0183107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06109033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7719698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431464835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813554525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</a:p>
        </p:txBody>
      </p:sp>
      <p:sp>
        <p:nvSpPr>
          <p:cNvPr id="1961188257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967509500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137227065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판독시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[GCMS]경기동부지사 상품권 PC GCMS 오류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결제시스템 설치 요청</a:t>
            </a:r>
            <a:br/>
          </a:p>
        </p:txBody>
      </p:sp>
      <p:sp>
        <p:nvSpPr>
          <p:cNvPr id="1459101637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44604904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769676514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218447427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2757393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1090613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</a:p>
        </p:txBody>
      </p:sp>
      <p:sp>
        <p:nvSpPr>
          <p:cNvPr id="1362809945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969819419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유지보수 및 업그레이드</a:t>
            </a:r>
            <a:br/>
          </a:p>
        </p:txBody>
      </p:sp>
      <p:sp>
        <p:nvSpPr>
          <p:cNvPr id="1186980401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73389745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55658866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v2.1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(작성 web 최적화, PL - pptx 출력 수정)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개발 진행</a:t>
            </a:r>
            <a:br/>
          </a:p>
        </p:txBody>
      </p:sp>
      <p:sp>
        <p:nvSpPr>
          <p:cNvPr id="646187227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529782864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962063297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682567876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5079622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491599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9880790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950564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28572068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398979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73088320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3979700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306804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247614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6955994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76710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2539142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5032189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010998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1558123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990035344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030029846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504181216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7937539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64126518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[CES]엑티비티 원가 수량 조정(요청자 : 최병원책임)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[e-Pro]ITSM-91241 계약 변경으로 인한 사용자배상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면제로 처리</a:t>
            </a:r>
            <a:br/>
          </a:p>
        </p:txBody>
      </p:sp>
      <p:sp>
        <p:nvSpPr>
          <p:cNvPr id="248174311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2042590447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963352823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047946707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5161748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569517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2403337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3485284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49726040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0148023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7981911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4215034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7260245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5907014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2230919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9177781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65582806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0343456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7607844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6895091" name="Text">
    </p:cNvPr>
          <p:cNvSpPr>
            <a:spLocks noGrp="1"/>
          </p:cNvSpPr>
          <p:nvPr/>
        </p:nvSpPr>
        <p:spPr>
          <a:xfrm rot="0">
            <a:off x="93853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248676769" name="Text">
    </p:cNvPr>
          <p:cNvSpPr>
            <a:spLocks noGrp="1"/>
          </p:cNvSpPr>
          <p:nvPr/>
        </p:nvSpPr>
        <p:spPr>
          <a:xfrm rot="0">
            <a:off x="89281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10769046" name="Text">
    </p:cNvPr>
          <p:cNvSpPr>
            <a:spLocks noGrp="1"/>
          </p:cNvSpPr>
          <p:nvPr/>
        </p:nvSpPr>
        <p:spPr>
          <a:xfrm rot="0">
            <a:off x="5930900" y="1397000"/>
            <a:ext cx="29845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</a:p>
        </p:txBody>
      </p:sp>
      <p:sp>
        <p:nvSpPr>
          <p:cNvPr id="2093591827" name="Text">
    </p:cNvPr>
          <p:cNvSpPr>
            <a:spLocks noGrp="1"/>
          </p:cNvSpPr>
          <p:nvPr/>
        </p:nvSpPr>
        <p:spPr>
          <a:xfrm rot="0">
            <a:off x="52070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60400480" name="Text">
    </p:cNvPr>
          <p:cNvSpPr>
            <a:spLocks noGrp="1"/>
          </p:cNvSpPr>
          <p:nvPr/>
        </p:nvSpPr>
        <p:spPr>
          <a:xfrm rot="0">
            <a:off x="381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106698274" name="Text">
    </p:cNvPr>
          <p:cNvSpPr>
            <a:spLocks noGrp="1"/>
          </p:cNvSpPr>
          <p:nvPr/>
        </p:nvSpPr>
        <p:spPr>
          <a:xfrm rot="0">
            <a:off x="762000" y="1397000"/>
            <a:ext cx="29845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[EAI]로이터 API 호출 소스 BAT 파일 생성확인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</a:p>
        </p:txBody>
      </p:sp>
      <p:sp>
        <p:nvSpPr>
          <p:cNvPr id="717238405" name="Text">
    </p:cNvPr>
          <p:cNvSpPr>
            <a:spLocks noGrp="1"/>
          </p:cNvSpPr>
          <p:nvPr/>
        </p:nvSpPr>
        <p:spPr>
          <a:xfrm rot="0">
            <a:off x="42164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458273275" name="Text">
    </p:cNvPr>
          <p:cNvSpPr>
            <a:spLocks noGrp="1"/>
          </p:cNvSpPr>
          <p:nvPr/>
        </p:nvSpPr>
        <p:spPr>
          <a:xfrm rot="0">
            <a:off x="4673600" y="13970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217520163" name="Text">
    </p:cNvPr>
          <p:cNvSpPr>
            <a:spLocks noGrp="1"/>
          </p:cNvSpPr>
          <p:nvPr/>
        </p:nvSpPr>
        <p:spPr>
          <a:xfrm rot="0">
            <a:off x="37592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941719977" name="Text">
    </p:cNvPr>
          <p:cNvSpPr>
            <a:spLocks noGrp="1"/>
          </p:cNvSpPr>
          <p:nvPr/>
        </p:nvSpPr>
        <p:spPr>
          <a:xfrm rot="0">
            <a:off x="6477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2319280" name="Text">
    </p:cNvPr>
          <p:cNvSpPr>
            <a:spLocks noGrp="1"/>
          </p:cNvSpPr>
          <p:nvPr/>
        </p:nvSpPr>
        <p:spPr>
          <a:xfrm rot="0">
            <a:off x="58166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935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99717590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02174869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0120831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08350651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14753598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5862133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1851680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88051013" name="Text">
    </p:cNvPr>
          <p:cNvSpPr>
            <a:spLocks noGrp="1"/>
          </p:cNvSpPr>
          <p:nvPr/>
        </p:nvSpPr>
        <p:spPr>
          <a:xfrm rot="0">
            <a:off x="5549900" y="3860800"/>
            <a:ext cx="8001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422392056" name="Text">
    </p:cNvPr>
          <p:cNvSpPr>
            <a:spLocks noGrp="1"/>
          </p:cNvSpPr>
          <p:nvPr/>
        </p:nvSpPr>
        <p:spPr>
          <a:xfrm rot="0">
            <a:off x="1028700" y="38608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300818043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910764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536704314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46573831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118629836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5404470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63541068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638679518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77118206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9343898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74309730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8171755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87388264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4891620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27935251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900147023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고도화 프로젝트 관련 업무</a:t>
            </a:r>
          </a:p>
        </p:txBody>
      </p:sp>
      <p:sp>
        <p:nvSpPr>
          <p:cNvPr id="1961187561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948109174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0365298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41084487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8259593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7085566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796875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28672623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80316372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51792992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15595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1633458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8643644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8148505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3941322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66923128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3796163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92099833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7791754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2805622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7864517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0210384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405860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31944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026419" name="Frame"/>
          <p:cNvSpPr>
            <a:spLocks noGrp="1"/>
          </p:cNvSpPr>
          <p:nvPr/>
        </p:nvSpPr>
        <p:spPr>
          <a:xfrm>
            <a:off x="152400" y="1485900"/>
            <a:ext cx="9842500" cy="16002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34601474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62071586" name="Text">
    </p:cNvPr>
          <p:cNvSpPr>
            <a:spLocks noGrp="1"/>
          </p:cNvSpPr>
          <p:nvPr/>
        </p:nvSpPr>
        <p:spPr>
          <a:xfrm rot="0">
            <a:off x="1028700" y="15621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</a:p>
        </p:txBody>
      </p:sp>
      <p:sp>
        <p:nvSpPr>
          <p:cNvPr id="1457604979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55325153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179480521" name="Text">
    </p:cNvPr>
          <p:cNvSpPr>
            <a:spLocks noGrp="1"/>
          </p:cNvSpPr>
          <p:nvPr/>
        </p:nvSpPr>
        <p:spPr>
          <a:xfrm rot="0">
            <a:off x="5549900" y="1562100"/>
            <a:ext cx="774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977293556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847725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1523424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6468519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35674995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데이터 변경 업무</a:t>
            </a:r>
          </a:p>
        </p:txBody>
      </p:sp>
      <p:sp>
        <p:nvSpPr>
          <p:cNvPr id="1541872055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3878445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8735899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49504780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5965260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30889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4529646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75650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168365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85021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2215027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959398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7361033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83880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129944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523887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600382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820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756590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475521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3580124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5015581" name="Text">
    </p:cNvPr>
          <p:cNvSpPr>
            <a:spLocks noGrp="1"/>
          </p:cNvSpPr>
          <p:nvPr/>
        </p:nvSpPr>
        <p:spPr>
          <a:xfrm rot="0">
            <a:off x="98298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635343239" name="Text">
    </p:cNvPr>
          <p:cNvSpPr>
            <a:spLocks noGrp="1"/>
          </p:cNvSpPr>
          <p:nvPr/>
        </p:nvSpPr>
        <p:spPr>
          <a:xfrm rot="0">
            <a:off x="93345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173836313" name="Text">
    </p:cNvPr>
          <p:cNvSpPr>
            <a:spLocks noGrp="1"/>
          </p:cNvSpPr>
          <p:nvPr/>
        </p:nvSpPr>
        <p:spPr>
          <a:xfrm rot="0">
            <a:off x="6210300" y="17653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10606456" name="Text">
    </p:cNvPr>
          <p:cNvSpPr>
            <a:spLocks noGrp="1"/>
          </p:cNvSpPr>
          <p:nvPr/>
        </p:nvSpPr>
        <p:spPr>
          <a:xfrm rot="0">
            <a:off x="55118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41616753" name="Text">
    </p:cNvPr>
          <p:cNvSpPr>
            <a:spLocks noGrp="1"/>
          </p:cNvSpPr>
          <p:nvPr/>
        </p:nvSpPr>
        <p:spPr>
          <a:xfrm rot="0">
            <a:off x="254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47272878" name="Text">
    </p:cNvPr>
          <p:cNvSpPr>
            <a:spLocks noGrp="1"/>
          </p:cNvSpPr>
          <p:nvPr/>
        </p:nvSpPr>
        <p:spPr>
          <a:xfrm rot="0">
            <a:off x="711200" y="17653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902769511" name="Text">
    </p:cNvPr>
          <p:cNvSpPr>
            <a:spLocks noGrp="1"/>
          </p:cNvSpPr>
          <p:nvPr/>
        </p:nvSpPr>
        <p:spPr>
          <a:xfrm rot="0">
            <a:off x="4495800" y="1765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016518428" name="Text">
    </p:cNvPr>
          <p:cNvSpPr>
            <a:spLocks noGrp="1"/>
          </p:cNvSpPr>
          <p:nvPr/>
        </p:nvSpPr>
        <p:spPr>
          <a:xfrm rot="0">
            <a:off x="49911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357379938" name="Text">
    </p:cNvPr>
          <p:cNvSpPr>
            <a:spLocks noGrp="1"/>
          </p:cNvSpPr>
          <p:nvPr/>
        </p:nvSpPr>
        <p:spPr>
          <a:xfrm rot="0">
            <a:off x="3975100" y="1765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628645578" name="Text">
    </p:cNvPr>
          <p:cNvSpPr>
            <a:spLocks noGrp="1"/>
          </p:cNvSpPr>
          <p:nvPr/>
        </p:nvSpPr>
        <p:spPr>
          <a:xfrm rot="0">
            <a:off x="635000" y="1765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9935900" name="Text">
    </p:cNvPr>
          <p:cNvSpPr>
            <a:spLocks noGrp="1"/>
          </p:cNvSpPr>
          <p:nvPr/>
        </p:nvSpPr>
        <p:spPr>
          <a:xfrm rot="0">
            <a:off x="6121400" y="1765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909852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4067906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175021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9045027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603151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0007114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20719856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5079752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812769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826197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4526336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417739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52224194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6646513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7066506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234313579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852033197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</a:p>
        </p:txBody>
      </p:sp>
      <p:sp>
        <p:nvSpPr>
          <p:cNvPr id="178208781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02169534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21633541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[LOPAS]출하처 공사일정 관리 수정</a:t>
            </a:r>
            <a:br/>
          </a:p>
        </p:txBody>
      </p:sp>
      <p:sp>
        <p:nvSpPr>
          <p:cNvPr id="1432089257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624189223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008473408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927239566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5051206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6049797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91078458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726693108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176462165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36481312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5051923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[E-Approval]작성중인 문서 List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[E-Approval]기술검토 결과서에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문서 내용 작성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[E-Approval]규정관리기안지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 진행 중인 기안지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(기안지 제목 : #2 SPM Under Buoy Hose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시행 품의)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[E-Approval]회의록 내 단순 합계 숫자 오기에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[E-Approval]결재중 문서 내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[E-Approval]명함 신청서(공장) 양식내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[OSPM]단가정보조회 대신기공 23년도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단가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[E-Approval]법인카드정산 신청서 대량 일괄 결재시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전자결재 엔진 처리 지연 관련 대처 방안 개발</a:t>
            </a:r>
            <a:br/>
          </a:p>
        </p:txBody>
      </p:sp>
      <p:sp>
        <p:nvSpPr>
          <p:cNvPr id="735969154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87917981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843274535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2016351890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9922426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77043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1645209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2240160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02768867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90634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31614205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991693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5913094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2811926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18239998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9527281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2642475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6439283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070628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2446998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576203406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447577081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58540007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6590718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99163287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 report 개발</a:t>
            </a:r>
            <a:br/>
          </a:p>
        </p:txBody>
      </p:sp>
      <p:sp>
        <p:nvSpPr>
          <p:cNvPr id="1441793235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058573197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97770821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330533159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5988894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4425638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595666947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754218981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1812790100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716194365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39906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[PRM]법인사업자의 경우 대표자탭에서 공동대표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253735673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79838741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751514906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912553389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101969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