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  <p:sldId id="2567" r:id="rId7"/>
    <p:sldId id="2568" r:id="rId8"/>
  </p:sldIdLst>
  <p:sldSz cx="99060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Relationship Id="rId7" Type="http://schemas.openxmlformats.org/officeDocument/2006/relationships/slide" Target="slides/slide7.xml"/>
<Relationship Id="rId8" Type="http://schemas.openxmlformats.org/officeDocument/2006/relationships/slide" Target="slides/slide8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7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8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72054" name="Text">
    </p:cNvPr>
          <p:cNvSpPr>
            <a:spLocks noGrp="1"/>
          </p:cNvSpPr>
          <p:nvPr/>
        </p:nvSpPr>
        <p:spPr>
          <a:xfrm rot="0">
            <a:off x="5219700" y="6604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14408596" name="Text">
    </p:cNvPr>
          <p:cNvSpPr>
            <a:spLocks noGrp="1"/>
          </p:cNvSpPr>
          <p:nvPr/>
        </p:nvSpPr>
        <p:spPr>
          <a:xfrm rot="0">
            <a:off x="88900" y="6604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21842168" name="Text">
    </p:cNvPr>
          <p:cNvSpPr>
            <a:spLocks noGrp="1"/>
          </p:cNvSpPr>
          <p:nvPr/>
        </p:nvSpPr>
        <p:spPr>
          <a:xfrm rot="0">
            <a:off x="63500" y="6350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059324056" name="Text">
    </p:cNvPr>
          <p:cNvSpPr>
            <a:spLocks noGrp="1"/>
          </p:cNvSpPr>
          <p:nvPr/>
        </p:nvSpPr>
        <p:spPr>
          <a:xfrm rot="0">
            <a:off x="5232400" y="6350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31156466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877023362" name="Text">
    </p:cNvPr>
          <p:cNvSpPr>
            <a:spLocks noGrp="1"/>
          </p:cNvSpPr>
          <p:nvPr/>
        </p:nvSpPr>
        <p:spPr>
          <a:xfrm rot="0">
            <a:off x="381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76448932" name="Text">
    </p:cNvPr>
          <p:cNvSpPr>
            <a:spLocks noGrp="1"/>
          </p:cNvSpPr>
          <p:nvPr/>
        </p:nvSpPr>
        <p:spPr>
          <a:xfrm rot="0">
            <a:off x="6477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68495802" name="Text">
    </p:cNvPr>
          <p:cNvSpPr>
            <a:spLocks noGrp="1"/>
          </p:cNvSpPr>
          <p:nvPr/>
        </p:nvSpPr>
        <p:spPr>
          <a:xfrm rot="0">
            <a:off x="37592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58326248" name="Text">
    </p:cNvPr>
          <p:cNvSpPr>
            <a:spLocks noGrp="1"/>
          </p:cNvSpPr>
          <p:nvPr/>
        </p:nvSpPr>
        <p:spPr>
          <a:xfrm rot="0">
            <a:off x="42164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71280137" name="Text">
    </p:cNvPr>
          <p:cNvSpPr>
            <a:spLocks noGrp="1"/>
          </p:cNvSpPr>
          <p:nvPr/>
        </p:nvSpPr>
        <p:spPr>
          <a:xfrm rot="0">
            <a:off x="52070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32754046" name="Text">
    </p:cNvPr>
          <p:cNvSpPr>
            <a:spLocks noGrp="1"/>
          </p:cNvSpPr>
          <p:nvPr/>
        </p:nvSpPr>
        <p:spPr>
          <a:xfrm rot="0">
            <a:off x="58166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9146757" name="Text">
    </p:cNvPr>
          <p:cNvSpPr>
            <a:spLocks noGrp="1"/>
          </p:cNvSpPr>
          <p:nvPr/>
        </p:nvSpPr>
        <p:spPr>
          <a:xfrm rot="0">
            <a:off x="89281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47841355" name="Text">
    </p:cNvPr>
          <p:cNvSpPr>
            <a:spLocks noGrp="1"/>
          </p:cNvSpPr>
          <p:nvPr/>
        </p:nvSpPr>
        <p:spPr>
          <a:xfrm rot="0">
            <a:off x="4673600" y="1028700"/>
            <a:ext cx="4699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43229494" name="Text">
    </p:cNvPr>
          <p:cNvSpPr>
            <a:spLocks noGrp="1"/>
          </p:cNvSpPr>
          <p:nvPr/>
        </p:nvSpPr>
        <p:spPr>
          <a:xfrm rot="0">
            <a:off x="93853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17523742" name="Text">
    </p:cNvPr>
          <p:cNvSpPr>
            <a:spLocks noGrp="1"/>
          </p:cNvSpPr>
          <p:nvPr/>
        </p:nvSpPr>
        <p:spPr>
          <a:xfrm rot="0">
            <a:off x="93853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</a:p>
        </p:txBody>
      </p:sp>
      <p:sp>
        <p:nvSpPr>
          <p:cNvPr id="1660887408" name="Text">
    </p:cNvPr>
          <p:cNvSpPr>
            <a:spLocks noGrp="1"/>
          </p:cNvSpPr>
          <p:nvPr/>
        </p:nvSpPr>
        <p:spPr>
          <a:xfrm rot="0">
            <a:off x="89281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</a:p>
        </p:txBody>
      </p:sp>
      <p:sp>
        <p:nvSpPr>
          <p:cNvPr id="749988784" name="Text">
    </p:cNvPr>
          <p:cNvSpPr>
            <a:spLocks noGrp="1"/>
          </p:cNvSpPr>
          <p:nvPr/>
        </p:nvSpPr>
        <p:spPr>
          <a:xfrm rot="0">
            <a:off x="5930900" y="1397000"/>
            <a:ext cx="29845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배치 재실행 했을 시 500error 발생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공통 EXCEPTION처리 오류</a:t>
            </a:r>
            <a:br/>
          </a:p>
        </p:txBody>
      </p:sp>
      <p:sp>
        <p:nvSpPr>
          <p:cNvPr id="1028507207" name="Text">
    </p:cNvPr>
          <p:cNvSpPr>
            <a:spLocks noGrp="1"/>
          </p:cNvSpPr>
          <p:nvPr/>
        </p:nvSpPr>
        <p:spPr>
          <a:xfrm rot="0">
            <a:off x="5207000" y="13970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694853321" name="Text">
    </p:cNvPr>
          <p:cNvSpPr>
            <a:spLocks noGrp="1"/>
          </p:cNvSpPr>
          <p:nvPr/>
        </p:nvSpPr>
        <p:spPr>
          <a:xfrm rot="0">
            <a:off x="38100" y="13970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2129273272" name="Text">
    </p:cNvPr>
          <p:cNvSpPr>
            <a:spLocks noGrp="1"/>
          </p:cNvSpPr>
          <p:nvPr/>
        </p:nvSpPr>
        <p:spPr>
          <a:xfrm rot="0">
            <a:off x="762000" y="1397000"/>
            <a:ext cx="29845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[LOPAS]배치 재실행 했을 시 500error 발생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[LOPAS]송유관, 해상 이관오더 관리 점검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[CCS]사용 내역 데이터 SAP에서 제대로 받아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오는지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[LOPAS]공통 EXCEPTION처리 오류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[LOPAS]출하처 공사일정 관리 수정</a:t>
            </a:r>
            <a:br/>
          </a:p>
        </p:txBody>
      </p:sp>
      <p:sp>
        <p:nvSpPr>
          <p:cNvPr id="1295498174" name="Text">
    </p:cNvPr>
          <p:cNvSpPr>
            <a:spLocks noGrp="1"/>
          </p:cNvSpPr>
          <p:nvPr/>
        </p:nvSpPr>
        <p:spPr>
          <a:xfrm rot="0">
            <a:off x="42164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</a:p>
        </p:txBody>
      </p:sp>
      <p:sp>
        <p:nvSpPr>
          <p:cNvPr id="505095073" name="Text">
    </p:cNvPr>
          <p:cNvSpPr>
            <a:spLocks noGrp="1"/>
          </p:cNvSpPr>
          <p:nvPr/>
        </p:nvSpPr>
        <p:spPr>
          <a:xfrm rot="0">
            <a:off x="4673600" y="1397000"/>
            <a:ext cx="4699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</a:p>
        </p:txBody>
      </p:sp>
      <p:sp>
        <p:nvSpPr>
          <p:cNvPr id="1352029067" name="Text">
    </p:cNvPr>
          <p:cNvSpPr>
            <a:spLocks noGrp="1"/>
          </p:cNvSpPr>
          <p:nvPr/>
        </p:nvSpPr>
        <p:spPr>
          <a:xfrm rot="0">
            <a:off x="37592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</a:p>
        </p:txBody>
      </p:sp>
      <p:sp>
        <p:nvSpPr>
          <p:cNvPr id="2145279936" name="Text">
    </p:cNvPr>
          <p:cNvSpPr>
            <a:spLocks noGrp="1"/>
          </p:cNvSpPr>
          <p:nvPr/>
        </p:nvSpPr>
        <p:spPr>
          <a:xfrm rot="0">
            <a:off x="647700" y="13970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56172494" name="Text">
    </p:cNvPr>
          <p:cNvSpPr>
            <a:spLocks noGrp="1"/>
          </p:cNvSpPr>
          <p:nvPr/>
        </p:nvSpPr>
        <p:spPr>
          <a:xfrm rot="0">
            <a:off x="5816600" y="13970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08343980" name="Text">
    </p:cNvPr>
          <p:cNvSpPr>
            <a:spLocks noGrp="1"/>
          </p:cNvSpPr>
          <p:nvPr/>
        </p:nvSpPr>
        <p:spPr>
          <a:xfrm rot="0">
            <a:off x="93853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720225580" name="Text">
    </p:cNvPr>
          <p:cNvSpPr>
            <a:spLocks noGrp="1"/>
          </p:cNvSpPr>
          <p:nvPr/>
        </p:nvSpPr>
        <p:spPr>
          <a:xfrm rot="0">
            <a:off x="89281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</a:p>
        </p:txBody>
      </p:sp>
      <p:sp>
        <p:nvSpPr>
          <p:cNvPr id="666943470" name="Text">
    </p:cNvPr>
          <p:cNvSpPr>
            <a:spLocks noGrp="1"/>
          </p:cNvSpPr>
          <p:nvPr/>
        </p:nvSpPr>
        <p:spPr>
          <a:xfrm rot="0">
            <a:off x="5930900" y="4114800"/>
            <a:ext cx="29845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패스워드 설정 규칙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사이버보안 컴플라이언스 점검 결과에 따른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개선 건 관련 관리 시스템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지방사업장 중식비, 조식비, 교통비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법인카드정산 신청서 대량 일괄 결재시 전자결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재 엔진 처리 지연 관련 대처 방안 개발</a:t>
            </a:r>
            <a:br/>
          </a:p>
        </p:txBody>
      </p:sp>
      <p:sp>
        <p:nvSpPr>
          <p:cNvPr id="253911113" name="Text">
    </p:cNvPr>
          <p:cNvSpPr>
            <a:spLocks noGrp="1"/>
          </p:cNvSpPr>
          <p:nvPr/>
        </p:nvSpPr>
        <p:spPr>
          <a:xfrm rot="0">
            <a:off x="5207000" y="41148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764500668" name="Text">
    </p:cNvPr>
          <p:cNvSpPr>
            <a:spLocks noGrp="1"/>
          </p:cNvSpPr>
          <p:nvPr/>
        </p:nvSpPr>
        <p:spPr>
          <a:xfrm rot="0">
            <a:off x="38100" y="41148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766265360" name="Text">
    </p:cNvPr>
          <p:cNvSpPr>
            <a:spLocks noGrp="1"/>
          </p:cNvSpPr>
          <p:nvPr/>
        </p:nvSpPr>
        <p:spPr>
          <a:xfrm rot="0">
            <a:off x="762000" y="4114800"/>
            <a:ext cx="29845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[E-Approval]작성중인 문서 List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[E-Approval]기술검토 결과서에 첨부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[E-Approval]전자결재 문서 내용 작성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[E-Approval]규정관리기안지 첨부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[E-Approval]결재 진행 중인 기안지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(기안지 제목 : #2 SPM Under Buoy Hose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교체 작업 시행 품의)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[E-Approval]회의록 내 단순 합계 숫자 오기에 따른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[E-Approval]결재중 문서 내 내용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[E-Approval]명함 신청서(공장) 양식내 일부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[OSPM]단가정보조회 대신기공 23년도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단가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[E-Approval]법인카드정산 신청서 대량 일괄 결재시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전자결재 엔진 처리 지연 관련 대처 방안 개발</a:t>
            </a:r>
            <a:br/>
          </a:p>
        </p:txBody>
      </p:sp>
      <p:sp>
        <p:nvSpPr>
          <p:cNvPr id="263306628" name="Text">
    </p:cNvPr>
          <p:cNvSpPr>
            <a:spLocks noGrp="1"/>
          </p:cNvSpPr>
          <p:nvPr/>
        </p:nvSpPr>
        <p:spPr>
          <a:xfrm rot="0">
            <a:off x="42164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319665171" name="Text">
    </p:cNvPr>
          <p:cNvSpPr>
            <a:spLocks noGrp="1"/>
          </p:cNvSpPr>
          <p:nvPr/>
        </p:nvSpPr>
        <p:spPr>
          <a:xfrm rot="0">
            <a:off x="4673600" y="4114800"/>
            <a:ext cx="4699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</a:p>
        </p:txBody>
      </p:sp>
      <p:sp>
        <p:nvSpPr>
          <p:cNvPr id="453798666" name="Text">
    </p:cNvPr>
          <p:cNvSpPr>
            <a:spLocks noGrp="1"/>
          </p:cNvSpPr>
          <p:nvPr/>
        </p:nvSpPr>
        <p:spPr>
          <a:xfrm rot="0">
            <a:off x="37592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br/>
          </a:p>
        </p:txBody>
      </p:sp>
      <p:sp>
        <p:nvSpPr>
          <p:cNvPr id="1420778675" name="Text">
    </p:cNvPr>
          <p:cNvSpPr>
            <a:spLocks noGrp="1"/>
          </p:cNvSpPr>
          <p:nvPr/>
        </p:nvSpPr>
        <p:spPr>
          <a:xfrm rot="0">
            <a:off x="647700" y="41148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50214975" name="Text">
    </p:cNvPr>
          <p:cNvSpPr>
            <a:spLocks noGrp="1"/>
          </p:cNvSpPr>
          <p:nvPr/>
        </p:nvSpPr>
        <p:spPr>
          <a:xfrm rot="0">
            <a:off x="5816600" y="41148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385934" name="Text">
    </p:cNvPr>
          <p:cNvSpPr>
            <a:spLocks noGrp="1"/>
          </p:cNvSpPr>
          <p:nvPr/>
        </p:nvSpPr>
        <p:spPr>
          <a:xfrm rot="0">
            <a:off x="5219700" y="6604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51579643" name="Text">
    </p:cNvPr>
          <p:cNvSpPr>
            <a:spLocks noGrp="1"/>
          </p:cNvSpPr>
          <p:nvPr/>
        </p:nvSpPr>
        <p:spPr>
          <a:xfrm rot="0">
            <a:off x="88900" y="6604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21003933" name="Text">
    </p:cNvPr>
          <p:cNvSpPr>
            <a:spLocks noGrp="1"/>
          </p:cNvSpPr>
          <p:nvPr/>
        </p:nvSpPr>
        <p:spPr>
          <a:xfrm rot="0">
            <a:off x="63500" y="6350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754504465" name="Text">
    </p:cNvPr>
          <p:cNvSpPr>
            <a:spLocks noGrp="1"/>
          </p:cNvSpPr>
          <p:nvPr/>
        </p:nvSpPr>
        <p:spPr>
          <a:xfrm rot="0">
            <a:off x="5232400" y="6350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47014866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924740329" name="Text">
    </p:cNvPr>
          <p:cNvSpPr>
            <a:spLocks noGrp="1"/>
          </p:cNvSpPr>
          <p:nvPr/>
        </p:nvSpPr>
        <p:spPr>
          <a:xfrm rot="0">
            <a:off x="381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73854348" name="Text">
    </p:cNvPr>
          <p:cNvSpPr>
            <a:spLocks noGrp="1"/>
          </p:cNvSpPr>
          <p:nvPr/>
        </p:nvSpPr>
        <p:spPr>
          <a:xfrm rot="0">
            <a:off x="6477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93132047" name="Text">
    </p:cNvPr>
          <p:cNvSpPr>
            <a:spLocks noGrp="1"/>
          </p:cNvSpPr>
          <p:nvPr/>
        </p:nvSpPr>
        <p:spPr>
          <a:xfrm rot="0">
            <a:off x="37592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29958052" name="Text">
    </p:cNvPr>
          <p:cNvSpPr>
            <a:spLocks noGrp="1"/>
          </p:cNvSpPr>
          <p:nvPr/>
        </p:nvSpPr>
        <p:spPr>
          <a:xfrm rot="0">
            <a:off x="42164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9329031" name="Text">
    </p:cNvPr>
          <p:cNvSpPr>
            <a:spLocks noGrp="1"/>
          </p:cNvSpPr>
          <p:nvPr/>
        </p:nvSpPr>
        <p:spPr>
          <a:xfrm rot="0">
            <a:off x="52070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07251090" name="Text">
    </p:cNvPr>
          <p:cNvSpPr>
            <a:spLocks noGrp="1"/>
          </p:cNvSpPr>
          <p:nvPr/>
        </p:nvSpPr>
        <p:spPr>
          <a:xfrm rot="0">
            <a:off x="58166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17202038" name="Text">
    </p:cNvPr>
          <p:cNvSpPr>
            <a:spLocks noGrp="1"/>
          </p:cNvSpPr>
          <p:nvPr/>
        </p:nvSpPr>
        <p:spPr>
          <a:xfrm rot="0">
            <a:off x="89281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08637288" name="Text">
    </p:cNvPr>
          <p:cNvSpPr>
            <a:spLocks noGrp="1"/>
          </p:cNvSpPr>
          <p:nvPr/>
        </p:nvSpPr>
        <p:spPr>
          <a:xfrm rot="0">
            <a:off x="4673600" y="1028700"/>
            <a:ext cx="4699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28935239" name="Text">
    </p:cNvPr>
          <p:cNvSpPr>
            <a:spLocks noGrp="1"/>
          </p:cNvSpPr>
          <p:nvPr/>
        </p:nvSpPr>
        <p:spPr>
          <a:xfrm rot="0">
            <a:off x="93853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81404262" name="Text">
    </p:cNvPr>
          <p:cNvSpPr>
            <a:spLocks noGrp="1"/>
          </p:cNvSpPr>
          <p:nvPr/>
        </p:nvSpPr>
        <p:spPr>
          <a:xfrm rot="0">
            <a:off x="93853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1821466663" name="Text">
    </p:cNvPr>
          <p:cNvSpPr>
            <a:spLocks noGrp="1"/>
          </p:cNvSpPr>
          <p:nvPr/>
        </p:nvSpPr>
        <p:spPr>
          <a:xfrm rot="0">
            <a:off x="89281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</a:p>
        </p:txBody>
      </p:sp>
      <p:sp>
        <p:nvSpPr>
          <p:cNvPr id="265226628" name="Text">
    </p:cNvPr>
          <p:cNvSpPr>
            <a:spLocks noGrp="1"/>
          </p:cNvSpPr>
          <p:nvPr/>
        </p:nvSpPr>
        <p:spPr>
          <a:xfrm rot="0">
            <a:off x="5930900" y="1397000"/>
            <a:ext cx="29845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</a:p>
        </p:txBody>
      </p:sp>
      <p:sp>
        <p:nvSpPr>
          <p:cNvPr id="665523691" name="Text">
    </p:cNvPr>
          <p:cNvSpPr>
            <a:spLocks noGrp="1"/>
          </p:cNvSpPr>
          <p:nvPr/>
        </p:nvSpPr>
        <p:spPr>
          <a:xfrm rot="0">
            <a:off x="5207000" y="13970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216117435" name="Text">
    </p:cNvPr>
          <p:cNvSpPr>
            <a:spLocks noGrp="1"/>
          </p:cNvSpPr>
          <p:nvPr/>
        </p:nvSpPr>
        <p:spPr>
          <a:xfrm rot="0">
            <a:off x="38100" y="13970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789294027" name="Text">
    </p:cNvPr>
          <p:cNvSpPr>
            <a:spLocks noGrp="1"/>
          </p:cNvSpPr>
          <p:nvPr/>
        </p:nvSpPr>
        <p:spPr>
          <a:xfrm rot="0">
            <a:off x="762000" y="1397000"/>
            <a:ext cx="29845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[OAS]CS 시스템 로직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[OAS](cs, web) Logging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[OAS](web) 제품출하 report 개발</a:t>
            </a:r>
            <a:br/>
          </a:p>
        </p:txBody>
      </p:sp>
      <p:sp>
        <p:nvSpPr>
          <p:cNvPr id="1493107847" name="Text">
    </p:cNvPr>
          <p:cNvSpPr>
            <a:spLocks noGrp="1"/>
          </p:cNvSpPr>
          <p:nvPr/>
        </p:nvSpPr>
        <p:spPr>
          <a:xfrm rot="0">
            <a:off x="42164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</a:p>
        </p:txBody>
      </p:sp>
      <p:sp>
        <p:nvSpPr>
          <p:cNvPr id="654591550" name="Text">
    </p:cNvPr>
          <p:cNvSpPr>
            <a:spLocks noGrp="1"/>
          </p:cNvSpPr>
          <p:nvPr/>
        </p:nvSpPr>
        <p:spPr>
          <a:xfrm rot="0">
            <a:off x="4673600" y="1397000"/>
            <a:ext cx="4699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</a:p>
        </p:txBody>
      </p:sp>
      <p:sp>
        <p:nvSpPr>
          <p:cNvPr id="210131399" name="Text">
    </p:cNvPr>
          <p:cNvSpPr>
            <a:spLocks noGrp="1"/>
          </p:cNvSpPr>
          <p:nvPr/>
        </p:nvSpPr>
        <p:spPr>
          <a:xfrm rot="0">
            <a:off x="37592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</a:p>
        </p:txBody>
      </p:sp>
      <p:sp>
        <p:nvSpPr>
          <p:cNvPr id="2124541551" name="Text">
    </p:cNvPr>
          <p:cNvSpPr>
            <a:spLocks noGrp="1"/>
          </p:cNvSpPr>
          <p:nvPr/>
        </p:nvSpPr>
        <p:spPr>
          <a:xfrm rot="0">
            <a:off x="647700" y="13970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91350784" name="Text">
    </p:cNvPr>
          <p:cNvSpPr>
            <a:spLocks noGrp="1"/>
          </p:cNvSpPr>
          <p:nvPr/>
        </p:nvSpPr>
        <p:spPr>
          <a:xfrm rot="0">
            <a:off x="5816600" y="13970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33714003" name="Text">
    </p:cNvPr>
          <p:cNvSpPr>
            <a:spLocks noGrp="1"/>
          </p:cNvSpPr>
          <p:nvPr/>
        </p:nvSpPr>
        <p:spPr>
          <a:xfrm rot="0">
            <a:off x="93853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</a:p>
        </p:txBody>
      </p:sp>
      <p:sp>
        <p:nvSpPr>
          <p:cNvPr id="1704766616" name="Text">
    </p:cNvPr>
          <p:cNvSpPr>
            <a:spLocks noGrp="1"/>
          </p:cNvSpPr>
          <p:nvPr/>
        </p:nvSpPr>
        <p:spPr>
          <a:xfrm rot="0">
            <a:off x="89281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</a:p>
        </p:txBody>
      </p:sp>
      <p:sp>
        <p:nvSpPr>
          <p:cNvPr id="348120274" name="Text">
    </p:cNvPr>
          <p:cNvSpPr>
            <a:spLocks noGrp="1"/>
          </p:cNvSpPr>
          <p:nvPr/>
        </p:nvSpPr>
        <p:spPr>
          <a:xfrm rot="0">
            <a:off x="5930900" y="4114800"/>
            <a:ext cx="29845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퇴직임직원운영 직영주유소 벤치마킹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주유소 소비자 가격조사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공급계약 및 공급계약 부속 합의서등 만료일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일괄 수정기능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부동산 변동정보 관리대상 검색조건 추가 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유니폼 배송이 완료된 거래처 송장번호 일괄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변경요청</a:t>
            </a:r>
            <a:br/>
          </a:p>
        </p:txBody>
      </p:sp>
      <p:sp>
        <p:nvSpPr>
          <p:cNvPr id="442206803" name="Text">
    </p:cNvPr>
          <p:cNvSpPr>
            <a:spLocks noGrp="1"/>
          </p:cNvSpPr>
          <p:nvPr/>
        </p:nvSpPr>
        <p:spPr>
          <a:xfrm rot="0">
            <a:off x="5207000" y="41148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357308237" name="Text">
    </p:cNvPr>
          <p:cNvSpPr>
            <a:spLocks noGrp="1"/>
          </p:cNvSpPr>
          <p:nvPr/>
        </p:nvSpPr>
        <p:spPr>
          <a:xfrm rot="0">
            <a:off x="38100" y="41148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355766544" name="Text">
    </p:cNvPr>
          <p:cNvSpPr>
            <a:spLocks noGrp="1"/>
          </p:cNvSpPr>
          <p:nvPr/>
        </p:nvSpPr>
        <p:spPr>
          <a:xfrm rot="0">
            <a:off x="762000" y="4114800"/>
            <a:ext cx="29845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[PRM]퇴직임직원운영 직영주유소 벤치마킹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주유소 소비자 가격조사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[PRM]PR 작성시 SAP 에서 발주처 코드 필수값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입력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[PRM]공급계약 및 공급계약 부속 합의서등 만료일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일괄 수정기능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[PRM]법인사업자의 경우 대표자탭에서 공동대표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등록 차단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[PRM]부동산 변동정보 관리대상 검색조건 추가 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[PRM]유니폼 배송이 완료된 거래처 송장번호 일괄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변경요청</a:t>
            </a:r>
            <a:br/>
          </a:p>
        </p:txBody>
      </p:sp>
      <p:sp>
        <p:nvSpPr>
          <p:cNvPr id="2126937616" name="Text">
    </p:cNvPr>
          <p:cNvSpPr>
            <a:spLocks noGrp="1"/>
          </p:cNvSpPr>
          <p:nvPr/>
        </p:nvSpPr>
        <p:spPr>
          <a:xfrm rot="0">
            <a:off x="42164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</a:p>
        </p:txBody>
      </p:sp>
      <p:sp>
        <p:nvSpPr>
          <p:cNvPr id="940141193" name="Text">
    </p:cNvPr>
          <p:cNvSpPr>
            <a:spLocks noGrp="1"/>
          </p:cNvSpPr>
          <p:nvPr/>
        </p:nvSpPr>
        <p:spPr>
          <a:xfrm rot="0">
            <a:off x="4673600" y="4114800"/>
            <a:ext cx="4699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98%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</a:p>
        </p:txBody>
      </p:sp>
      <p:sp>
        <p:nvSpPr>
          <p:cNvPr id="1292563642" name="Text">
    </p:cNvPr>
          <p:cNvSpPr>
            <a:spLocks noGrp="1"/>
          </p:cNvSpPr>
          <p:nvPr/>
        </p:nvSpPr>
        <p:spPr>
          <a:xfrm rot="0">
            <a:off x="37592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</a:p>
        </p:txBody>
      </p:sp>
      <p:sp>
        <p:nvSpPr>
          <p:cNvPr id="2080854042" name="Text">
    </p:cNvPr>
          <p:cNvSpPr>
            <a:spLocks noGrp="1"/>
          </p:cNvSpPr>
          <p:nvPr/>
        </p:nvSpPr>
        <p:spPr>
          <a:xfrm rot="0">
            <a:off x="647700" y="41148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30244724" name="Text">
    </p:cNvPr>
          <p:cNvSpPr>
            <a:spLocks noGrp="1"/>
          </p:cNvSpPr>
          <p:nvPr/>
        </p:nvSpPr>
        <p:spPr>
          <a:xfrm rot="0">
            <a:off x="5816600" y="41148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119984" name="Text">
    </p:cNvPr>
          <p:cNvSpPr>
            <a:spLocks noGrp="1"/>
          </p:cNvSpPr>
          <p:nvPr/>
        </p:nvSpPr>
        <p:spPr>
          <a:xfrm rot="0">
            <a:off x="5219700" y="6604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83173172" name="Text">
    </p:cNvPr>
          <p:cNvSpPr>
            <a:spLocks noGrp="1"/>
          </p:cNvSpPr>
          <p:nvPr/>
        </p:nvSpPr>
        <p:spPr>
          <a:xfrm rot="0">
            <a:off x="88900" y="6604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05831842" name="Text">
    </p:cNvPr>
          <p:cNvSpPr>
            <a:spLocks noGrp="1"/>
          </p:cNvSpPr>
          <p:nvPr/>
        </p:nvSpPr>
        <p:spPr>
          <a:xfrm rot="0">
            <a:off x="63500" y="6350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261703733" name="Text">
    </p:cNvPr>
          <p:cNvSpPr>
            <a:spLocks noGrp="1"/>
          </p:cNvSpPr>
          <p:nvPr/>
        </p:nvSpPr>
        <p:spPr>
          <a:xfrm rot="0">
            <a:off x="5232400" y="6350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50782228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099839228" name="Text">
    </p:cNvPr>
          <p:cNvSpPr>
            <a:spLocks noGrp="1"/>
          </p:cNvSpPr>
          <p:nvPr/>
        </p:nvSpPr>
        <p:spPr>
          <a:xfrm rot="0">
            <a:off x="381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53667978" name="Text">
    </p:cNvPr>
          <p:cNvSpPr>
            <a:spLocks noGrp="1"/>
          </p:cNvSpPr>
          <p:nvPr/>
        </p:nvSpPr>
        <p:spPr>
          <a:xfrm rot="0">
            <a:off x="6477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96233232" name="Text">
    </p:cNvPr>
          <p:cNvSpPr>
            <a:spLocks noGrp="1"/>
          </p:cNvSpPr>
          <p:nvPr/>
        </p:nvSpPr>
        <p:spPr>
          <a:xfrm rot="0">
            <a:off x="37592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2145433" name="Text">
    </p:cNvPr>
          <p:cNvSpPr>
            <a:spLocks noGrp="1"/>
          </p:cNvSpPr>
          <p:nvPr/>
        </p:nvSpPr>
        <p:spPr>
          <a:xfrm rot="0">
            <a:off x="42164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05999206" name="Text">
    </p:cNvPr>
          <p:cNvSpPr>
            <a:spLocks noGrp="1"/>
          </p:cNvSpPr>
          <p:nvPr/>
        </p:nvSpPr>
        <p:spPr>
          <a:xfrm rot="0">
            <a:off x="52070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80863017" name="Text">
    </p:cNvPr>
          <p:cNvSpPr>
            <a:spLocks noGrp="1"/>
          </p:cNvSpPr>
          <p:nvPr/>
        </p:nvSpPr>
        <p:spPr>
          <a:xfrm rot="0">
            <a:off x="58166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71314044" name="Text">
    </p:cNvPr>
          <p:cNvSpPr>
            <a:spLocks noGrp="1"/>
          </p:cNvSpPr>
          <p:nvPr/>
        </p:nvSpPr>
        <p:spPr>
          <a:xfrm rot="0">
            <a:off x="89281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43294655" name="Text">
    </p:cNvPr>
          <p:cNvSpPr>
            <a:spLocks noGrp="1"/>
          </p:cNvSpPr>
          <p:nvPr/>
        </p:nvSpPr>
        <p:spPr>
          <a:xfrm rot="0">
            <a:off x="4673600" y="1028700"/>
            <a:ext cx="4699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190827232" name="Text">
    </p:cNvPr>
          <p:cNvSpPr>
            <a:spLocks noGrp="1"/>
          </p:cNvSpPr>
          <p:nvPr/>
        </p:nvSpPr>
        <p:spPr>
          <a:xfrm rot="0">
            <a:off x="93853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87115069" name="Text">
    </p:cNvPr>
          <p:cNvSpPr>
            <a:spLocks noGrp="1"/>
          </p:cNvSpPr>
          <p:nvPr/>
        </p:nvSpPr>
        <p:spPr>
          <a:xfrm rot="0">
            <a:off x="93853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1980286675" name="Text">
    </p:cNvPr>
          <p:cNvSpPr>
            <a:spLocks noGrp="1"/>
          </p:cNvSpPr>
          <p:nvPr/>
        </p:nvSpPr>
        <p:spPr>
          <a:xfrm rot="0">
            <a:off x="89281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</a:p>
        </p:txBody>
      </p:sp>
      <p:sp>
        <p:nvSpPr>
          <p:cNvPr id="655893255" name="Text">
    </p:cNvPr>
          <p:cNvSpPr>
            <a:spLocks noGrp="1"/>
          </p:cNvSpPr>
          <p:nvPr/>
        </p:nvSpPr>
        <p:spPr>
          <a:xfrm rot="0">
            <a:off x="5930900" y="1397000"/>
            <a:ext cx="29845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고도화 프로젝트 관련 업무</a:t>
            </a:r>
            <a:br/>
          </a:p>
        </p:txBody>
      </p:sp>
      <p:sp>
        <p:nvSpPr>
          <p:cNvPr id="903343760" name="Text">
    </p:cNvPr>
          <p:cNvSpPr>
            <a:spLocks noGrp="1"/>
          </p:cNvSpPr>
          <p:nvPr/>
        </p:nvSpPr>
        <p:spPr>
          <a:xfrm rot="0">
            <a:off x="5207000" y="13970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275737080" name="Text">
    </p:cNvPr>
          <p:cNvSpPr>
            <a:spLocks noGrp="1"/>
          </p:cNvSpPr>
          <p:nvPr/>
        </p:nvSpPr>
        <p:spPr>
          <a:xfrm rot="0">
            <a:off x="38100" y="13970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2080660212" name="Text">
    </p:cNvPr>
          <p:cNvSpPr>
            <a:spLocks noGrp="1"/>
          </p:cNvSpPr>
          <p:nvPr/>
        </p:nvSpPr>
        <p:spPr>
          <a:xfrm rot="0">
            <a:off x="762000" y="1397000"/>
            <a:ext cx="29845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[e-Pro]데이터 변경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[e-Pro]웹취약점/소스코드 보안약점/오픈소스 취약점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입문과정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[e-Pro]자동발주 / 발주안내 메일 오류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(with 엠로프로젝트팀)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[e-Pro]견적비교표 오류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(with 엠로프로젝트팀)</a:t>
            </a:r>
            <a:br/>
          </a:p>
        </p:txBody>
      </p:sp>
      <p:sp>
        <p:nvSpPr>
          <p:cNvPr id="451038824" name="Text">
    </p:cNvPr>
          <p:cNvSpPr>
            <a:spLocks noGrp="1"/>
          </p:cNvSpPr>
          <p:nvPr/>
        </p:nvSpPr>
        <p:spPr>
          <a:xfrm rot="0">
            <a:off x="42164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</a:p>
        </p:txBody>
      </p:sp>
      <p:sp>
        <p:nvSpPr>
          <p:cNvPr id="273387722" name="Text">
    </p:cNvPr>
          <p:cNvSpPr>
            <a:spLocks noGrp="1"/>
          </p:cNvSpPr>
          <p:nvPr/>
        </p:nvSpPr>
        <p:spPr>
          <a:xfrm rot="0">
            <a:off x="4673600" y="1397000"/>
            <a:ext cx="4699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</a:p>
        </p:txBody>
      </p:sp>
      <p:sp>
        <p:nvSpPr>
          <p:cNvPr id="230941896" name="Text">
    </p:cNvPr>
          <p:cNvSpPr>
            <a:spLocks noGrp="1"/>
          </p:cNvSpPr>
          <p:nvPr/>
        </p:nvSpPr>
        <p:spPr>
          <a:xfrm rot="0">
            <a:off x="37592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</a:p>
        </p:txBody>
      </p:sp>
      <p:sp>
        <p:nvSpPr>
          <p:cNvPr id="1397677182" name="Text">
    </p:cNvPr>
          <p:cNvSpPr>
            <a:spLocks noGrp="1"/>
          </p:cNvSpPr>
          <p:nvPr/>
        </p:nvSpPr>
        <p:spPr>
          <a:xfrm rot="0">
            <a:off x="647700" y="13970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32451185" name="Text">
    </p:cNvPr>
          <p:cNvSpPr>
            <a:spLocks noGrp="1"/>
          </p:cNvSpPr>
          <p:nvPr/>
        </p:nvSpPr>
        <p:spPr>
          <a:xfrm rot="0">
            <a:off x="5816600" y="13970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91536401" name="Text">
    </p:cNvPr>
          <p:cNvSpPr>
            <a:spLocks noGrp="1"/>
          </p:cNvSpPr>
          <p:nvPr/>
        </p:nvSpPr>
        <p:spPr>
          <a:xfrm rot="0">
            <a:off x="93853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</a:p>
        </p:txBody>
      </p:sp>
      <p:sp>
        <p:nvSpPr>
          <p:cNvPr id="86051991" name="Text">
    </p:cNvPr>
          <p:cNvSpPr>
            <a:spLocks noGrp="1"/>
          </p:cNvSpPr>
          <p:nvPr/>
        </p:nvSpPr>
        <p:spPr>
          <a:xfrm rot="0">
            <a:off x="89281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</a:p>
        </p:txBody>
      </p:sp>
      <p:sp>
        <p:nvSpPr>
          <p:cNvPr id="539594081" name="Text">
    </p:cNvPr>
          <p:cNvSpPr>
            <a:spLocks noGrp="1"/>
          </p:cNvSpPr>
          <p:nvPr/>
        </p:nvSpPr>
        <p:spPr>
          <a:xfrm rot="0">
            <a:off x="5930900" y="4114800"/>
            <a:ext cx="29845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최적 출하지 우선 순위 조회 화면 신규 구성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CRM 자동 배포</a:t>
            </a:r>
            <a:br/>
          </a:p>
        </p:txBody>
      </p:sp>
      <p:sp>
        <p:nvSpPr>
          <p:cNvPr id="1096078532" name="Text">
    </p:cNvPr>
          <p:cNvSpPr>
            <a:spLocks noGrp="1"/>
          </p:cNvSpPr>
          <p:nvPr/>
        </p:nvSpPr>
        <p:spPr>
          <a:xfrm rot="0">
            <a:off x="5207000" y="41148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692378408" name="Text">
    </p:cNvPr>
          <p:cNvSpPr>
            <a:spLocks noGrp="1"/>
          </p:cNvSpPr>
          <p:nvPr/>
        </p:nvSpPr>
        <p:spPr>
          <a:xfrm rot="0">
            <a:off x="38100" y="41148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771526288" name="Text">
    </p:cNvPr>
          <p:cNvSpPr>
            <a:spLocks noGrp="1"/>
          </p:cNvSpPr>
          <p:nvPr/>
        </p:nvSpPr>
        <p:spPr>
          <a:xfrm rot="0">
            <a:off x="762000" y="4114800"/>
            <a:ext cx="29845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[ATSS]차량별실행현황 지도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[Mobile]IOS 링크 사용 다운로드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[ASM]ITSM-91027 재배포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[ASM]ITSM-90391 작업완료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[ASM]ITSM-91260 변경승인요청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- 2022년도 하반기 FW Rule Revalidation 검증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[ATSS]운전자 코드 정보 DB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fortify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[ASM]ITSM-89514 자동배포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- 2월 취약점 점검 조치 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[Mobile]IOS GW Mobile URL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[ATSS]차량별실행현황 신규 지도 완료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[ATSS]최적 출하지 우선 순위 조회 화면 신규 구성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[ASM]ITSM-88809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[ASM]CRM 자동배포 회의</a:t>
            </a:r>
            <a:br/>
          </a:p>
        </p:txBody>
      </p:sp>
      <p:sp>
        <p:nvSpPr>
          <p:cNvPr id="87659078" name="Text">
    </p:cNvPr>
          <p:cNvSpPr>
            <a:spLocks noGrp="1"/>
          </p:cNvSpPr>
          <p:nvPr/>
        </p:nvSpPr>
        <p:spPr>
          <a:xfrm rot="0">
            <a:off x="42164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</a:p>
        </p:txBody>
      </p:sp>
      <p:sp>
        <p:nvSpPr>
          <p:cNvPr id="1647084753" name="Text">
    </p:cNvPr>
          <p:cNvSpPr>
            <a:spLocks noGrp="1"/>
          </p:cNvSpPr>
          <p:nvPr/>
        </p:nvSpPr>
        <p:spPr>
          <a:xfrm rot="0">
            <a:off x="4673600" y="4114800"/>
            <a:ext cx="4699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0224</a:t>
            </a:r>
            <a:br/>
          </a:p>
        </p:txBody>
      </p:sp>
      <p:sp>
        <p:nvSpPr>
          <p:cNvPr id="2068028249" name="Text">
    </p:cNvPr>
          <p:cNvSpPr>
            <a:spLocks noGrp="1"/>
          </p:cNvSpPr>
          <p:nvPr/>
        </p:nvSpPr>
        <p:spPr>
          <a:xfrm rot="0">
            <a:off x="37592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</a:p>
        </p:txBody>
      </p:sp>
      <p:sp>
        <p:nvSpPr>
          <p:cNvPr id="683872121" name="Text">
    </p:cNvPr>
          <p:cNvSpPr>
            <a:spLocks noGrp="1"/>
          </p:cNvSpPr>
          <p:nvPr/>
        </p:nvSpPr>
        <p:spPr>
          <a:xfrm rot="0">
            <a:off x="647700" y="41148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29553541" name="Text">
    </p:cNvPr>
          <p:cNvSpPr>
            <a:spLocks noGrp="1"/>
          </p:cNvSpPr>
          <p:nvPr/>
        </p:nvSpPr>
        <p:spPr>
          <a:xfrm rot="0">
            <a:off x="5816600" y="41148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004796" name="Text">
    </p:cNvPr>
          <p:cNvSpPr>
            <a:spLocks noGrp="1"/>
          </p:cNvSpPr>
          <p:nvPr/>
        </p:nvSpPr>
        <p:spPr>
          <a:xfrm rot="0">
            <a:off x="5219700" y="6604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492627" name="Text">
    </p:cNvPr>
          <p:cNvSpPr>
            <a:spLocks noGrp="1"/>
          </p:cNvSpPr>
          <p:nvPr/>
        </p:nvSpPr>
        <p:spPr>
          <a:xfrm rot="0">
            <a:off x="88900" y="6604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19699751" name="Text">
    </p:cNvPr>
          <p:cNvSpPr>
            <a:spLocks noGrp="1"/>
          </p:cNvSpPr>
          <p:nvPr/>
        </p:nvSpPr>
        <p:spPr>
          <a:xfrm rot="0">
            <a:off x="63500" y="6350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502584978" name="Text">
    </p:cNvPr>
          <p:cNvSpPr>
            <a:spLocks noGrp="1"/>
          </p:cNvSpPr>
          <p:nvPr/>
        </p:nvSpPr>
        <p:spPr>
          <a:xfrm rot="0">
            <a:off x="5232400" y="6350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45792722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222071854" name="Text">
    </p:cNvPr>
          <p:cNvSpPr>
            <a:spLocks noGrp="1"/>
          </p:cNvSpPr>
          <p:nvPr/>
        </p:nvSpPr>
        <p:spPr>
          <a:xfrm rot="0">
            <a:off x="381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27051915" name="Text">
    </p:cNvPr>
          <p:cNvSpPr>
            <a:spLocks noGrp="1"/>
          </p:cNvSpPr>
          <p:nvPr/>
        </p:nvSpPr>
        <p:spPr>
          <a:xfrm rot="0">
            <a:off x="6477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996165" name="Text">
    </p:cNvPr>
          <p:cNvSpPr>
            <a:spLocks noGrp="1"/>
          </p:cNvSpPr>
          <p:nvPr/>
        </p:nvSpPr>
        <p:spPr>
          <a:xfrm rot="0">
            <a:off x="37592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26963998" name="Text">
    </p:cNvPr>
          <p:cNvSpPr>
            <a:spLocks noGrp="1"/>
          </p:cNvSpPr>
          <p:nvPr/>
        </p:nvSpPr>
        <p:spPr>
          <a:xfrm rot="0">
            <a:off x="42164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52009675" name="Text">
    </p:cNvPr>
          <p:cNvSpPr>
            <a:spLocks noGrp="1"/>
          </p:cNvSpPr>
          <p:nvPr/>
        </p:nvSpPr>
        <p:spPr>
          <a:xfrm rot="0">
            <a:off x="52070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27487882" name="Text">
    </p:cNvPr>
          <p:cNvSpPr>
            <a:spLocks noGrp="1"/>
          </p:cNvSpPr>
          <p:nvPr/>
        </p:nvSpPr>
        <p:spPr>
          <a:xfrm rot="0">
            <a:off x="58166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99554735" name="Text">
    </p:cNvPr>
          <p:cNvSpPr>
            <a:spLocks noGrp="1"/>
          </p:cNvSpPr>
          <p:nvPr/>
        </p:nvSpPr>
        <p:spPr>
          <a:xfrm rot="0">
            <a:off x="89281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43217294" name="Text">
    </p:cNvPr>
          <p:cNvSpPr>
            <a:spLocks noGrp="1"/>
          </p:cNvSpPr>
          <p:nvPr/>
        </p:nvSpPr>
        <p:spPr>
          <a:xfrm rot="0">
            <a:off x="4673600" y="1028700"/>
            <a:ext cx="4699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492287009" name="Text">
    </p:cNvPr>
          <p:cNvSpPr>
            <a:spLocks noGrp="1"/>
          </p:cNvSpPr>
          <p:nvPr/>
        </p:nvSpPr>
        <p:spPr>
          <a:xfrm rot="0">
            <a:off x="93853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58236199" name="Text">
    </p:cNvPr>
          <p:cNvSpPr>
            <a:spLocks noGrp="1"/>
          </p:cNvSpPr>
          <p:nvPr/>
        </p:nvSpPr>
        <p:spPr>
          <a:xfrm rot="0">
            <a:off x="93853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</a:p>
        </p:txBody>
      </p:sp>
      <p:sp>
        <p:nvSpPr>
          <p:cNvPr id="1602994611" name="Text">
    </p:cNvPr>
          <p:cNvSpPr>
            <a:spLocks noGrp="1"/>
          </p:cNvSpPr>
          <p:nvPr/>
        </p:nvSpPr>
        <p:spPr>
          <a:xfrm rot="0">
            <a:off x="89281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</a:p>
        </p:txBody>
      </p:sp>
      <p:sp>
        <p:nvSpPr>
          <p:cNvPr id="1910411106" name="Text">
    </p:cNvPr>
          <p:cNvSpPr>
            <a:spLocks noGrp="1"/>
          </p:cNvSpPr>
          <p:nvPr/>
        </p:nvSpPr>
        <p:spPr>
          <a:xfrm rot="0">
            <a:off x="5930900" y="1397000"/>
            <a:ext cx="29845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 관리 및 재수행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회계전표 증빙 대사 로직 일부 수정 요청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'#2 외화지급' 병합 작업 테스트 및 보완</a:t>
            </a:r>
            <a:br/>
          </a:p>
        </p:txBody>
      </p:sp>
      <p:sp>
        <p:nvSpPr>
          <p:cNvPr id="1359530948" name="Text">
    </p:cNvPr>
          <p:cNvSpPr>
            <a:spLocks noGrp="1"/>
          </p:cNvSpPr>
          <p:nvPr/>
        </p:nvSpPr>
        <p:spPr>
          <a:xfrm rot="0">
            <a:off x="5207000" y="13970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971762333" name="Text">
    </p:cNvPr>
          <p:cNvSpPr>
            <a:spLocks noGrp="1"/>
          </p:cNvSpPr>
          <p:nvPr/>
        </p:nvSpPr>
        <p:spPr>
          <a:xfrm rot="0">
            <a:off x="38100" y="13970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954641351" name="Text">
    </p:cNvPr>
          <p:cNvSpPr>
            <a:spLocks noGrp="1"/>
          </p:cNvSpPr>
          <p:nvPr/>
        </p:nvSpPr>
        <p:spPr>
          <a:xfrm rot="0">
            <a:off x="762000" y="1397000"/>
            <a:ext cx="29845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[RPA]117pc, 209pc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에너지관리팀 'Daily Report'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'사전점검' 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'외와송금'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'CCS 사전점검'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'#2 외화지급' 병합 작업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'#4 외화송금'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'#1 회계지급'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[RPA]A360 'Margin'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'지류 상품권 회수 절차' 개발 회의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[RPA]휴가 백업 방법 자료 작성 및 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 계정관리] 담당자 휴가 백업</a:t>
            </a:r>
            <a:br/>
          </a:p>
        </p:txBody>
      </p:sp>
      <p:sp>
        <p:nvSpPr>
          <p:cNvPr id="1906393514" name="Text">
    </p:cNvPr>
          <p:cNvSpPr>
            <a:spLocks noGrp="1"/>
          </p:cNvSpPr>
          <p:nvPr/>
        </p:nvSpPr>
        <p:spPr>
          <a:xfrm rot="0">
            <a:off x="42164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</a:p>
        </p:txBody>
      </p:sp>
      <p:sp>
        <p:nvSpPr>
          <p:cNvPr id="1726014129" name="Text">
    </p:cNvPr>
          <p:cNvSpPr>
            <a:spLocks noGrp="1"/>
          </p:cNvSpPr>
          <p:nvPr/>
        </p:nvSpPr>
        <p:spPr>
          <a:xfrm rot="0">
            <a:off x="4673600" y="1397000"/>
            <a:ext cx="4699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</a:p>
        </p:txBody>
      </p:sp>
      <p:sp>
        <p:nvSpPr>
          <p:cNvPr id="637698220" name="Text">
    </p:cNvPr>
          <p:cNvSpPr>
            <a:spLocks noGrp="1"/>
          </p:cNvSpPr>
          <p:nvPr/>
        </p:nvSpPr>
        <p:spPr>
          <a:xfrm rot="0">
            <a:off x="37592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</a:p>
        </p:txBody>
      </p:sp>
      <p:sp>
        <p:nvSpPr>
          <p:cNvPr id="1498605286" name="Text">
    </p:cNvPr>
          <p:cNvSpPr>
            <a:spLocks noGrp="1"/>
          </p:cNvSpPr>
          <p:nvPr/>
        </p:nvSpPr>
        <p:spPr>
          <a:xfrm rot="0">
            <a:off x="647700" y="13970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70773623" name="Text">
    </p:cNvPr>
          <p:cNvSpPr>
            <a:spLocks noGrp="1"/>
          </p:cNvSpPr>
          <p:nvPr/>
        </p:nvSpPr>
        <p:spPr>
          <a:xfrm rot="0">
            <a:off x="5816600" y="13970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25243884" name="Text">
    </p:cNvPr>
          <p:cNvSpPr>
            <a:spLocks noGrp="1"/>
          </p:cNvSpPr>
          <p:nvPr/>
        </p:nvSpPr>
        <p:spPr>
          <a:xfrm rot="0">
            <a:off x="93853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</a:p>
        </p:txBody>
      </p:sp>
      <p:sp>
        <p:nvSpPr>
          <p:cNvPr id="1898198210" name="Text">
    </p:cNvPr>
          <p:cNvSpPr>
            <a:spLocks noGrp="1"/>
          </p:cNvSpPr>
          <p:nvPr/>
        </p:nvSpPr>
        <p:spPr>
          <a:xfrm rot="0">
            <a:off x="89281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br/>
          </a:p>
        </p:txBody>
      </p:sp>
      <p:sp>
        <p:nvSpPr>
          <p:cNvPr id="1066371542" name="Text">
    </p:cNvPr>
          <p:cNvSpPr>
            <a:spLocks noGrp="1"/>
          </p:cNvSpPr>
          <p:nvPr/>
        </p:nvSpPr>
        <p:spPr>
          <a:xfrm rot="0">
            <a:off x="5930900" y="4114800"/>
            <a:ext cx="29845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등록/추가/지급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보류 해제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생산직 주간근무자 교육특근 운영에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특근명령서 및 특근확인서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담당자 수신 요청</a:t>
            </a:r>
            <a:br/>
          </a:p>
        </p:txBody>
      </p:sp>
      <p:sp>
        <p:nvSpPr>
          <p:cNvPr id="931262648" name="Text">
    </p:cNvPr>
          <p:cNvSpPr>
            <a:spLocks noGrp="1"/>
          </p:cNvSpPr>
          <p:nvPr/>
        </p:nvSpPr>
        <p:spPr>
          <a:xfrm rot="0">
            <a:off x="5207000" y="41148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2055373599" name="Text">
    </p:cNvPr>
          <p:cNvSpPr>
            <a:spLocks noGrp="1"/>
          </p:cNvSpPr>
          <p:nvPr/>
        </p:nvSpPr>
        <p:spPr>
          <a:xfrm rot="0">
            <a:off x="38100" y="41148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709900969" name="Text">
    </p:cNvPr>
          <p:cNvSpPr>
            <a:spLocks noGrp="1"/>
          </p:cNvSpPr>
          <p:nvPr/>
        </p:nvSpPr>
        <p:spPr>
          <a:xfrm rot="0">
            <a:off x="762000" y="4114800"/>
            <a:ext cx="29845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[E-Approval]외화지급처 송금계좌정보 신청서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변경/보완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[E-Approval]생산직 주간근무자 교육특근 운영에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특근명령서 및 특근확인서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담당자 수신 요청</a:t>
            </a:r>
            <a:br/>
          </a:p>
        </p:txBody>
      </p:sp>
      <p:sp>
        <p:nvSpPr>
          <p:cNvPr id="1767036684" name="Text">
    </p:cNvPr>
          <p:cNvSpPr>
            <a:spLocks noGrp="1"/>
          </p:cNvSpPr>
          <p:nvPr/>
        </p:nvSpPr>
        <p:spPr>
          <a:xfrm rot="0">
            <a:off x="42164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</a:p>
        </p:txBody>
      </p:sp>
      <p:sp>
        <p:nvSpPr>
          <p:cNvPr id="1366224558" name="Text">
    </p:cNvPr>
          <p:cNvSpPr>
            <a:spLocks noGrp="1"/>
          </p:cNvSpPr>
          <p:nvPr/>
        </p:nvSpPr>
        <p:spPr>
          <a:xfrm rot="0">
            <a:off x="4673600" y="4114800"/>
            <a:ext cx="4699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br/>
          </a:p>
        </p:txBody>
      </p:sp>
      <p:sp>
        <p:nvSpPr>
          <p:cNvPr id="1058670055" name="Text">
    </p:cNvPr>
          <p:cNvSpPr>
            <a:spLocks noGrp="1"/>
          </p:cNvSpPr>
          <p:nvPr/>
        </p:nvSpPr>
        <p:spPr>
          <a:xfrm rot="0">
            <a:off x="37592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br/>
          </a:p>
        </p:txBody>
      </p:sp>
      <p:sp>
        <p:nvSpPr>
          <p:cNvPr id="347399647" name="Text">
    </p:cNvPr>
          <p:cNvSpPr>
            <a:spLocks noGrp="1"/>
          </p:cNvSpPr>
          <p:nvPr/>
        </p:nvSpPr>
        <p:spPr>
          <a:xfrm rot="0">
            <a:off x="647700" y="41148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05757170" name="Text">
    </p:cNvPr>
          <p:cNvSpPr>
            <a:spLocks noGrp="1"/>
          </p:cNvSpPr>
          <p:nvPr/>
        </p:nvSpPr>
        <p:spPr>
          <a:xfrm rot="0">
            <a:off x="5816600" y="41148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078134" name="Text">
    </p:cNvPr>
          <p:cNvSpPr>
            <a:spLocks noGrp="1"/>
          </p:cNvSpPr>
          <p:nvPr/>
        </p:nvSpPr>
        <p:spPr>
          <a:xfrm rot="0">
            <a:off x="5219700" y="6604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83410655" name="Text">
    </p:cNvPr>
          <p:cNvSpPr>
            <a:spLocks noGrp="1"/>
          </p:cNvSpPr>
          <p:nvPr/>
        </p:nvSpPr>
        <p:spPr>
          <a:xfrm rot="0">
            <a:off x="88900" y="6604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92528197" name="Text">
    </p:cNvPr>
          <p:cNvSpPr>
            <a:spLocks noGrp="1"/>
          </p:cNvSpPr>
          <p:nvPr/>
        </p:nvSpPr>
        <p:spPr>
          <a:xfrm rot="0">
            <a:off x="63500" y="6350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013228704" name="Text">
    </p:cNvPr>
          <p:cNvSpPr>
            <a:spLocks noGrp="1"/>
          </p:cNvSpPr>
          <p:nvPr/>
        </p:nvSpPr>
        <p:spPr>
          <a:xfrm rot="0">
            <a:off x="5232400" y="6350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54104511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209099012" name="Text">
    </p:cNvPr>
          <p:cNvSpPr>
            <a:spLocks noGrp="1"/>
          </p:cNvSpPr>
          <p:nvPr/>
        </p:nvSpPr>
        <p:spPr>
          <a:xfrm rot="0">
            <a:off x="381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05069259" name="Text">
    </p:cNvPr>
          <p:cNvSpPr>
            <a:spLocks noGrp="1"/>
          </p:cNvSpPr>
          <p:nvPr/>
        </p:nvSpPr>
        <p:spPr>
          <a:xfrm rot="0">
            <a:off x="6477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72558983" name="Text">
    </p:cNvPr>
          <p:cNvSpPr>
            <a:spLocks noGrp="1"/>
          </p:cNvSpPr>
          <p:nvPr/>
        </p:nvSpPr>
        <p:spPr>
          <a:xfrm rot="0">
            <a:off x="37592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38953821" name="Text">
    </p:cNvPr>
          <p:cNvSpPr>
            <a:spLocks noGrp="1"/>
          </p:cNvSpPr>
          <p:nvPr/>
        </p:nvSpPr>
        <p:spPr>
          <a:xfrm rot="0">
            <a:off x="42164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66549273" name="Text">
    </p:cNvPr>
          <p:cNvSpPr>
            <a:spLocks noGrp="1"/>
          </p:cNvSpPr>
          <p:nvPr/>
        </p:nvSpPr>
        <p:spPr>
          <a:xfrm rot="0">
            <a:off x="52070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34273407" name="Text">
    </p:cNvPr>
          <p:cNvSpPr>
            <a:spLocks noGrp="1"/>
          </p:cNvSpPr>
          <p:nvPr/>
        </p:nvSpPr>
        <p:spPr>
          <a:xfrm rot="0">
            <a:off x="58166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83380444" name="Text">
    </p:cNvPr>
          <p:cNvSpPr>
            <a:spLocks noGrp="1"/>
          </p:cNvSpPr>
          <p:nvPr/>
        </p:nvSpPr>
        <p:spPr>
          <a:xfrm rot="0">
            <a:off x="89281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5994796" name="Text">
    </p:cNvPr>
          <p:cNvSpPr>
            <a:spLocks noGrp="1"/>
          </p:cNvSpPr>
          <p:nvPr/>
        </p:nvSpPr>
        <p:spPr>
          <a:xfrm rot="0">
            <a:off x="4673600" y="1028700"/>
            <a:ext cx="4699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29183782" name="Text">
    </p:cNvPr>
          <p:cNvSpPr>
            <a:spLocks noGrp="1"/>
          </p:cNvSpPr>
          <p:nvPr/>
        </p:nvSpPr>
        <p:spPr>
          <a:xfrm rot="0">
            <a:off x="93853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65719082" name="Text">
    </p:cNvPr>
          <p:cNvSpPr>
            <a:spLocks noGrp="1"/>
          </p:cNvSpPr>
          <p:nvPr/>
        </p:nvSpPr>
        <p:spPr>
          <a:xfrm rot="0">
            <a:off x="9385300" y="1397000"/>
            <a:ext cx="4572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</a:p>
        </p:txBody>
      </p:sp>
      <p:sp>
        <p:nvSpPr>
          <p:cNvPr id="1527626091" name="Text">
    </p:cNvPr>
          <p:cNvSpPr>
            <a:spLocks noGrp="1"/>
          </p:cNvSpPr>
          <p:nvPr/>
        </p:nvSpPr>
        <p:spPr>
          <a:xfrm rot="0">
            <a:off x="8928100" y="1397000"/>
            <a:ext cx="4572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</a:p>
        </p:txBody>
      </p:sp>
      <p:sp>
        <p:nvSpPr>
          <p:cNvPr id="304635446" name="Text">
    </p:cNvPr>
          <p:cNvSpPr>
            <a:spLocks noGrp="1"/>
          </p:cNvSpPr>
          <p:nvPr/>
        </p:nvSpPr>
        <p:spPr>
          <a:xfrm rot="0">
            <a:off x="5930900" y="1397000"/>
            <a:ext cx="2984500" cy="3949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정기적 검토 메일 기능개선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(진행 현황 확인 및 적용 일정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미 작성 된 교육훈련결과보고 및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출장비신청서 작성 안내 메일 발송 기능개선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LMS내 시행교육과정 강사탭 구성 변경 요청</a:t>
            </a:r>
            <a:br/>
          </a:p>
        </p:txBody>
      </p:sp>
      <p:sp>
        <p:nvSpPr>
          <p:cNvPr id="1164262846" name="Text">
    </p:cNvPr>
          <p:cNvSpPr>
            <a:spLocks noGrp="1"/>
          </p:cNvSpPr>
          <p:nvPr/>
        </p:nvSpPr>
        <p:spPr>
          <a:xfrm rot="0">
            <a:off x="5207000" y="1397000"/>
            <a:ext cx="6096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2051991665" name="Text">
    </p:cNvPr>
          <p:cNvSpPr>
            <a:spLocks noGrp="1"/>
          </p:cNvSpPr>
          <p:nvPr/>
        </p:nvSpPr>
        <p:spPr>
          <a:xfrm rot="0">
            <a:off x="38100" y="1397000"/>
            <a:ext cx="6096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279185074" name="Text">
    </p:cNvPr>
          <p:cNvSpPr>
            <a:spLocks noGrp="1"/>
          </p:cNvSpPr>
          <p:nvPr/>
        </p:nvSpPr>
        <p:spPr>
          <a:xfrm rot="0">
            <a:off x="762000" y="1397000"/>
            <a:ext cx="2984500" cy="3949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(BCM 신규 프로젝트 인원,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추후 BCM 관련 정보처리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해당 문서로  23/06/30까지 진행예정)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[ERS]정기적 검토 메일 기능개선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(진행 현황 확인 및 적용 일정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[LMS]미 작성 된 교육훈련결과보고 및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출장비신청서 작성 안내 메일 발송 기능개선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[ERS]모바일 ERS 개선 Weekly Progress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Meeting(2차)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[LMS]동경지사 사용자분의 그룹웨어&gt;e-learing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페이지 접근불가 원인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[ERS]ERS 시스템 서비스 장애 관련 원인 확인 및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조치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[ERM/LMS]용인 2022년도 하반기 FW Rule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Revalidation 수행 결과 2차 검증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[LMS]LMS내 시행교육과정 강사탭 구성 변경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[ERS]표준문서 '바이오디젤 도입 절차(SOM-0-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800)' 제정 안내, CP 공지되도록 데이터 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경 및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[ERM]입력주기가 일 단위인 RI가 경계/대응일 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우 1주일 단위로 대응방안이 입력 요청을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할 수 있도록 로직 개선이 가능한지 검토 요청</a:t>
            </a:r>
            <a:br/>
          </a:p>
        </p:txBody>
      </p:sp>
      <p:sp>
        <p:nvSpPr>
          <p:cNvPr id="473427693" name="Text">
    </p:cNvPr>
          <p:cNvSpPr>
            <a:spLocks noGrp="1"/>
          </p:cNvSpPr>
          <p:nvPr/>
        </p:nvSpPr>
        <p:spPr>
          <a:xfrm rot="0">
            <a:off x="4216400" y="1397000"/>
            <a:ext cx="4572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  <a:br/>
          </a:p>
        </p:txBody>
      </p:sp>
      <p:sp>
        <p:nvSpPr>
          <p:cNvPr id="1892923416" name="Text">
    </p:cNvPr>
          <p:cNvSpPr>
            <a:spLocks noGrp="1"/>
          </p:cNvSpPr>
          <p:nvPr/>
        </p:nvSpPr>
        <p:spPr>
          <a:xfrm rot="0">
            <a:off x="4673600" y="1397000"/>
            <a:ext cx="4699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  <a:br/>
          </a:p>
        </p:txBody>
      </p:sp>
      <p:sp>
        <p:nvSpPr>
          <p:cNvPr id="2102643475" name="Text">
    </p:cNvPr>
          <p:cNvSpPr>
            <a:spLocks noGrp="1"/>
          </p:cNvSpPr>
          <p:nvPr/>
        </p:nvSpPr>
        <p:spPr>
          <a:xfrm rot="0">
            <a:off x="3759200" y="1397000"/>
            <a:ext cx="4572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</a:p>
        </p:txBody>
      </p:sp>
      <p:sp>
        <p:nvSpPr>
          <p:cNvPr id="1196572491" name="Text">
    </p:cNvPr>
          <p:cNvSpPr>
            <a:spLocks noGrp="1"/>
          </p:cNvSpPr>
          <p:nvPr/>
        </p:nvSpPr>
        <p:spPr>
          <a:xfrm rot="0">
            <a:off x="647700" y="1397000"/>
            <a:ext cx="31115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80990666" name="Text">
    </p:cNvPr>
          <p:cNvSpPr>
            <a:spLocks noGrp="1"/>
          </p:cNvSpPr>
          <p:nvPr/>
        </p:nvSpPr>
        <p:spPr>
          <a:xfrm rot="0">
            <a:off x="5816600" y="1397000"/>
            <a:ext cx="3111500" cy="394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10732" name="Text">
    </p:cNvPr>
          <p:cNvSpPr>
            <a:spLocks noGrp="1"/>
          </p:cNvSpPr>
          <p:nvPr/>
        </p:nvSpPr>
        <p:spPr>
          <a:xfrm rot="0">
            <a:off x="5219700" y="6604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89386565" name="Text">
    </p:cNvPr>
          <p:cNvSpPr>
            <a:spLocks noGrp="1"/>
          </p:cNvSpPr>
          <p:nvPr/>
        </p:nvSpPr>
        <p:spPr>
          <a:xfrm rot="0">
            <a:off x="88900" y="6604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12473149" name="Text">
    </p:cNvPr>
          <p:cNvSpPr>
            <a:spLocks noGrp="1"/>
          </p:cNvSpPr>
          <p:nvPr/>
        </p:nvSpPr>
        <p:spPr>
          <a:xfrm rot="0">
            <a:off x="63500" y="6350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60507853" name="Text">
    </p:cNvPr>
          <p:cNvSpPr>
            <a:spLocks noGrp="1"/>
          </p:cNvSpPr>
          <p:nvPr/>
        </p:nvSpPr>
        <p:spPr>
          <a:xfrm rot="0">
            <a:off x="5232400" y="6350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57085720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980704772" name="Text">
    </p:cNvPr>
          <p:cNvSpPr>
            <a:spLocks noGrp="1"/>
          </p:cNvSpPr>
          <p:nvPr/>
        </p:nvSpPr>
        <p:spPr>
          <a:xfrm rot="0">
            <a:off x="381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8499085" name="Text">
    </p:cNvPr>
          <p:cNvSpPr>
            <a:spLocks noGrp="1"/>
          </p:cNvSpPr>
          <p:nvPr/>
        </p:nvSpPr>
        <p:spPr>
          <a:xfrm rot="0">
            <a:off x="6477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70663029" name="Text">
    </p:cNvPr>
          <p:cNvSpPr>
            <a:spLocks noGrp="1"/>
          </p:cNvSpPr>
          <p:nvPr/>
        </p:nvSpPr>
        <p:spPr>
          <a:xfrm rot="0">
            <a:off x="37592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05090462" name="Text">
    </p:cNvPr>
          <p:cNvSpPr>
            <a:spLocks noGrp="1"/>
          </p:cNvSpPr>
          <p:nvPr/>
        </p:nvSpPr>
        <p:spPr>
          <a:xfrm rot="0">
            <a:off x="42164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40862061" name="Text">
    </p:cNvPr>
          <p:cNvSpPr>
            <a:spLocks noGrp="1"/>
          </p:cNvSpPr>
          <p:nvPr/>
        </p:nvSpPr>
        <p:spPr>
          <a:xfrm rot="0">
            <a:off x="52070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41981564" name="Text">
    </p:cNvPr>
          <p:cNvSpPr>
            <a:spLocks noGrp="1"/>
          </p:cNvSpPr>
          <p:nvPr/>
        </p:nvSpPr>
        <p:spPr>
          <a:xfrm rot="0">
            <a:off x="58166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30854579" name="Text">
    </p:cNvPr>
          <p:cNvSpPr>
            <a:spLocks noGrp="1"/>
          </p:cNvSpPr>
          <p:nvPr/>
        </p:nvSpPr>
        <p:spPr>
          <a:xfrm rot="0">
            <a:off x="89281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04853852" name="Text">
    </p:cNvPr>
          <p:cNvSpPr>
            <a:spLocks noGrp="1"/>
          </p:cNvSpPr>
          <p:nvPr/>
        </p:nvSpPr>
        <p:spPr>
          <a:xfrm rot="0">
            <a:off x="4673600" y="1028700"/>
            <a:ext cx="4699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43197128" name="Text">
    </p:cNvPr>
          <p:cNvSpPr>
            <a:spLocks noGrp="1"/>
          </p:cNvSpPr>
          <p:nvPr/>
        </p:nvSpPr>
        <p:spPr>
          <a:xfrm rot="0">
            <a:off x="93853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49396208" name="Text">
    </p:cNvPr>
          <p:cNvSpPr>
            <a:spLocks noGrp="1"/>
          </p:cNvSpPr>
          <p:nvPr/>
        </p:nvSpPr>
        <p:spPr>
          <a:xfrm rot="0">
            <a:off x="93853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932256001" name="Text">
    </p:cNvPr>
          <p:cNvSpPr>
            <a:spLocks noGrp="1"/>
          </p:cNvSpPr>
          <p:nvPr/>
        </p:nvSpPr>
        <p:spPr>
          <a:xfrm rot="0">
            <a:off x="89281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</a:p>
        </p:txBody>
      </p:sp>
      <p:sp>
        <p:nvSpPr>
          <p:cNvPr id="116322065" name="Text">
    </p:cNvPr>
          <p:cNvSpPr>
            <a:spLocks noGrp="1"/>
          </p:cNvSpPr>
          <p:nvPr/>
        </p:nvSpPr>
        <p:spPr>
          <a:xfrm rot="0">
            <a:off x="5930900" y="1397000"/>
            <a:ext cx="29845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Upgrade로 인한 모바일 상품권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관련 화면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(일일판매보고 품의서, 모바일상품권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판매현황)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개발</a:t>
            </a:r>
            <a:br/>
          </a:p>
        </p:txBody>
      </p:sp>
      <p:sp>
        <p:nvSpPr>
          <p:cNvPr id="872820865" name="Text">
    </p:cNvPr>
          <p:cNvSpPr>
            <a:spLocks noGrp="1"/>
          </p:cNvSpPr>
          <p:nvPr/>
        </p:nvSpPr>
        <p:spPr>
          <a:xfrm rot="0">
            <a:off x="5207000" y="13970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655052953" name="Text">
    </p:cNvPr>
          <p:cNvSpPr>
            <a:spLocks noGrp="1"/>
          </p:cNvSpPr>
          <p:nvPr/>
        </p:nvSpPr>
        <p:spPr>
          <a:xfrm rot="0">
            <a:off x="38100" y="13970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418188392" name="Text">
    </p:cNvPr>
          <p:cNvSpPr>
            <a:spLocks noGrp="1"/>
          </p:cNvSpPr>
          <p:nvPr/>
        </p:nvSpPr>
        <p:spPr>
          <a:xfrm rot="0">
            <a:off x="762000" y="1397000"/>
            <a:ext cx="29845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[GCMS]CRM Upgrade로 인한 모바일 상품권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관련 화면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(일일판매보고 품의서, 모바일상품권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판매현황)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[GCMS]지류상품권 교환 회수 개발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[WMS]사이버보안 컴플라이언스 점검 결과에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application Log 작업(보안관제)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[GCMS]CRM  Upgrade SAP_DS 작업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[EWS]FW Rule Revalidation 삭제 대상 정책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[GCMS]FW Rule Revalidation 삭제 대상 정책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[GCMS]전북지사 상품권 판독시 오류 확인요청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[GCMS]경기동부지사 상품권 PC GCMS 오류 확인 및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결제시스템 설치 요청</a:t>
            </a:r>
            <a:br/>
          </a:p>
        </p:txBody>
      </p:sp>
      <p:sp>
        <p:nvSpPr>
          <p:cNvPr id="1762328067" name="Text">
    </p:cNvPr>
          <p:cNvSpPr>
            <a:spLocks noGrp="1"/>
          </p:cNvSpPr>
          <p:nvPr/>
        </p:nvSpPr>
        <p:spPr>
          <a:xfrm rot="0">
            <a:off x="42164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</a:p>
        </p:txBody>
      </p:sp>
      <p:sp>
        <p:nvSpPr>
          <p:cNvPr id="1812810139" name="Text">
    </p:cNvPr>
          <p:cNvSpPr>
            <a:spLocks noGrp="1"/>
          </p:cNvSpPr>
          <p:nvPr/>
        </p:nvSpPr>
        <p:spPr>
          <a:xfrm rot="0">
            <a:off x="4673600" y="1397000"/>
            <a:ext cx="4699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</a:p>
        </p:txBody>
      </p:sp>
      <p:sp>
        <p:nvSpPr>
          <p:cNvPr id="293552923" name="Text">
    </p:cNvPr>
          <p:cNvSpPr>
            <a:spLocks noGrp="1"/>
          </p:cNvSpPr>
          <p:nvPr/>
        </p:nvSpPr>
        <p:spPr>
          <a:xfrm rot="0">
            <a:off x="37592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</a:p>
        </p:txBody>
      </p:sp>
      <p:sp>
        <p:nvSpPr>
          <p:cNvPr id="1635877648" name="Text">
    </p:cNvPr>
          <p:cNvSpPr>
            <a:spLocks noGrp="1"/>
          </p:cNvSpPr>
          <p:nvPr/>
        </p:nvSpPr>
        <p:spPr>
          <a:xfrm rot="0">
            <a:off x="647700" y="13970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98395333" name="Text">
    </p:cNvPr>
          <p:cNvSpPr>
            <a:spLocks noGrp="1"/>
          </p:cNvSpPr>
          <p:nvPr/>
        </p:nvSpPr>
        <p:spPr>
          <a:xfrm rot="0">
            <a:off x="5816600" y="13970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01710375" name="Text">
    </p:cNvPr>
          <p:cNvSpPr>
            <a:spLocks noGrp="1"/>
          </p:cNvSpPr>
          <p:nvPr/>
        </p:nvSpPr>
        <p:spPr>
          <a:xfrm rot="0">
            <a:off x="93853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02/03</a:t>
            </a:r>
            <a:br/>
            <a:br/>
          </a:p>
        </p:txBody>
      </p:sp>
      <p:sp>
        <p:nvSpPr>
          <p:cNvPr id="839823255" name="Text">
    </p:cNvPr>
          <p:cNvSpPr>
            <a:spLocks noGrp="1"/>
          </p:cNvSpPr>
          <p:nvPr/>
        </p:nvSpPr>
        <p:spPr>
          <a:xfrm rot="0">
            <a:off x="89281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br/>
          </a:p>
        </p:txBody>
      </p:sp>
      <p:sp>
        <p:nvSpPr>
          <p:cNvPr id="1610232773" name="Text">
    </p:cNvPr>
          <p:cNvSpPr>
            <a:spLocks noGrp="1"/>
          </p:cNvSpPr>
          <p:nvPr/>
        </p:nvSpPr>
        <p:spPr>
          <a:xfrm rot="0">
            <a:off x="5930900" y="4114800"/>
            <a:ext cx="29845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ITO 운영 주간보고서 (AMS) 작성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유지보수 및 업그레이드</a:t>
            </a:r>
            <a:br/>
          </a:p>
        </p:txBody>
      </p:sp>
      <p:sp>
        <p:nvSpPr>
          <p:cNvPr id="743594052" name="Text">
    </p:cNvPr>
          <p:cNvSpPr>
            <a:spLocks noGrp="1"/>
          </p:cNvSpPr>
          <p:nvPr/>
        </p:nvSpPr>
        <p:spPr>
          <a:xfrm rot="0">
            <a:off x="5207000" y="41148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734012569" name="Text">
    </p:cNvPr>
          <p:cNvSpPr>
            <a:spLocks noGrp="1"/>
          </p:cNvSpPr>
          <p:nvPr/>
        </p:nvSpPr>
        <p:spPr>
          <a:xfrm rot="0">
            <a:off x="38100" y="41148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544184306" name="Text">
    </p:cNvPr>
          <p:cNvSpPr>
            <a:spLocks noGrp="1"/>
          </p:cNvSpPr>
          <p:nvPr/>
        </p:nvSpPr>
        <p:spPr>
          <a:xfrm rot="0">
            <a:off x="762000" y="4114800"/>
            <a:ext cx="29845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시스템 v2.1 업데이트 및 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(작성 web 최적화, PL - pptx 출력 수정)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ITO 운영 주간보고서 (AMS) 작성을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위한 개발 진행</a:t>
            </a:r>
            <a:br/>
          </a:p>
        </p:txBody>
      </p:sp>
      <p:sp>
        <p:nvSpPr>
          <p:cNvPr id="780532769" name="Text">
    </p:cNvPr>
          <p:cNvSpPr>
            <a:spLocks noGrp="1"/>
          </p:cNvSpPr>
          <p:nvPr/>
        </p:nvSpPr>
        <p:spPr>
          <a:xfrm rot="0">
            <a:off x="42164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</a:p>
        </p:txBody>
      </p:sp>
      <p:sp>
        <p:nvSpPr>
          <p:cNvPr id="279646669" name="Text">
    </p:cNvPr>
          <p:cNvSpPr>
            <a:spLocks noGrp="1"/>
          </p:cNvSpPr>
          <p:nvPr/>
        </p:nvSpPr>
        <p:spPr>
          <a:xfrm rot="0">
            <a:off x="4673600" y="4114800"/>
            <a:ext cx="4699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</a:p>
        </p:txBody>
      </p:sp>
      <p:sp>
        <p:nvSpPr>
          <p:cNvPr id="548735847" name="Text">
    </p:cNvPr>
          <p:cNvSpPr>
            <a:spLocks noGrp="1"/>
          </p:cNvSpPr>
          <p:nvPr/>
        </p:nvSpPr>
        <p:spPr>
          <a:xfrm rot="0">
            <a:off x="3759200" y="41148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</a:p>
        </p:txBody>
      </p:sp>
      <p:sp>
        <p:nvSpPr>
          <p:cNvPr id="2092550276" name="Text">
    </p:cNvPr>
          <p:cNvSpPr>
            <a:spLocks noGrp="1"/>
          </p:cNvSpPr>
          <p:nvPr/>
        </p:nvSpPr>
        <p:spPr>
          <a:xfrm rot="0">
            <a:off x="647700" y="41148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11592390" name="Text">
    </p:cNvPr>
          <p:cNvSpPr>
            <a:spLocks noGrp="1"/>
          </p:cNvSpPr>
          <p:nvPr/>
        </p:nvSpPr>
        <p:spPr>
          <a:xfrm rot="0">
            <a:off x="5816600" y="41148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404937" name="Text">
    </p:cNvPr>
          <p:cNvSpPr>
            <a:spLocks noGrp="1"/>
          </p:cNvSpPr>
          <p:nvPr/>
        </p:nvSpPr>
        <p:spPr>
          <a:xfrm rot="0">
            <a:off x="5219700" y="6604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37553467" name="Text">
    </p:cNvPr>
          <p:cNvSpPr>
            <a:spLocks noGrp="1"/>
          </p:cNvSpPr>
          <p:nvPr/>
        </p:nvSpPr>
        <p:spPr>
          <a:xfrm rot="0">
            <a:off x="88900" y="6604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61672429" name="Text">
    </p:cNvPr>
          <p:cNvSpPr>
            <a:spLocks noGrp="1"/>
          </p:cNvSpPr>
          <p:nvPr/>
        </p:nvSpPr>
        <p:spPr>
          <a:xfrm rot="0">
            <a:off x="63500" y="6350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75106239" name="Text">
    </p:cNvPr>
          <p:cNvSpPr>
            <a:spLocks noGrp="1"/>
          </p:cNvSpPr>
          <p:nvPr/>
        </p:nvSpPr>
        <p:spPr>
          <a:xfrm rot="0">
            <a:off x="5232400" y="6350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6018488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786574515" name="Text">
    </p:cNvPr>
          <p:cNvSpPr>
            <a:spLocks noGrp="1"/>
          </p:cNvSpPr>
          <p:nvPr/>
        </p:nvSpPr>
        <p:spPr>
          <a:xfrm rot="0">
            <a:off x="381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42498599" name="Text">
    </p:cNvPr>
          <p:cNvSpPr>
            <a:spLocks noGrp="1"/>
          </p:cNvSpPr>
          <p:nvPr/>
        </p:nvSpPr>
        <p:spPr>
          <a:xfrm rot="0">
            <a:off x="6477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98054226" name="Text">
    </p:cNvPr>
          <p:cNvSpPr>
            <a:spLocks noGrp="1"/>
          </p:cNvSpPr>
          <p:nvPr/>
        </p:nvSpPr>
        <p:spPr>
          <a:xfrm rot="0">
            <a:off x="37592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8183933" name="Text">
    </p:cNvPr>
          <p:cNvSpPr>
            <a:spLocks noGrp="1"/>
          </p:cNvSpPr>
          <p:nvPr/>
        </p:nvSpPr>
        <p:spPr>
          <a:xfrm rot="0">
            <a:off x="42164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38289504" name="Text">
    </p:cNvPr>
          <p:cNvSpPr>
            <a:spLocks noGrp="1"/>
          </p:cNvSpPr>
          <p:nvPr/>
        </p:nvSpPr>
        <p:spPr>
          <a:xfrm rot="0">
            <a:off x="52070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71164393" name="Text">
    </p:cNvPr>
          <p:cNvSpPr>
            <a:spLocks noGrp="1"/>
          </p:cNvSpPr>
          <p:nvPr/>
        </p:nvSpPr>
        <p:spPr>
          <a:xfrm rot="0">
            <a:off x="58166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70897704" name="Text">
    </p:cNvPr>
          <p:cNvSpPr>
            <a:spLocks noGrp="1"/>
          </p:cNvSpPr>
          <p:nvPr/>
        </p:nvSpPr>
        <p:spPr>
          <a:xfrm rot="0">
            <a:off x="89281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26791837" name="Text">
    </p:cNvPr>
          <p:cNvSpPr>
            <a:spLocks noGrp="1"/>
          </p:cNvSpPr>
          <p:nvPr/>
        </p:nvSpPr>
        <p:spPr>
          <a:xfrm rot="0">
            <a:off x="4673600" y="1028700"/>
            <a:ext cx="4699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191763962" name="Text">
    </p:cNvPr>
          <p:cNvSpPr>
            <a:spLocks noGrp="1"/>
          </p:cNvSpPr>
          <p:nvPr/>
        </p:nvSpPr>
        <p:spPr>
          <a:xfrm rot="0">
            <a:off x="93853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35529299" name="Text">
    </p:cNvPr>
          <p:cNvSpPr>
            <a:spLocks noGrp="1"/>
          </p:cNvSpPr>
          <p:nvPr/>
        </p:nvSpPr>
        <p:spPr>
          <a:xfrm rot="0">
            <a:off x="93853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</a:p>
        </p:txBody>
      </p:sp>
      <p:sp>
        <p:nvSpPr>
          <p:cNvPr id="1604598269" name="Text">
    </p:cNvPr>
          <p:cNvSpPr>
            <a:spLocks noGrp="1"/>
          </p:cNvSpPr>
          <p:nvPr/>
        </p:nvSpPr>
        <p:spPr>
          <a:xfrm rot="0">
            <a:off x="89281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</a:p>
        </p:txBody>
      </p:sp>
      <p:sp>
        <p:nvSpPr>
          <p:cNvPr id="1154708783" name="Text">
    </p:cNvPr>
          <p:cNvSpPr>
            <a:spLocks noGrp="1"/>
          </p:cNvSpPr>
          <p:nvPr/>
        </p:nvSpPr>
        <p:spPr>
          <a:xfrm rot="0">
            <a:off x="5930900" y="1397000"/>
            <a:ext cx="29845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할당받은 SR 요청건 작업</a:t>
            </a:r>
            <a:br/>
          </a:p>
        </p:txBody>
      </p:sp>
      <p:sp>
        <p:nvSpPr>
          <p:cNvPr id="1168475456" name="Text">
    </p:cNvPr>
          <p:cNvSpPr>
            <a:spLocks noGrp="1"/>
          </p:cNvSpPr>
          <p:nvPr/>
        </p:nvSpPr>
        <p:spPr>
          <a:xfrm rot="0">
            <a:off x="5207000" y="13970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672994810" name="Text">
    </p:cNvPr>
          <p:cNvSpPr>
            <a:spLocks noGrp="1"/>
          </p:cNvSpPr>
          <p:nvPr/>
        </p:nvSpPr>
        <p:spPr>
          <a:xfrm rot="0">
            <a:off x="38100" y="1397000"/>
            <a:ext cx="6096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1451801301" name="Text">
    </p:cNvPr>
          <p:cNvSpPr>
            <a:spLocks noGrp="1"/>
          </p:cNvSpPr>
          <p:nvPr/>
        </p:nvSpPr>
        <p:spPr>
          <a:xfrm rot="0">
            <a:off x="762000" y="1397000"/>
            <a:ext cx="29845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차세대 오픈 관련 고객문의 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[CES]엑티비티 원가 수량 조정(요청자 : 최병원책임)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[e-Pro]ITSM-91241 계약 변경으로 인한 사용자배상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면제로 처리</a:t>
            </a:r>
            <a:br/>
          </a:p>
        </p:txBody>
      </p:sp>
      <p:sp>
        <p:nvSpPr>
          <p:cNvPr id="153995046" name="Text">
    </p:cNvPr>
          <p:cNvSpPr>
            <a:spLocks noGrp="1"/>
          </p:cNvSpPr>
          <p:nvPr/>
        </p:nvSpPr>
        <p:spPr>
          <a:xfrm rot="0">
            <a:off x="42164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</a:p>
        </p:txBody>
      </p:sp>
      <p:sp>
        <p:nvSpPr>
          <p:cNvPr id="1615584454" name="Text">
    </p:cNvPr>
          <p:cNvSpPr>
            <a:spLocks noGrp="1"/>
          </p:cNvSpPr>
          <p:nvPr/>
        </p:nvSpPr>
        <p:spPr>
          <a:xfrm rot="0">
            <a:off x="4673600" y="1397000"/>
            <a:ext cx="4699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</a:p>
        </p:txBody>
      </p:sp>
      <p:sp>
        <p:nvSpPr>
          <p:cNvPr id="549038064" name="Text">
    </p:cNvPr>
          <p:cNvSpPr>
            <a:spLocks noGrp="1"/>
          </p:cNvSpPr>
          <p:nvPr/>
        </p:nvSpPr>
        <p:spPr>
          <a:xfrm rot="0">
            <a:off x="3759200" y="1397000"/>
            <a:ext cx="457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</a:p>
        </p:txBody>
      </p:sp>
      <p:sp>
        <p:nvSpPr>
          <p:cNvPr id="871690016" name="Text">
    </p:cNvPr>
          <p:cNvSpPr>
            <a:spLocks noGrp="1"/>
          </p:cNvSpPr>
          <p:nvPr/>
        </p:nvSpPr>
        <p:spPr>
          <a:xfrm rot="0">
            <a:off x="647700" y="13970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09747599" name="Text">
    </p:cNvPr>
          <p:cNvSpPr>
            <a:spLocks noGrp="1"/>
          </p:cNvSpPr>
          <p:nvPr/>
        </p:nvSpPr>
        <p:spPr>
          <a:xfrm rot="0">
            <a:off x="5816600" y="1397000"/>
            <a:ext cx="311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104997" name="Text">
    </p:cNvPr>
          <p:cNvSpPr>
            <a:spLocks noGrp="1"/>
          </p:cNvSpPr>
          <p:nvPr/>
        </p:nvSpPr>
        <p:spPr>
          <a:xfrm rot="0">
            <a:off x="5219700" y="6604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4213024" name="Text">
    </p:cNvPr>
          <p:cNvSpPr>
            <a:spLocks noGrp="1"/>
          </p:cNvSpPr>
          <p:nvPr/>
        </p:nvSpPr>
        <p:spPr>
          <a:xfrm rot="0">
            <a:off x="88900" y="6604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33877136" name="Text">
    </p:cNvPr>
          <p:cNvSpPr>
            <a:spLocks noGrp="1"/>
          </p:cNvSpPr>
          <p:nvPr/>
        </p:nvSpPr>
        <p:spPr>
          <a:xfrm rot="0">
            <a:off x="63500" y="6350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136587281" name="Text">
    </p:cNvPr>
          <p:cNvSpPr>
            <a:spLocks noGrp="1"/>
          </p:cNvSpPr>
          <p:nvPr/>
        </p:nvSpPr>
        <p:spPr>
          <a:xfrm rot="0">
            <a:off x="5232400" y="6350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2358851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332129290" name="Text">
    </p:cNvPr>
          <p:cNvSpPr>
            <a:spLocks noGrp="1"/>
          </p:cNvSpPr>
          <p:nvPr/>
        </p:nvSpPr>
        <p:spPr>
          <a:xfrm rot="0">
            <a:off x="381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50803065" name="Text">
    </p:cNvPr>
          <p:cNvSpPr>
            <a:spLocks noGrp="1"/>
          </p:cNvSpPr>
          <p:nvPr/>
        </p:nvSpPr>
        <p:spPr>
          <a:xfrm rot="0">
            <a:off x="6477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15233879" name="Text">
    </p:cNvPr>
          <p:cNvSpPr>
            <a:spLocks noGrp="1"/>
          </p:cNvSpPr>
          <p:nvPr/>
        </p:nvSpPr>
        <p:spPr>
          <a:xfrm rot="0">
            <a:off x="37592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6144988" name="Text">
    </p:cNvPr>
          <p:cNvSpPr>
            <a:spLocks noGrp="1"/>
          </p:cNvSpPr>
          <p:nvPr/>
        </p:nvSpPr>
        <p:spPr>
          <a:xfrm rot="0">
            <a:off x="42164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01860574" name="Text">
    </p:cNvPr>
          <p:cNvSpPr>
            <a:spLocks noGrp="1"/>
          </p:cNvSpPr>
          <p:nvPr/>
        </p:nvSpPr>
        <p:spPr>
          <a:xfrm rot="0">
            <a:off x="5207000" y="1028700"/>
            <a:ext cx="6096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84602982" name="Text">
    </p:cNvPr>
          <p:cNvSpPr>
            <a:spLocks noGrp="1"/>
          </p:cNvSpPr>
          <p:nvPr/>
        </p:nvSpPr>
        <p:spPr>
          <a:xfrm rot="0">
            <a:off x="5816600" y="1028700"/>
            <a:ext cx="311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32216383" name="Text">
    </p:cNvPr>
          <p:cNvSpPr>
            <a:spLocks noGrp="1"/>
          </p:cNvSpPr>
          <p:nvPr/>
        </p:nvSpPr>
        <p:spPr>
          <a:xfrm rot="0">
            <a:off x="89281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27036059" name="Text">
    </p:cNvPr>
          <p:cNvSpPr>
            <a:spLocks noGrp="1"/>
          </p:cNvSpPr>
          <p:nvPr/>
        </p:nvSpPr>
        <p:spPr>
          <a:xfrm rot="0">
            <a:off x="4673600" y="1028700"/>
            <a:ext cx="4699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3895116" name="Text">
    </p:cNvPr>
          <p:cNvSpPr>
            <a:spLocks noGrp="1"/>
          </p:cNvSpPr>
          <p:nvPr/>
        </p:nvSpPr>
        <p:spPr>
          <a:xfrm rot="0">
            <a:off x="9385300" y="1028700"/>
            <a:ext cx="457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72678496" name="Text">
    </p:cNvPr>
          <p:cNvSpPr>
            <a:spLocks noGrp="1"/>
          </p:cNvSpPr>
          <p:nvPr/>
        </p:nvSpPr>
        <p:spPr>
          <a:xfrm rot="0">
            <a:off x="9385300" y="1397000"/>
            <a:ext cx="4572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934262958" name="Text">
    </p:cNvPr>
          <p:cNvSpPr>
            <a:spLocks noGrp="1"/>
          </p:cNvSpPr>
          <p:nvPr/>
        </p:nvSpPr>
        <p:spPr>
          <a:xfrm rot="0">
            <a:off x="8928100" y="1397000"/>
            <a:ext cx="4572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</a:p>
        </p:txBody>
      </p:sp>
      <p:sp>
        <p:nvSpPr>
          <p:cNvPr id="1440170036" name="Text">
    </p:cNvPr>
          <p:cNvSpPr>
            <a:spLocks noGrp="1"/>
          </p:cNvSpPr>
          <p:nvPr/>
        </p:nvSpPr>
        <p:spPr>
          <a:xfrm rot="0">
            <a:off x="5930900" y="1397000"/>
            <a:ext cx="2984500" cy="3340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2022.12월 결산의 EIS,Yellow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퇴직임직원 인근S/S 가격조사 ERP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CP 연동요청 신규개발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ERP회계 자동승인 대상 회계전표 구분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e-Pro 연계 인터페이스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EIS,Yellow Book 손익장표 Page 디스플레이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HCM-지방사업장 중식비, 조식비, 교통비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신청서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PM 총무수리요청서 eOffice 전송 대상설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비 값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윤활유 FLBIZ 개선 인터페이스 정의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기성보고서 전자결재 전송 font 색상 적용</a:t>
            </a:r>
            <a:br/>
          </a:p>
        </p:txBody>
      </p:sp>
      <p:sp>
        <p:nvSpPr>
          <p:cNvPr id="2121243408" name="Text">
    </p:cNvPr>
          <p:cNvSpPr>
            <a:spLocks noGrp="1"/>
          </p:cNvSpPr>
          <p:nvPr/>
        </p:nvSpPr>
        <p:spPr>
          <a:xfrm rot="0">
            <a:off x="5207000" y="1397000"/>
            <a:ext cx="6096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738254195" name="Text">
    </p:cNvPr>
          <p:cNvSpPr>
            <a:spLocks noGrp="1"/>
          </p:cNvSpPr>
          <p:nvPr/>
        </p:nvSpPr>
        <p:spPr>
          <a:xfrm rot="0">
            <a:off x="38100" y="1397000"/>
            <a:ext cx="6096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758847974" name="Text">
    </p:cNvPr>
          <p:cNvSpPr>
            <a:spLocks noGrp="1"/>
          </p:cNvSpPr>
          <p:nvPr/>
        </p:nvSpPr>
        <p:spPr>
          <a:xfrm rot="0">
            <a:off x="762000" y="1397000"/>
            <a:ext cx="2984500" cy="3340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[EIS]2022.12월 결산의 EIS,Yellow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[EAI]PRM 퇴직임직원 인근S/S 가격조사 ERP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CP 연동요청 신규개발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[EAI]ERP회계 자동승인 대상 회계전표 구분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e-Pro 연계 인터페이스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[EAI]ERP와 New OAS간 Data Interface 기능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[EAI]CP전자결재를 통한 Vendor Print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관리체계개선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[EIS]Monthly Accountability Report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[EAI]PM 총무수리요청서 eOffice 전송 대상설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비 값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[EAI]HCM-지방사업장 중식비, 조식비, 교통비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[EAI]기성보고서 전자결재 전송 font 색상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E-BIZ 윤활유 이비즈 개선 프로젝트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[EAI]로이터 API 호출 소스 BAT 파일 생성확인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[EAI]ERPO 발주전송 SAP 연동 에러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[EIS]EIS,Yellow Book 손익장표 Page 디스플레이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</a:t>
            </a:r>
            <a:br/>
          </a:p>
        </p:txBody>
      </p:sp>
      <p:sp>
        <p:nvSpPr>
          <p:cNvPr id="1115826837" name="Text">
    </p:cNvPr>
          <p:cNvSpPr>
            <a:spLocks noGrp="1"/>
          </p:cNvSpPr>
          <p:nvPr/>
        </p:nvSpPr>
        <p:spPr>
          <a:xfrm rot="0">
            <a:off x="4216400" y="1397000"/>
            <a:ext cx="4572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1085771470" name="Text">
    </p:cNvPr>
          <p:cNvSpPr>
            <a:spLocks noGrp="1"/>
          </p:cNvSpPr>
          <p:nvPr/>
        </p:nvSpPr>
        <p:spPr>
          <a:xfrm rot="0">
            <a:off x="4673600" y="1397000"/>
            <a:ext cx="4699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</a:p>
        </p:txBody>
      </p:sp>
      <p:sp>
        <p:nvSpPr>
          <p:cNvPr id="2049771924" name="Text">
    </p:cNvPr>
          <p:cNvSpPr>
            <a:spLocks noGrp="1"/>
          </p:cNvSpPr>
          <p:nvPr/>
        </p:nvSpPr>
        <p:spPr>
          <a:xfrm rot="0">
            <a:off x="3759200" y="1397000"/>
            <a:ext cx="4572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br/>
          </a:p>
        </p:txBody>
      </p:sp>
      <p:sp>
        <p:nvSpPr>
          <p:cNvPr id="254593822" name="Text">
    </p:cNvPr>
          <p:cNvSpPr>
            <a:spLocks noGrp="1"/>
          </p:cNvSpPr>
          <p:nvPr/>
        </p:nvSpPr>
        <p:spPr>
          <a:xfrm rot="0">
            <a:off x="647700" y="1397000"/>
            <a:ext cx="31115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54620140" name="Text">
    </p:cNvPr>
          <p:cNvSpPr>
            <a:spLocks noGrp="1"/>
          </p:cNvSpPr>
          <p:nvPr/>
        </p:nvSpPr>
        <p:spPr>
          <a:xfrm rot="0">
            <a:off x="5816600" y="1397000"/>
            <a:ext cx="31115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