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5"/>
    <p:sldId id="262" r:id="rId17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30"/>
    <p:sldId id="274" r:id="rId32"/>
    <p:sldId id="275" r:id="rId34"/>
  </p:sldIdLst>
  <p:sldSz cx="9918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notesSlides/notesSlide4.xml" Type="http://schemas.openxmlformats.org/officeDocument/2006/relationships/notes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slides/slide18.xml" Type="http://schemas.openxmlformats.org/officeDocument/2006/relationships/slide"/><Relationship Id="rId31" Target="notesSlides/notesSlide6.xml" Type="http://schemas.openxmlformats.org/officeDocument/2006/relationships/notesSlide"/><Relationship Id="rId32" Target="slides/slide19.xml" Type="http://schemas.openxmlformats.org/officeDocument/2006/relationships/slide"/><Relationship Id="rId33" Target="notesSlides/notesSlide7.xml" Type="http://schemas.openxmlformats.org/officeDocument/2006/relationships/notesSlide"/><Relationship Id="rId34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857" indent="-372857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554" indent="-175554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661" indent="-175554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6214" indent="-174000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6642" indent="-184875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7749" indent="-175554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dsp="http://schemas.microsoft.com/office/drawing/2008/diagram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[2023.02.28 ~ 2023.03.06]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2월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961356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50060307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6365766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77000605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0677005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42607452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9991308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3572401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3465048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0712931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1345071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13864297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1360587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8041927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8257010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125748132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596934116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30105937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518325980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87235081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제품출하 report 개발</a:t>
            </a:r>
            <a:br/>
          </a:p>
        </p:txBody>
      </p:sp>
      <p:sp>
        <p:nvSpPr>
          <p:cNvPr id="875280809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848674196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490403176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</a:p>
        </p:txBody>
      </p:sp>
      <p:sp>
        <p:nvSpPr>
          <p:cNvPr id="1062002415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7284318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7511717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1233004838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278670656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유니폼 배송이 완료된 거래처 송장번호 일괄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변경요청</a:t>
            </a:r>
            <a:br/>
          </a:p>
        </p:txBody>
      </p:sp>
      <p:sp>
        <p:nvSpPr>
          <p:cNvPr id="1483026483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61088973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931843479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[PRM]법인사업자의 경우 대표자탭에서 공동대표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등록 차단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[PRM]유니폼 배송이 완료된 거래처 송장번호 일괄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변경요청</a:t>
            </a:r>
            <a:br/>
          </a:p>
        </p:txBody>
      </p:sp>
      <p:sp>
        <p:nvSpPr>
          <p:cNvPr id="44188318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1932987985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837462562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843304746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5485646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622789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89141422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2422650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1932394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4128806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31010869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6233360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1428364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2860305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0163861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88152765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8498022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5338630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9608407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5947139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651379058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639777713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</a:p>
        </p:txBody>
      </p:sp>
      <p:sp>
        <p:nvSpPr>
          <p:cNvPr id="761931512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93768083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61603224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[e-Pro]웹취약점/소스코드 보안약점/오픈소스 취약점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입문과정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[e-Pro]자동발주 / 발주안내 메일 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[e-Pro]견적비교표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</a:p>
        </p:txBody>
      </p:sp>
      <p:sp>
        <p:nvSpPr>
          <p:cNvPr id="1047106478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112027005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503307758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</a:p>
        </p:txBody>
      </p:sp>
      <p:sp>
        <p:nvSpPr>
          <p:cNvPr id="1590224731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3373775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6789500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592936234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985441316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최적 출하지 우선 순위 조회 화면 신규 구성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CRM 자동 배포</a:t>
            </a:r>
            <a:br/>
          </a:p>
        </p:txBody>
      </p:sp>
      <p:sp>
        <p:nvSpPr>
          <p:cNvPr id="1635229759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048674055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40150480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링크 사용 다운로드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[ASM]ITSM-91027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[ASM]ITSM-90391 작업완료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[ASM]ITSM-91260 변경승인요청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- 2022년도 하반기 FW Rule Revalidation 검증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[ATSS]운전자 코드 정보 DB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[ASM]ITSM-89514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- 2월 취약점 점검 조치 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GW Mobile URL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신규 지도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[ATSS]최적 출하지 우선 순위 조회 화면 신규 구성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[ASM]ITSM-88809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[ASM]CRM 자동배포 회의</a:t>
            </a:r>
            <a:br/>
          </a:p>
        </p:txBody>
      </p:sp>
      <p:sp>
        <p:nvSpPr>
          <p:cNvPr id="2045114036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634378223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</a:p>
        </p:txBody>
      </p:sp>
      <p:sp>
        <p:nvSpPr>
          <p:cNvPr id="277081366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65936573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8907363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21279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340813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89849536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36340711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1479123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91980970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9207177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651095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49456663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3383503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77885896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73706115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78928312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9001732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61379391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347735846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2132083765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</a:p>
        </p:txBody>
      </p:sp>
      <p:sp>
        <p:nvSpPr>
          <p:cNvPr id="1697153645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161329845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865294549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[RPA]117pc, 209pc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에너지관리팀 'Daily Report'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'외와송금'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'CCS 사전점검'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'#4 외화송금'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'#1 회계지급'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'Margin'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'지류 상품권 회수 절차' 개발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[RPA]휴가 백업 방법 자료 작성 및 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  <a:br/>
          </a:p>
        </p:txBody>
      </p:sp>
      <p:sp>
        <p:nvSpPr>
          <p:cNvPr id="1693505086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172970279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127287547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783478200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479401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9698912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</a:p>
        </p:txBody>
      </p:sp>
      <p:sp>
        <p:nvSpPr>
          <p:cNvPr id="1457879920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</a:p>
        </p:txBody>
      </p:sp>
      <p:sp>
        <p:nvSpPr>
          <p:cNvPr id="1368585827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</a:p>
        </p:txBody>
      </p:sp>
      <p:sp>
        <p:nvSpPr>
          <p:cNvPr id="795699261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56187900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5332452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</a:p>
        </p:txBody>
      </p:sp>
      <p:sp>
        <p:nvSpPr>
          <p:cNvPr id="1337789266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</a:p>
        </p:txBody>
      </p:sp>
      <p:sp>
        <p:nvSpPr>
          <p:cNvPr id="198553112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</a:p>
        </p:txBody>
      </p:sp>
      <p:sp>
        <p:nvSpPr>
          <p:cNvPr id="931639152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</a:p>
        </p:txBody>
      </p:sp>
      <p:sp>
        <p:nvSpPr>
          <p:cNvPr id="1756211585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0987485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208022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70960308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9437543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07077701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8253103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68562909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7532643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5250091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54673796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06935648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1751648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5957272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7130072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6989076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54365233" name="Text">
    </p:cNvPr>
          <p:cNvSpPr>
            <a:spLocks noGrp="1"/>
          </p:cNvSpPr>
          <p:nvPr/>
        </p:nvSpPr>
        <p:spPr>
          <a:xfrm rot="0">
            <a:off x="93853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9840309" name="Text">
    </p:cNvPr>
          <p:cNvSpPr>
            <a:spLocks noGrp="1"/>
          </p:cNvSpPr>
          <p:nvPr/>
        </p:nvSpPr>
        <p:spPr>
          <a:xfrm rot="0">
            <a:off x="89281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171664610" name="Text">
    </p:cNvPr>
          <p:cNvSpPr>
            <a:spLocks noGrp="1"/>
          </p:cNvSpPr>
          <p:nvPr/>
        </p:nvSpPr>
        <p:spPr>
          <a:xfrm rot="0">
            <a:off x="5930900" y="1397000"/>
            <a:ext cx="2984500" cy="3949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LMS내 시행교육과정 강사탭 구성 변경 요청</a:t>
            </a:r>
            <a:br/>
          </a:p>
        </p:txBody>
      </p:sp>
      <p:sp>
        <p:nvSpPr>
          <p:cNvPr id="1779469582" name="Text">
    </p:cNvPr>
          <p:cNvSpPr>
            <a:spLocks noGrp="1"/>
          </p:cNvSpPr>
          <p:nvPr/>
        </p:nvSpPr>
        <p:spPr>
          <a:xfrm rot="0">
            <a:off x="5207000" y="1397000"/>
            <a:ext cx="6096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599228098" name="Text">
    </p:cNvPr>
          <p:cNvSpPr>
            <a:spLocks noGrp="1"/>
          </p:cNvSpPr>
          <p:nvPr/>
        </p:nvSpPr>
        <p:spPr>
          <a:xfrm rot="0">
            <a:off x="38100" y="1397000"/>
            <a:ext cx="6096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58104851" name="Text">
    </p:cNvPr>
          <p:cNvSpPr>
            <a:spLocks noGrp="1"/>
          </p:cNvSpPr>
          <p:nvPr/>
        </p:nvSpPr>
        <p:spPr>
          <a:xfrm rot="0">
            <a:off x="762000" y="1397000"/>
            <a:ext cx="2984500" cy="3949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[ERS]모바일 ERS 개선 Weekly Progress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Meeting(2차)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[LMS]동경지사 사용자분의 그룹웨어&gt;e-learing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페이지 접근불가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[ERS]ERS 시스템 서비스 장애 관련 원인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[ERM/LMS]용인 2022년도 하반기 FW Rule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Revalidation 수행 결과 2차 검증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[LMS]LMS내 시행교육과정 강사탭 구성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[ERS]표준문서 '바이오디젤 도입 절차(SOM-0-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800)' 제정 안내, CP 공지되도록 데이터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 및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[ERM]입력주기가 일 단위인 RI가 경계/대응일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우 1주일 단위로 대응방안이 입력 요청을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할 수 있도록 로직 개선이 가능한지 검토 요청</a:t>
            </a:r>
            <a:br/>
          </a:p>
        </p:txBody>
      </p:sp>
      <p:sp>
        <p:nvSpPr>
          <p:cNvPr id="446037015" name="Text">
    </p:cNvPr>
          <p:cNvSpPr>
            <a:spLocks noGrp="1"/>
          </p:cNvSpPr>
          <p:nvPr/>
        </p:nvSpPr>
        <p:spPr>
          <a:xfrm rot="0">
            <a:off x="42164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</a:p>
        </p:txBody>
      </p:sp>
      <p:sp>
        <p:nvSpPr>
          <p:cNvPr id="1946380982" name="Text">
    </p:cNvPr>
          <p:cNvSpPr>
            <a:spLocks noGrp="1"/>
          </p:cNvSpPr>
          <p:nvPr/>
        </p:nvSpPr>
        <p:spPr>
          <a:xfrm rot="0">
            <a:off x="4673600" y="1397000"/>
            <a:ext cx="4699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br/>
          </a:p>
        </p:txBody>
      </p:sp>
      <p:sp>
        <p:nvSpPr>
          <p:cNvPr id="970598572" name="Text">
    </p:cNvPr>
          <p:cNvSpPr>
            <a:spLocks noGrp="1"/>
          </p:cNvSpPr>
          <p:nvPr/>
        </p:nvSpPr>
        <p:spPr>
          <a:xfrm rot="0">
            <a:off x="37592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409775986" name="Text">
    </p:cNvPr>
          <p:cNvSpPr>
            <a:spLocks noGrp="1"/>
          </p:cNvSpPr>
          <p:nvPr/>
        </p:nvSpPr>
        <p:spPr>
          <a:xfrm rot="0">
            <a:off x="647700" y="1397000"/>
            <a:ext cx="31115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2064161" name="Text">
    </p:cNvPr>
          <p:cNvSpPr>
            <a:spLocks noGrp="1"/>
          </p:cNvSpPr>
          <p:nvPr/>
        </p:nvSpPr>
        <p:spPr>
          <a:xfrm rot="0">
            <a:off x="5816600" y="1397000"/>
            <a:ext cx="31115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88453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20255694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151812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86460234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163200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8898173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54888946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5277385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79623441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67535351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204571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216529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44234245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58395785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6064225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113302534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2135411102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</a:p>
        </p:txBody>
      </p:sp>
      <p:sp>
        <p:nvSpPr>
          <p:cNvPr id="1944262020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58005798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69760346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작업(보안관제)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 Upgrade SAP_DS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[EWS]FW Rule Revalidation 삭제 대상 정책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[GCMS]FW Rule Revalidation 삭제 대상 정책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[GCMS]전북지사 상품권 판독시 오류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[GCMS]경기동부지사 상품권 PC GCMS 오류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결제시스템 설치 요청</a:t>
            </a:r>
            <a:br/>
          </a:p>
        </p:txBody>
      </p:sp>
      <p:sp>
        <p:nvSpPr>
          <p:cNvPr id="1365121023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981104485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860500711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47545651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8608377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3959969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</a:p>
        </p:txBody>
      </p:sp>
      <p:sp>
        <p:nvSpPr>
          <p:cNvPr id="671233947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</a:p>
        </p:txBody>
      </p:sp>
      <p:sp>
        <p:nvSpPr>
          <p:cNvPr id="26733389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유지보수 및 업그레이드</a:t>
            </a:r>
            <a:br/>
          </a:p>
        </p:txBody>
      </p:sp>
      <p:sp>
        <p:nvSpPr>
          <p:cNvPr id="160550589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50836303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57015203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v2.1 업데이트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(작성 web 최적화, PL - pptx 출력 수정)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개발 진행</a:t>
            </a:r>
            <a:br/>
          </a:p>
        </p:txBody>
      </p:sp>
      <p:sp>
        <p:nvSpPr>
          <p:cNvPr id="733266629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752293160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07978847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796165303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4829302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239888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02840721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2638510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74213230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31625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92938915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5663046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6361337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27041396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90831634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01478757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3854789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6458180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80972301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6223188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745726024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944209871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</a:p>
        </p:txBody>
      </p:sp>
      <p:sp>
        <p:nvSpPr>
          <p:cNvPr id="1312050554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490316737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409146820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[CES]엑티비티 원가 수량 조정(요청자 : 최병원책임)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[e-Pro]ITSM-91241 계약 변경으로 인한 사용자배상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면제로 처리</a:t>
            </a:r>
            <a:br/>
          </a:p>
        </p:txBody>
      </p:sp>
      <p:sp>
        <p:nvSpPr>
          <p:cNvPr id="467249152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2011851164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656272139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667944729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6254411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964781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87653238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7749122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53158760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5803576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53433056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72793739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2124210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6695097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8726230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2804737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4571471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3881558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93937961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0150890" name="Text">
    </p:cNvPr>
          <p:cNvSpPr>
            <a:spLocks noGrp="1"/>
          </p:cNvSpPr>
          <p:nvPr/>
        </p:nvSpPr>
        <p:spPr>
          <a:xfrm rot="0">
            <a:off x="93853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350452984" name="Text">
    </p:cNvPr>
          <p:cNvSpPr>
            <a:spLocks noGrp="1"/>
          </p:cNvSpPr>
          <p:nvPr/>
        </p:nvSpPr>
        <p:spPr>
          <a:xfrm rot="0">
            <a:off x="89281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161749283" name="Text">
    </p:cNvPr>
          <p:cNvSpPr>
            <a:spLocks noGrp="1"/>
          </p:cNvSpPr>
          <p:nvPr/>
        </p:nvSpPr>
        <p:spPr>
          <a:xfrm rot="0">
            <a:off x="5930900" y="1397000"/>
            <a:ext cx="29845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</a:p>
        </p:txBody>
      </p:sp>
      <p:sp>
        <p:nvSpPr>
          <p:cNvPr id="160919874" name="Text">
    </p:cNvPr>
          <p:cNvSpPr>
            <a:spLocks noGrp="1"/>
          </p:cNvSpPr>
          <p:nvPr/>
        </p:nvSpPr>
        <p:spPr>
          <a:xfrm rot="0">
            <a:off x="5207000" y="13970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966288947" name="Text">
    </p:cNvPr>
          <p:cNvSpPr>
            <a:spLocks noGrp="1"/>
          </p:cNvSpPr>
          <p:nvPr/>
        </p:nvSpPr>
        <p:spPr>
          <a:xfrm rot="0">
            <a:off x="38100" y="13970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915654980" name="Text">
    </p:cNvPr>
          <p:cNvSpPr>
            <a:spLocks noGrp="1"/>
          </p:cNvSpPr>
          <p:nvPr/>
        </p:nvSpPr>
        <p:spPr>
          <a:xfrm rot="0">
            <a:off x="762000" y="1397000"/>
            <a:ext cx="29845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[EAI]HCM-지방사업장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[EAI]로이터 API 호출 소스 BAT 파일 생성확인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[EAI]ERPO 발주전송 SAP 연동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</a:p>
        </p:txBody>
      </p:sp>
      <p:sp>
        <p:nvSpPr>
          <p:cNvPr id="75891534" name="Text">
    </p:cNvPr>
          <p:cNvSpPr>
            <a:spLocks noGrp="1"/>
          </p:cNvSpPr>
          <p:nvPr/>
        </p:nvSpPr>
        <p:spPr>
          <a:xfrm rot="0">
            <a:off x="42164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908685309" name="Text">
    </p:cNvPr>
          <p:cNvSpPr>
            <a:spLocks noGrp="1"/>
          </p:cNvSpPr>
          <p:nvPr/>
        </p:nvSpPr>
        <p:spPr>
          <a:xfrm rot="0">
            <a:off x="4673600" y="1397000"/>
            <a:ext cx="469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291468533" name="Text">
    </p:cNvPr>
          <p:cNvSpPr>
            <a:spLocks noGrp="1"/>
          </p:cNvSpPr>
          <p:nvPr/>
        </p:nvSpPr>
        <p:spPr>
          <a:xfrm rot="0">
            <a:off x="37592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</a:p>
        </p:txBody>
      </p:sp>
      <p:sp>
        <p:nvSpPr>
          <p:cNvPr id="1678444487" name="Text">
    </p:cNvPr>
          <p:cNvSpPr>
            <a:spLocks noGrp="1"/>
          </p:cNvSpPr>
          <p:nvPr/>
        </p:nvSpPr>
        <p:spPr>
          <a:xfrm rot="0">
            <a:off x="647700" y="1397000"/>
            <a:ext cx="311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4529531" name="Text">
    </p:cNvPr>
          <p:cNvSpPr>
            <a:spLocks noGrp="1"/>
          </p:cNvSpPr>
          <p:nvPr/>
        </p:nvSpPr>
        <p:spPr>
          <a:xfrm rot="0">
            <a:off x="5816600" y="1397000"/>
            <a:ext cx="311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b="true" lang="en-US" sz="1570">
                <a:solidFill>
                  <a:srgbClr val="000000"/>
                </a:solidFill>
                <a:ea typeface="맑은 고딕"/>
              </a:rPr>
              <a:t>별첨-2. 2023. 02월 휴가계획서</a:t>
            </a:r>
            <a:endParaRPr b="true" lang="en-US" sz="1570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이여진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전광호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김도신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노승표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김예린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노승표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2"/>
          <p:cNvSpPr txBox="true"/>
          <p:nvPr/>
        </p:nvSpPr>
        <p:spPr>
          <a:xfrm>
            <a:off x="5617325" y="723011"/>
            <a:ext cx="659156" cy="357021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 ◑ 반 차 
 ● 1day</a:t>
            </a:r>
            <a:endParaRPr lang="ko-KR"/>
          </a:p>
        </p:txBody>
      </p:sp>
      <p:sp>
        <p:nvSpPr>
          <p:cNvPr id="3" name="TextBox 3"/>
          <p:cNvSpPr txBox="true"/>
          <p:nvPr/>
        </p:nvSpPr>
        <p:spPr>
          <a:xfrm>
            <a:off x="6742494" y="727672"/>
            <a:ext cx="1416683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예비군/민방위 훈련 
교육, 내부회의 </a:t>
            </a:r>
            <a:endParaRPr lang="ko-KR"/>
          </a:p>
        </p:txBody>
      </p:sp>
      <p:sp>
        <p:nvSpPr>
          <p:cNvPr id="4" name="TextBox 4"/>
          <p:cNvSpPr txBox="true"/>
          <p:nvPr/>
        </p:nvSpPr>
        <p:spPr>
          <a:xfrm>
            <a:off x="7795686" y="723011"/>
            <a:ext cx="1640370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경조휴가
건강검진</a:t>
            </a:r>
            <a:endParaRPr lang="ko-KR"/>
          </a:p>
        </p:txBody>
      </p:sp>
      <p:sp>
        <p:nvSpPr>
          <p:cNvPr id="6" name="TextBox 6"/>
          <p:cNvSpPr txBox="true"/>
          <p:nvPr/>
        </p:nvSpPr>
        <p:spPr>
          <a:xfrm>
            <a:off x="809379" y="6340559"/>
            <a:ext cx="3025187" cy="221086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880">
                <a:solidFill>
                  <a:srgbClr val="000000"/>
                </a:solidFill>
              </a:rPr>
              <a:t>(H) IT운영팀  (R) 생산IT지원팀  (B) Baynex   (Q) Quintet</a:t>
            </a:r>
            <a:endParaRPr lang="ko-KR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Calendar (</a:t>
            </a:r>
            <a:r>
              <a:rPr altLang="ko-KR" dirty="0" kumimoji="1" lang="en-US" smtClean="0" sz="1566">
                <a:solidFill>
                  <a:schemeClr val="tx1"/>
                </a:solidFill>
              </a:rPr>
              <a:t>02</a:t>
            </a:r>
            <a:r>
              <a:rPr altLang="en-US" dirty="0" kumimoji="1" lang="ko-KR" smtClean="0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  <a:endParaRPr altLang="en-US" dirty="0" kumimoji="1" lang="ko-KR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740400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192838575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220788649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51094587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978961584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026740124" name="Text">
    </p:cNvPr>
          <p:cNvSpPr>
            <a:spLocks noGrp="1"/>
          </p:cNvSpPr>
          <p:nvPr/>
        </p:nvSpPr>
        <p:spPr>
          <a:xfrm rot="0">
            <a:off x="190500" y="32639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85760677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3542673" name="Text">
    </p:cNvPr>
          <p:cNvSpPr>
            <a:spLocks noGrp="1"/>
          </p:cNvSpPr>
          <p:nvPr/>
        </p:nvSpPr>
        <p:spPr>
          <a:xfrm rot="0">
            <a:off x="6261100" y="3911600"/>
            <a:ext cx="3505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30419705" name="Text">
    </p:cNvPr>
          <p:cNvSpPr>
            <a:spLocks noGrp="1"/>
          </p:cNvSpPr>
          <p:nvPr/>
        </p:nvSpPr>
        <p:spPr>
          <a:xfrm rot="0">
            <a:off x="5549900" y="3911600"/>
            <a:ext cx="5715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475720560" name="Text">
    </p:cNvPr>
          <p:cNvSpPr>
            <a:spLocks noGrp="1"/>
          </p:cNvSpPr>
          <p:nvPr/>
        </p:nvSpPr>
        <p:spPr>
          <a:xfrm rot="0">
            <a:off x="1028700" y="3911600"/>
            <a:ext cx="45212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[CO] 관세환급율 적용 logic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(ZCOR5440)</a:t>
            </a:r>
          </a:p>
        </p:txBody>
      </p:sp>
      <p:sp>
        <p:nvSpPr>
          <p:cNvPr id="1470992066" name="Text">
    </p:cNvPr>
          <p:cNvSpPr>
            <a:spLocks noGrp="1"/>
          </p:cNvSpPr>
          <p:nvPr/>
        </p:nvSpPr>
        <p:spPr>
          <a:xfrm rot="0">
            <a:off x="165100" y="3822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28144102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132683174" name="Text">
    </p:cNvPr>
          <p:cNvSpPr>
            <a:spLocks noGrp="1"/>
          </p:cNvSpPr>
          <p:nvPr/>
        </p:nvSpPr>
        <p:spPr>
          <a:xfrm rot="0">
            <a:off x="177800" y="32258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766042020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47072593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2011915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765885518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498846795" name="Text">
    </p:cNvPr>
          <p:cNvSpPr>
            <a:spLocks noGrp="1"/>
          </p:cNvSpPr>
          <p:nvPr/>
        </p:nvSpPr>
        <p:spPr>
          <a:xfrm rot="0">
            <a:off x="165100" y="34798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417742231" name="Text">
    </p:cNvPr>
          <p:cNvSpPr>
            <a:spLocks noGrp="1"/>
          </p:cNvSpPr>
          <p:nvPr/>
        </p:nvSpPr>
        <p:spPr>
          <a:xfrm rot="0">
            <a:off x="901700" y="34798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7181705" name="Text">
    </p:cNvPr>
          <p:cNvSpPr>
            <a:spLocks noGrp="1"/>
          </p:cNvSpPr>
          <p:nvPr/>
        </p:nvSpPr>
        <p:spPr>
          <a:xfrm rot="0">
            <a:off x="5549900" y="34798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032048944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981785036" name="Text">
    </p:cNvPr>
          <p:cNvSpPr>
            <a:spLocks noGrp="1"/>
          </p:cNvSpPr>
          <p:nvPr/>
        </p:nvSpPr>
        <p:spPr>
          <a:xfrm rot="0">
            <a:off x="6121400" y="34798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329732494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33663846" name="Text">
    </p:cNvPr>
          <p:cNvSpPr>
            <a:spLocks noGrp="1"/>
          </p:cNvSpPr>
          <p:nvPr/>
        </p:nvSpPr>
        <p:spPr>
          <a:xfrm rot="0">
            <a:off x="6261100" y="4724400"/>
            <a:ext cx="3505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19415208" name="Text">
    </p:cNvPr>
          <p:cNvSpPr>
            <a:spLocks noGrp="1"/>
          </p:cNvSpPr>
          <p:nvPr/>
        </p:nvSpPr>
        <p:spPr>
          <a:xfrm rot="0">
            <a:off x="5549900" y="47244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</a:p>
        </p:txBody>
      </p:sp>
      <p:sp>
        <p:nvSpPr>
          <p:cNvPr id="1848712849" name="Text">
    </p:cNvPr>
          <p:cNvSpPr>
            <a:spLocks noGrp="1"/>
          </p:cNvSpPr>
          <p:nvPr/>
        </p:nvSpPr>
        <p:spPr>
          <a:xfrm rot="0">
            <a:off x="1028700" y="4724400"/>
            <a:ext cx="45212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법인카드정산 신청서 대량 일괄 결재시 전자결재 엔진 처리 지연 관련 대처 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퇴직임직원 인근S/S 가격조사 ERP 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공통 EXCEPTION처리 오류</a:t>
            </a:r>
          </a:p>
        </p:txBody>
      </p:sp>
      <p:sp>
        <p:nvSpPr>
          <p:cNvPr id="1194527224" name="Text">
    </p:cNvPr>
          <p:cNvSpPr>
            <a:spLocks noGrp="1"/>
          </p:cNvSpPr>
          <p:nvPr/>
        </p:nvSpPr>
        <p:spPr>
          <a:xfrm rot="0">
            <a:off x="165100" y="46228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359687528" name="Rectangle"/>
          <p:cNvSpPr>
            <a:spLocks noGrp="1"/>
          </p:cNvSpPr>
          <p:nvPr/>
        </p:nvSpPr>
        <p:spPr>
          <a:xfrm>
            <a:off x="6870700" y="15367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473726034" name="Text">
    </p:cNvPr>
          <p:cNvSpPr>
            <a:spLocks noGrp="1"/>
          </p:cNvSpPr>
          <p:nvPr/>
        </p:nvSpPr>
        <p:spPr>
          <a:xfrm rot="0">
            <a:off x="177800" y="5524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057252050" name="Text">
    </p:cNvPr>
          <p:cNvSpPr>
            <a:spLocks noGrp="1"/>
          </p:cNvSpPr>
          <p:nvPr/>
        </p:nvSpPr>
        <p:spPr>
          <a:xfrm rot="0">
            <a:off x="6477000" y="6057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3116336" name="Text">
    </p:cNvPr>
          <p:cNvSpPr>
            <a:spLocks noGrp="1"/>
          </p:cNvSpPr>
          <p:nvPr/>
        </p:nvSpPr>
        <p:spPr>
          <a:xfrm rot="0">
            <a:off x="2082800" y="6057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9467264" name="Text">
    </p:cNvPr>
          <p:cNvSpPr>
            <a:spLocks noGrp="1"/>
          </p:cNvSpPr>
          <p:nvPr/>
        </p:nvSpPr>
        <p:spPr>
          <a:xfrm rot="0">
            <a:off x="127000" y="6057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2394390" name="Text">
    </p:cNvPr>
          <p:cNvSpPr>
            <a:spLocks noGrp="1"/>
          </p:cNvSpPr>
          <p:nvPr/>
        </p:nvSpPr>
        <p:spPr>
          <a:xfrm rot="0">
            <a:off x="127000" y="5816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361044788" name="Text">
    </p:cNvPr>
          <p:cNvSpPr>
            <a:spLocks noGrp="1"/>
          </p:cNvSpPr>
          <p:nvPr/>
        </p:nvSpPr>
        <p:spPr>
          <a:xfrm rot="0">
            <a:off x="2082800" y="5816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82583217" name="Text">
    </p:cNvPr>
          <p:cNvSpPr>
            <a:spLocks noGrp="1"/>
          </p:cNvSpPr>
          <p:nvPr/>
        </p:nvSpPr>
        <p:spPr>
          <a:xfrm rot="0">
            <a:off x="6477000" y="5816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426918694" name="Text">
    </p:cNvPr>
          <p:cNvSpPr>
            <a:spLocks noGrp="1"/>
          </p:cNvSpPr>
          <p:nvPr/>
        </p:nvSpPr>
        <p:spPr>
          <a:xfrm rot="0">
            <a:off x="127000" y="6350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14978564" name="Text">
    </p:cNvPr>
          <p:cNvSpPr>
            <a:spLocks noGrp="1"/>
          </p:cNvSpPr>
          <p:nvPr/>
        </p:nvSpPr>
        <p:spPr>
          <a:xfrm rot="0">
            <a:off x="6477000" y="6350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0060978" name="Text">
    </p:cNvPr>
          <p:cNvSpPr>
            <a:spLocks noGrp="1"/>
          </p:cNvSpPr>
          <p:nvPr/>
        </p:nvSpPr>
        <p:spPr>
          <a:xfrm rot="0">
            <a:off x="2082800" y="6350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4194031" name="Text">
    </p:cNvPr>
          <p:cNvSpPr>
            <a:spLocks noGrp="1"/>
          </p:cNvSpPr>
          <p:nvPr/>
        </p:nvSpPr>
        <p:spPr>
          <a:xfrm rot="0">
            <a:off x="1270000" y="6350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5979985" name="Text">
    </p:cNvPr>
          <p:cNvSpPr>
            <a:spLocks noGrp="1"/>
          </p:cNvSpPr>
          <p:nvPr/>
        </p:nvSpPr>
        <p:spPr>
          <a:xfrm rot="0">
            <a:off x="1270000" y="6057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8906125" name="Text">
    </p:cNvPr>
          <p:cNvSpPr>
            <a:spLocks noGrp="1"/>
          </p:cNvSpPr>
          <p:nvPr/>
        </p:nvSpPr>
        <p:spPr>
          <a:xfrm rot="0">
            <a:off x="1270000" y="5816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28645636" name="Text">
    </p:cNvPr>
          <p:cNvSpPr>
            <a:spLocks noGrp="1"/>
          </p:cNvSpPr>
          <p:nvPr/>
        </p:nvSpPr>
        <p:spPr>
          <a:xfrm rot="0">
            <a:off x="8128000" y="6350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869014" name="Text">
    </p:cNvPr>
          <p:cNvSpPr>
            <a:spLocks noGrp="1"/>
          </p:cNvSpPr>
          <p:nvPr/>
        </p:nvSpPr>
        <p:spPr>
          <a:xfrm rot="0">
            <a:off x="8128000" y="5816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5843607" name="Text">
    </p:cNvPr>
          <p:cNvSpPr>
            <a:spLocks noGrp="1"/>
          </p:cNvSpPr>
          <p:nvPr/>
        </p:nvSpPr>
        <p:spPr>
          <a:xfrm rot="0">
            <a:off x="8128000" y="6057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145032" name="Text">
    </p:cNvPr>
          <p:cNvSpPr>
            <a:spLocks noGrp="1"/>
          </p:cNvSpPr>
          <p:nvPr/>
        </p:nvSpPr>
        <p:spPr>
          <a:xfrm rot="0">
            <a:off x="901700" y="3822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5531365" name="Text">
    </p:cNvPr>
          <p:cNvSpPr>
            <a:spLocks noGrp="1"/>
          </p:cNvSpPr>
          <p:nvPr/>
        </p:nvSpPr>
        <p:spPr>
          <a:xfrm rot="0">
            <a:off x="901700" y="46228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8018877" name="Text">
    </p:cNvPr>
          <p:cNvSpPr>
            <a:spLocks noGrp="1"/>
          </p:cNvSpPr>
          <p:nvPr/>
        </p:nvSpPr>
        <p:spPr>
          <a:xfrm rot="0">
            <a:off x="6121400" y="38227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0964770" name="Text">
    </p:cNvPr>
          <p:cNvSpPr>
            <a:spLocks noGrp="1"/>
          </p:cNvSpPr>
          <p:nvPr/>
        </p:nvSpPr>
        <p:spPr>
          <a:xfrm rot="0">
            <a:off x="6121400" y="46228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3669898" name="Text">
    </p:cNvPr>
          <p:cNvSpPr>
            <a:spLocks noGrp="1"/>
          </p:cNvSpPr>
          <p:nvPr/>
        </p:nvSpPr>
        <p:spPr>
          <a:xfrm rot="0">
            <a:off x="5549900" y="3822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0932901" name="Text">
    </p:cNvPr>
          <p:cNvSpPr>
            <a:spLocks noGrp="1"/>
          </p:cNvSpPr>
          <p:nvPr/>
        </p:nvSpPr>
        <p:spPr>
          <a:xfrm rot="0">
            <a:off x="5549900" y="46228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9116871" name="Frame"/>
          <p:cNvSpPr>
            <a:spLocks noGrp="1"/>
          </p:cNvSpPr>
          <p:nvPr/>
        </p:nvSpPr>
        <p:spPr>
          <a:xfrm>
            <a:off x="152400" y="1536700"/>
            <a:ext cx="9842500" cy="2095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21701709" name="Text">
    </p:cNvPr>
          <p:cNvSpPr>
            <a:spLocks noGrp="1"/>
          </p:cNvSpPr>
          <p:nvPr/>
        </p:nvSpPr>
        <p:spPr>
          <a:xfrm rot="0">
            <a:off x="152400" y="1536700"/>
            <a:ext cx="7366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023983" name="Text">
    </p:cNvPr>
          <p:cNvSpPr>
            <a:spLocks noGrp="1"/>
          </p:cNvSpPr>
          <p:nvPr/>
        </p:nvSpPr>
        <p:spPr>
          <a:xfrm rot="0">
            <a:off x="1016000" y="1612900"/>
            <a:ext cx="4521200" cy="1206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검교정 실험장비 관리, 검교정 실험장비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 /테이블생성(ZFIR9901 / ZFIR9901_1)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결재 미요청 문서리스트 / 메일 전송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윤활유 이비즈 관련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(ZLBR1010) 수정</a:t>
            </a:r>
          </a:p>
        </p:txBody>
      </p:sp>
      <p:sp>
        <p:nvSpPr>
          <p:cNvPr id="505615615" name="Text">
    </p:cNvPr>
          <p:cNvSpPr>
            <a:spLocks noGrp="1"/>
          </p:cNvSpPr>
          <p:nvPr/>
        </p:nvSpPr>
        <p:spPr>
          <a:xfrm rot="0">
            <a:off x="7226300" y="1612900"/>
            <a:ext cx="2552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81027437" name="Text">
    </p:cNvPr>
          <p:cNvSpPr>
            <a:spLocks noGrp="1"/>
          </p:cNvSpPr>
          <p:nvPr/>
        </p:nvSpPr>
        <p:spPr>
          <a:xfrm rot="0">
            <a:off x="6108700" y="15367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07851404" name="Text">
    </p:cNvPr>
          <p:cNvSpPr>
            <a:spLocks noGrp="1"/>
          </p:cNvSpPr>
          <p:nvPr/>
        </p:nvSpPr>
        <p:spPr>
          <a:xfrm rot="0">
            <a:off x="5537200" y="1612900"/>
            <a:ext cx="571500" cy="105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539687737" name="Text">
    </p:cNvPr>
          <p:cNvSpPr>
            <a:spLocks noGrp="1"/>
          </p:cNvSpPr>
          <p:nvPr/>
        </p:nvSpPr>
        <p:spPr>
          <a:xfrm rot="0">
            <a:off x="889000" y="15367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3369426" name="Text">
    </p:cNvPr>
          <p:cNvSpPr>
            <a:spLocks noGrp="1"/>
          </p:cNvSpPr>
          <p:nvPr/>
        </p:nvSpPr>
        <p:spPr>
          <a:xfrm rot="0">
            <a:off x="7124700" y="15367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3435239" name="Text">
    </p:cNvPr>
          <p:cNvSpPr>
            <a:spLocks noGrp="1"/>
          </p:cNvSpPr>
          <p:nvPr/>
        </p:nvSpPr>
        <p:spPr>
          <a:xfrm rot="0">
            <a:off x="5537200" y="1536700"/>
            <a:ext cx="5715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4132519" name="Text">
    </p:cNvPr>
          <p:cNvSpPr>
            <a:spLocks noGrp="1"/>
          </p:cNvSpPr>
          <p:nvPr/>
        </p:nvSpPr>
        <p:spPr>
          <a:xfrm rot="0">
            <a:off x="152400" y="2324100"/>
            <a:ext cx="7366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18119611" name="Text">
    </p:cNvPr>
          <p:cNvSpPr>
            <a:spLocks noGrp="1"/>
          </p:cNvSpPr>
          <p:nvPr/>
        </p:nvSpPr>
        <p:spPr>
          <a:xfrm rot="0">
            <a:off x="1016000" y="2374900"/>
            <a:ext cx="45212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[EAI] ERPO 발주전송 SAP 연동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법인사업자의 경우 대표자탭에서 공동대표 등?록 차단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[OAS] (web) 제품출하 report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IOS GW Mobile URL 생성</a:t>
            </a:r>
          </a:p>
        </p:txBody>
      </p:sp>
      <p:sp>
        <p:nvSpPr>
          <p:cNvPr id="206246724" name="Text">
    </p:cNvPr>
          <p:cNvSpPr>
            <a:spLocks noGrp="1"/>
          </p:cNvSpPr>
          <p:nvPr/>
        </p:nvSpPr>
        <p:spPr>
          <a:xfrm rot="0">
            <a:off x="7226300" y="2374900"/>
            <a:ext cx="2552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39615489" name="Text">
    </p:cNvPr>
          <p:cNvSpPr>
            <a:spLocks noGrp="1"/>
          </p:cNvSpPr>
          <p:nvPr/>
        </p:nvSpPr>
        <p:spPr>
          <a:xfrm rot="0">
            <a:off x="6108700" y="23241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808190938" name="Text">
    </p:cNvPr>
          <p:cNvSpPr>
            <a:spLocks noGrp="1"/>
          </p:cNvSpPr>
          <p:nvPr/>
        </p:nvSpPr>
        <p:spPr>
          <a:xfrm rot="0">
            <a:off x="5537200" y="2374900"/>
            <a:ext cx="5715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</a:p>
        </p:txBody>
      </p:sp>
      <p:sp>
        <p:nvSpPr>
          <p:cNvPr id="1969972876" name="Text">
    </p:cNvPr>
          <p:cNvSpPr>
            <a:spLocks noGrp="1"/>
          </p:cNvSpPr>
          <p:nvPr/>
        </p:nvSpPr>
        <p:spPr>
          <a:xfrm rot="0">
            <a:off x="889000" y="23241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9285206" name="Text">
    </p:cNvPr>
          <p:cNvSpPr>
            <a:spLocks noGrp="1"/>
          </p:cNvSpPr>
          <p:nvPr/>
        </p:nvSpPr>
        <p:spPr>
          <a:xfrm rot="0">
            <a:off x="7124700" y="23241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5664523" name="Text">
    </p:cNvPr>
          <p:cNvSpPr>
            <a:spLocks noGrp="1"/>
          </p:cNvSpPr>
          <p:nvPr/>
        </p:nvSpPr>
        <p:spPr>
          <a:xfrm rot="0">
            <a:off x="5537200" y="2324100"/>
            <a:ext cx="5715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4766690" name="Rectangle"/>
          <p:cNvSpPr>
            <a:spLocks noGrp="1"/>
          </p:cNvSpPr>
          <p:nvPr/>
        </p:nvSpPr>
        <p:spPr>
          <a:xfrm>
            <a:off x="6870700" y="23241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426808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61817674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286210453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140740761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04035018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756504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1683654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38502195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2215027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3959398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57361033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183880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1129944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5238879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600382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820844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7565900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4755214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43580124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5015581" name="Text">
    </p:cNvPr>
          <p:cNvSpPr>
            <a:spLocks noGrp="1"/>
          </p:cNvSpPr>
          <p:nvPr/>
        </p:nvSpPr>
        <p:spPr>
          <a:xfrm rot="0">
            <a:off x="98298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1635343239" name="Text">
    </p:cNvPr>
          <p:cNvSpPr>
            <a:spLocks noGrp="1"/>
          </p:cNvSpPr>
          <p:nvPr/>
        </p:nvSpPr>
        <p:spPr>
          <a:xfrm rot="0">
            <a:off x="93345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173836313" name="Text">
    </p:cNvPr>
          <p:cNvSpPr>
            <a:spLocks noGrp="1"/>
          </p:cNvSpPr>
          <p:nvPr/>
        </p:nvSpPr>
        <p:spPr>
          <a:xfrm rot="0">
            <a:off x="6210300" y="1765300"/>
            <a:ext cx="31115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310606456" name="Text">
    </p:cNvPr>
          <p:cNvSpPr>
            <a:spLocks noGrp="1"/>
          </p:cNvSpPr>
          <p:nvPr/>
        </p:nvSpPr>
        <p:spPr>
          <a:xfrm rot="0">
            <a:off x="55118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641616753" name="Text">
    </p:cNvPr>
          <p:cNvSpPr>
            <a:spLocks noGrp="1"/>
          </p:cNvSpPr>
          <p:nvPr/>
        </p:nvSpPr>
        <p:spPr>
          <a:xfrm rot="0">
            <a:off x="254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47272878" name="Text">
    </p:cNvPr>
          <p:cNvSpPr>
            <a:spLocks noGrp="1"/>
          </p:cNvSpPr>
          <p:nvPr/>
        </p:nvSpPr>
        <p:spPr>
          <a:xfrm rot="0">
            <a:off x="711200" y="1765300"/>
            <a:ext cx="32512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기존 배치잡 재설정 및 삭제작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업(ZTR_자동전표생성당좌22시 외 10건)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QA테스트와 DMS운영 임시 연결작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GUI 사용자 엑셀통합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문제건 원격 업무지원(강남지사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 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＇23년 1월 마감관련 재무재표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Overflow 에러 발생건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재설정작업</a:t>
            </a:r>
          </a:p>
        </p:txBody>
      </p:sp>
      <p:sp>
        <p:nvSpPr>
          <p:cNvPr id="902769511" name="Text">
    </p:cNvPr>
          <p:cNvSpPr>
            <a:spLocks noGrp="1"/>
          </p:cNvSpPr>
          <p:nvPr/>
        </p:nvSpPr>
        <p:spPr>
          <a:xfrm rot="0">
            <a:off x="44958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016518428" name="Text">
    </p:cNvPr>
          <p:cNvSpPr>
            <a:spLocks noGrp="1"/>
          </p:cNvSpPr>
          <p:nvPr/>
        </p:nvSpPr>
        <p:spPr>
          <a:xfrm rot="0">
            <a:off x="49911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357379938" name="Text">
    </p:cNvPr>
          <p:cNvSpPr>
            <a:spLocks noGrp="1"/>
          </p:cNvSpPr>
          <p:nvPr/>
        </p:nvSpPr>
        <p:spPr>
          <a:xfrm rot="0">
            <a:off x="3975100" y="1765300"/>
            <a:ext cx="5207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628645578" name="Text">
    </p:cNvPr>
          <p:cNvSpPr>
            <a:spLocks noGrp="1"/>
          </p:cNvSpPr>
          <p:nvPr/>
        </p:nvSpPr>
        <p:spPr>
          <a:xfrm rot="0">
            <a:off x="635000" y="1765300"/>
            <a:ext cx="3340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9935900" name="Text">
    </p:cNvPr>
          <p:cNvSpPr>
            <a:spLocks noGrp="1"/>
          </p:cNvSpPr>
          <p:nvPr/>
        </p:nvSpPr>
        <p:spPr>
          <a:xfrm rot="0">
            <a:off x="6121400" y="1765300"/>
            <a:ext cx="3213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425960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4710042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2139857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43449411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256093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1761244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4366075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4314506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63425346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1633777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7156008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6793329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36843770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66598550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0197825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1550227701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354080495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</a:t>
            </a:r>
            <a:br/>
          </a:p>
        </p:txBody>
      </p:sp>
      <p:sp>
        <p:nvSpPr>
          <p:cNvPr id="919120741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249081599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582672500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[LOPAS]공통 EXCEPTION처리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[LOPAS]출하처 공사일정 관리 수정</a:t>
            </a:r>
            <a:br/>
          </a:p>
        </p:txBody>
      </p:sp>
      <p:sp>
        <p:nvSpPr>
          <p:cNvPr id="1601539604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739611932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2104538337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38166907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6866630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1445334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56154981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763540719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  <a:br/>
          </a:p>
        </p:txBody>
      </p:sp>
      <p:sp>
        <p:nvSpPr>
          <p:cNvPr id="1094525890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5221308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118882244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[E-Approval]작성중인 문서 List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[E-Approval]기술검토 결과서에 첨부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[E-Approval]전자결재 문서 내용 작성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[E-Approval]규정관리기안지 첨부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[E-Approval]결재 진행 중인 기안지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(기안지 제목 : #2 SPM Under Buoy Hose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교체 작업 시행 품의)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[E-Approval]회의록 내 단순 합계 숫자 오기에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[E-Approval]결재중 문서 내 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[E-Approval]명함 신청서(공장) 양식내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[OSPM]단가정보조회 대신기공 23년도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단가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[E-Approval]법인카드정산 신청서 대량 일괄 결재시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전자결재 엔진 처리 지연 관련 대처 방안 개발</a:t>
            </a:r>
            <a:br/>
          </a:p>
        </p:txBody>
      </p:sp>
      <p:sp>
        <p:nvSpPr>
          <p:cNvPr id="1079520635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750283649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1515903598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</a:p>
        </p:txBody>
      </p:sp>
      <p:sp>
        <p:nvSpPr>
          <p:cNvPr id="509662728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3861194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