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  <p:sldId id="2566" r:id="rId6"/>
    <p:sldId id="2567" r:id="rId7"/>
    <p:sldId id="2568" r:id="rId8"/>
    <p:sldId id="2569" r:id="rId9"/>
  </p:sldIdLst>
  <p:sldSz cx="99060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Relationship Id="rId6" Type="http://schemas.openxmlformats.org/officeDocument/2006/relationships/slide" Target="slides/slide6.xml"/>
<Relationship Id="rId7" Type="http://schemas.openxmlformats.org/officeDocument/2006/relationships/slide" Target="slides/slide7.xml"/>
<Relationship Id="rId8" Type="http://schemas.openxmlformats.org/officeDocument/2006/relationships/slide" Target="slides/slide8.xml"/>
<Relationship Id="rId9" Type="http://schemas.openxmlformats.org/officeDocument/2006/relationships/slide" Target="slides/slide9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6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7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8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_rels/slide9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65423" name="Text">
    </p:cNvPr>
          <p:cNvSpPr>
            <a:spLocks noGrp="1"/>
          </p:cNvSpPr>
          <p:nvPr/>
        </p:nvSpPr>
        <p:spPr>
          <a:xfrm rot="0">
            <a:off x="52197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56124138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79939585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611496189" name="Text">
    </p:cNvPr>
          <p:cNvSpPr>
            <a:spLocks noGrp="1"/>
          </p:cNvSpPr>
          <p:nvPr/>
        </p:nvSpPr>
        <p:spPr>
          <a:xfrm rot="0">
            <a:off x="52324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704763089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72144399" name="Text">
    </p:cNvPr>
          <p:cNvSpPr>
            <a:spLocks noGrp="1"/>
          </p:cNvSpPr>
          <p:nvPr/>
        </p:nvSpPr>
        <p:spPr>
          <a:xfrm rot="0">
            <a:off x="381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78020084" name="Text">
    </p:cNvPr>
          <p:cNvSpPr>
            <a:spLocks noGrp="1"/>
          </p:cNvSpPr>
          <p:nvPr/>
        </p:nvSpPr>
        <p:spPr>
          <a:xfrm rot="0">
            <a:off x="6223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80515182" name="Text">
    </p:cNvPr>
          <p:cNvSpPr>
            <a:spLocks noGrp="1"/>
          </p:cNvSpPr>
          <p:nvPr/>
        </p:nvSpPr>
        <p:spPr>
          <a:xfrm rot="0">
            <a:off x="3848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84388580" name="Text">
    </p:cNvPr>
          <p:cNvSpPr>
            <a:spLocks noGrp="1"/>
          </p:cNvSpPr>
          <p:nvPr/>
        </p:nvSpPr>
        <p:spPr>
          <a:xfrm rot="0">
            <a:off x="42799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05635778" name="Text">
    </p:cNvPr>
          <p:cNvSpPr>
            <a:spLocks noGrp="1"/>
          </p:cNvSpPr>
          <p:nvPr/>
        </p:nvSpPr>
        <p:spPr>
          <a:xfrm rot="0">
            <a:off x="51943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13692220" name="Text">
    </p:cNvPr>
          <p:cNvSpPr>
            <a:spLocks noGrp="1"/>
          </p:cNvSpPr>
          <p:nvPr/>
        </p:nvSpPr>
        <p:spPr>
          <a:xfrm rot="0">
            <a:off x="57785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5588462" name="Text">
    </p:cNvPr>
          <p:cNvSpPr>
            <a:spLocks noGrp="1"/>
          </p:cNvSpPr>
          <p:nvPr/>
        </p:nvSpPr>
        <p:spPr>
          <a:xfrm rot="0">
            <a:off x="90043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22748378" name="Text">
    </p:cNvPr>
          <p:cNvSpPr>
            <a:spLocks noGrp="1"/>
          </p:cNvSpPr>
          <p:nvPr/>
        </p:nvSpPr>
        <p:spPr>
          <a:xfrm rot="0">
            <a:off x="47117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445697166" name="Text">
    </p:cNvPr>
          <p:cNvSpPr>
            <a:spLocks noGrp="1"/>
          </p:cNvSpPr>
          <p:nvPr/>
        </p:nvSpPr>
        <p:spPr>
          <a:xfrm rot="0">
            <a:off x="9436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30055475" name="Text">
    </p:cNvPr>
          <p:cNvSpPr>
            <a:spLocks noGrp="1"/>
          </p:cNvSpPr>
          <p:nvPr/>
        </p:nvSpPr>
        <p:spPr>
          <a:xfrm rot="0">
            <a:off x="94361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</a:p>
        </p:txBody>
      </p:sp>
      <p:sp>
        <p:nvSpPr>
          <p:cNvPr id="805073562" name="Text">
    </p:cNvPr>
          <p:cNvSpPr>
            <a:spLocks noGrp="1"/>
          </p:cNvSpPr>
          <p:nvPr/>
        </p:nvSpPr>
        <p:spPr>
          <a:xfrm rot="0">
            <a:off x="90043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</a:p>
        </p:txBody>
      </p:sp>
      <p:sp>
        <p:nvSpPr>
          <p:cNvPr id="1954615534" name="Text">
    </p:cNvPr>
          <p:cNvSpPr>
            <a:spLocks noGrp="1"/>
          </p:cNvSpPr>
          <p:nvPr/>
        </p:nvSpPr>
        <p:spPr>
          <a:xfrm rot="0">
            <a:off x="5854700" y="1511300"/>
            <a:ext cx="31496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공통 EXCEPTION처리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재고유지 계획표 조회시 500에러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[FLBIZ] 개발서버 소스 배포 지원</a:t>
            </a:r>
            <a:br/>
          </a:p>
        </p:txBody>
      </p:sp>
      <p:sp>
        <p:nvSpPr>
          <p:cNvPr id="1751729740" name="Text">
    </p:cNvPr>
          <p:cNvSpPr>
            <a:spLocks noGrp="1"/>
          </p:cNvSpPr>
          <p:nvPr/>
        </p:nvSpPr>
        <p:spPr>
          <a:xfrm rot="0">
            <a:off x="5194300" y="15113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933712875" name="Text">
    </p:cNvPr>
          <p:cNvSpPr>
            <a:spLocks noGrp="1"/>
          </p:cNvSpPr>
          <p:nvPr/>
        </p:nvSpPr>
        <p:spPr>
          <a:xfrm rot="0">
            <a:off x="38100" y="15113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2072219431" name="Text">
    </p:cNvPr>
          <p:cNvSpPr>
            <a:spLocks noGrp="1"/>
          </p:cNvSpPr>
          <p:nvPr/>
        </p:nvSpPr>
        <p:spPr>
          <a:xfrm rot="0">
            <a:off x="698500" y="1511300"/>
            <a:ext cx="31496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공통 EXCEPTION처리 오류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재고 및 출하현황 (탱크 Capa오류)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출하처별 재고 과/부족 현황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재고유지 계획표 조회시 500에러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[FLBIZ] 개발서버 소스 배포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사용자 정보 인터페이스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 법인카드 지급조건 추가</a:t>
            </a:r>
            <a:br/>
          </a:p>
        </p:txBody>
      </p:sp>
      <p:sp>
        <p:nvSpPr>
          <p:cNvPr id="125433561" name="Text">
    </p:cNvPr>
          <p:cNvSpPr>
            <a:spLocks noGrp="1"/>
          </p:cNvSpPr>
          <p:nvPr/>
        </p:nvSpPr>
        <p:spPr>
          <a:xfrm rot="0">
            <a:off x="42799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</a:p>
        </p:txBody>
      </p:sp>
      <p:sp>
        <p:nvSpPr>
          <p:cNvPr id="629181276" name="Text">
    </p:cNvPr>
          <p:cNvSpPr>
            <a:spLocks noGrp="1"/>
          </p:cNvSpPr>
          <p:nvPr/>
        </p:nvSpPr>
        <p:spPr>
          <a:xfrm rot="0">
            <a:off x="47117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3/8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3/9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3/10</a:t>
            </a:r>
            <a:br/>
          </a:p>
        </p:txBody>
      </p:sp>
      <p:sp>
        <p:nvSpPr>
          <p:cNvPr id="674606092" name="Text">
    </p:cNvPr>
          <p:cNvSpPr>
            <a:spLocks noGrp="1"/>
          </p:cNvSpPr>
          <p:nvPr/>
        </p:nvSpPr>
        <p:spPr>
          <a:xfrm rot="0">
            <a:off x="38481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</a:p>
        </p:txBody>
      </p:sp>
      <p:sp>
        <p:nvSpPr>
          <p:cNvPr id="1328080026" name="Text">
    </p:cNvPr>
          <p:cNvSpPr>
            <a:spLocks noGrp="1"/>
          </p:cNvSpPr>
          <p:nvPr/>
        </p:nvSpPr>
        <p:spPr>
          <a:xfrm rot="0">
            <a:off x="622300" y="15113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0523928" name="Text">
    </p:cNvPr>
          <p:cNvSpPr>
            <a:spLocks noGrp="1"/>
          </p:cNvSpPr>
          <p:nvPr/>
        </p:nvSpPr>
        <p:spPr>
          <a:xfrm rot="0">
            <a:off x="5778500" y="15113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43087690" name="Text">
    </p:cNvPr>
          <p:cNvSpPr>
            <a:spLocks noGrp="1"/>
          </p:cNvSpPr>
          <p:nvPr/>
        </p:nvSpPr>
        <p:spPr>
          <a:xfrm rot="0">
            <a:off x="94361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</a:p>
        </p:txBody>
      </p:sp>
      <p:sp>
        <p:nvSpPr>
          <p:cNvPr id="595865664" name="Text">
    </p:cNvPr>
          <p:cNvSpPr>
            <a:spLocks noGrp="1"/>
          </p:cNvSpPr>
          <p:nvPr/>
        </p:nvSpPr>
        <p:spPr>
          <a:xfrm rot="0">
            <a:off x="90043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</a:p>
        </p:txBody>
      </p:sp>
      <p:sp>
        <p:nvSpPr>
          <p:cNvPr id="721423518" name="Text">
    </p:cNvPr>
          <p:cNvSpPr>
            <a:spLocks noGrp="1"/>
          </p:cNvSpPr>
          <p:nvPr/>
        </p:nvSpPr>
        <p:spPr>
          <a:xfrm rot="0">
            <a:off x="5854700" y="4229100"/>
            <a:ext cx="31496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패스워드 설정 규칙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OSPM 작업정산서내 투입인력 점검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지방사업장 중식비, 조식비, 교통비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법인카드정산 신청서 대량 일괄 결재시 전자결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재 엔진 처리 지연 관련 대처 방안 개발</a:t>
            </a:r>
            <a:br/>
          </a:p>
        </p:txBody>
      </p:sp>
      <p:sp>
        <p:nvSpPr>
          <p:cNvPr id="1412734634" name="Text">
    </p:cNvPr>
          <p:cNvSpPr>
            <a:spLocks noGrp="1"/>
          </p:cNvSpPr>
          <p:nvPr/>
        </p:nvSpPr>
        <p:spPr>
          <a:xfrm rot="0">
            <a:off x="5194300" y="42291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468651403" name="Text">
    </p:cNvPr>
          <p:cNvSpPr>
            <a:spLocks noGrp="1"/>
          </p:cNvSpPr>
          <p:nvPr/>
        </p:nvSpPr>
        <p:spPr>
          <a:xfrm rot="0">
            <a:off x="38100" y="42291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435368202" name="Text">
    </p:cNvPr>
          <p:cNvSpPr>
            <a:spLocks noGrp="1"/>
          </p:cNvSpPr>
          <p:nvPr/>
        </p:nvSpPr>
        <p:spPr>
          <a:xfrm rot="0">
            <a:off x="698500" y="4229100"/>
            <a:ext cx="31496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OSPM 작업정산서내 투입인력 점검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지방사업장 중식비, 조식비, 교통비 신청서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악성 이메일 신고하기 팝업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계약체결기안 첨부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기안지 내용 수정건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2022년 9월 T&amp;I SG-21901의 기성보고서 취소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OSPM W/O 삭제 요청</a:t>
            </a:r>
            <a:br/>
          </a:p>
        </p:txBody>
      </p:sp>
      <p:sp>
        <p:nvSpPr>
          <p:cNvPr id="2118285785" name="Text">
    </p:cNvPr>
          <p:cNvSpPr>
            <a:spLocks noGrp="1"/>
          </p:cNvSpPr>
          <p:nvPr/>
        </p:nvSpPr>
        <p:spPr>
          <a:xfrm rot="0">
            <a:off x="42799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</a:p>
        </p:txBody>
      </p:sp>
      <p:sp>
        <p:nvSpPr>
          <p:cNvPr id="250837365" name="Text">
    </p:cNvPr>
          <p:cNvSpPr>
            <a:spLocks noGrp="1"/>
          </p:cNvSpPr>
          <p:nvPr/>
        </p:nvSpPr>
        <p:spPr>
          <a:xfrm rot="0">
            <a:off x="47117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</a:p>
        </p:txBody>
      </p:sp>
      <p:sp>
        <p:nvSpPr>
          <p:cNvPr id="392151727" name="Text">
    </p:cNvPr>
          <p:cNvSpPr>
            <a:spLocks noGrp="1"/>
          </p:cNvSpPr>
          <p:nvPr/>
        </p:nvSpPr>
        <p:spPr>
          <a:xfrm rot="0">
            <a:off x="38481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</a:p>
        </p:txBody>
      </p:sp>
      <p:sp>
        <p:nvSpPr>
          <p:cNvPr id="766521061" name="Text">
    </p:cNvPr>
          <p:cNvSpPr>
            <a:spLocks noGrp="1"/>
          </p:cNvSpPr>
          <p:nvPr/>
        </p:nvSpPr>
        <p:spPr>
          <a:xfrm rot="0">
            <a:off x="622300" y="42291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79055931" name="Text">
    </p:cNvPr>
          <p:cNvSpPr>
            <a:spLocks noGrp="1"/>
          </p:cNvSpPr>
          <p:nvPr/>
        </p:nvSpPr>
        <p:spPr>
          <a:xfrm rot="0">
            <a:off x="5778500" y="42291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641813" name="Text">
    </p:cNvPr>
          <p:cNvSpPr>
            <a:spLocks noGrp="1"/>
          </p:cNvSpPr>
          <p:nvPr/>
        </p:nvSpPr>
        <p:spPr>
          <a:xfrm rot="0">
            <a:off x="52197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21254975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80283975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86677924" name="Text">
    </p:cNvPr>
          <p:cNvSpPr>
            <a:spLocks noGrp="1"/>
          </p:cNvSpPr>
          <p:nvPr/>
        </p:nvSpPr>
        <p:spPr>
          <a:xfrm rot="0">
            <a:off x="52324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79404070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781987322" name="Text">
    </p:cNvPr>
          <p:cNvSpPr>
            <a:spLocks noGrp="1"/>
          </p:cNvSpPr>
          <p:nvPr/>
        </p:nvSpPr>
        <p:spPr>
          <a:xfrm rot="0">
            <a:off x="381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15507869" name="Text">
    </p:cNvPr>
          <p:cNvSpPr>
            <a:spLocks noGrp="1"/>
          </p:cNvSpPr>
          <p:nvPr/>
        </p:nvSpPr>
        <p:spPr>
          <a:xfrm rot="0">
            <a:off x="6223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60226278" name="Text">
    </p:cNvPr>
          <p:cNvSpPr>
            <a:spLocks noGrp="1"/>
          </p:cNvSpPr>
          <p:nvPr/>
        </p:nvSpPr>
        <p:spPr>
          <a:xfrm rot="0">
            <a:off x="3848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76403067" name="Text">
    </p:cNvPr>
          <p:cNvSpPr>
            <a:spLocks noGrp="1"/>
          </p:cNvSpPr>
          <p:nvPr/>
        </p:nvSpPr>
        <p:spPr>
          <a:xfrm rot="0">
            <a:off x="42799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72282170" name="Text">
    </p:cNvPr>
          <p:cNvSpPr>
            <a:spLocks noGrp="1"/>
          </p:cNvSpPr>
          <p:nvPr/>
        </p:nvSpPr>
        <p:spPr>
          <a:xfrm rot="0">
            <a:off x="51943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81333467" name="Text">
    </p:cNvPr>
          <p:cNvSpPr>
            <a:spLocks noGrp="1"/>
          </p:cNvSpPr>
          <p:nvPr/>
        </p:nvSpPr>
        <p:spPr>
          <a:xfrm rot="0">
            <a:off x="57785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72532934" name="Text">
    </p:cNvPr>
          <p:cNvSpPr>
            <a:spLocks noGrp="1"/>
          </p:cNvSpPr>
          <p:nvPr/>
        </p:nvSpPr>
        <p:spPr>
          <a:xfrm rot="0">
            <a:off x="90043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72844769" name="Text">
    </p:cNvPr>
          <p:cNvSpPr>
            <a:spLocks noGrp="1"/>
          </p:cNvSpPr>
          <p:nvPr/>
        </p:nvSpPr>
        <p:spPr>
          <a:xfrm rot="0">
            <a:off x="47117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372166255" name="Text">
    </p:cNvPr>
          <p:cNvSpPr>
            <a:spLocks noGrp="1"/>
          </p:cNvSpPr>
          <p:nvPr/>
        </p:nvSpPr>
        <p:spPr>
          <a:xfrm rot="0">
            <a:off x="9436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46382897" name="Text">
    </p:cNvPr>
          <p:cNvSpPr>
            <a:spLocks noGrp="1"/>
          </p:cNvSpPr>
          <p:nvPr/>
        </p:nvSpPr>
        <p:spPr>
          <a:xfrm rot="0">
            <a:off x="94361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</a:p>
        </p:txBody>
      </p:sp>
      <p:sp>
        <p:nvSpPr>
          <p:cNvPr id="580000955" name="Text">
    </p:cNvPr>
          <p:cNvSpPr>
            <a:spLocks noGrp="1"/>
          </p:cNvSpPr>
          <p:nvPr/>
        </p:nvSpPr>
        <p:spPr>
          <a:xfrm rot="0">
            <a:off x="90043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</a:p>
        </p:txBody>
      </p:sp>
      <p:sp>
        <p:nvSpPr>
          <p:cNvPr id="2100512296" name="Text">
    </p:cNvPr>
          <p:cNvSpPr>
            <a:spLocks noGrp="1"/>
          </p:cNvSpPr>
          <p:nvPr/>
        </p:nvSpPr>
        <p:spPr>
          <a:xfrm rot="0">
            <a:off x="5854700" y="1511300"/>
            <a:ext cx="31496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</a:p>
        </p:txBody>
      </p:sp>
      <p:sp>
        <p:nvSpPr>
          <p:cNvPr id="495891031" name="Text">
    </p:cNvPr>
          <p:cNvSpPr>
            <a:spLocks noGrp="1"/>
          </p:cNvSpPr>
          <p:nvPr/>
        </p:nvSpPr>
        <p:spPr>
          <a:xfrm rot="0">
            <a:off x="5194300" y="15113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62820954" name="Text">
    </p:cNvPr>
          <p:cNvSpPr>
            <a:spLocks noGrp="1"/>
          </p:cNvSpPr>
          <p:nvPr/>
        </p:nvSpPr>
        <p:spPr>
          <a:xfrm rot="0">
            <a:off x="38100" y="15113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830157138" name="Text">
    </p:cNvPr>
          <p:cNvSpPr>
            <a:spLocks noGrp="1"/>
          </p:cNvSpPr>
          <p:nvPr/>
        </p:nvSpPr>
        <p:spPr>
          <a:xfrm rot="0">
            <a:off x="698500" y="1511300"/>
            <a:ext cx="31496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CS 시스템 로직 분석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속보용재고(ERP)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(cs, web) Logging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web 메뉴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공통코드관리</a:t>
            </a:r>
            <a:br/>
          </a:p>
        </p:txBody>
      </p:sp>
      <p:sp>
        <p:nvSpPr>
          <p:cNvPr id="1444819795" name="Text">
    </p:cNvPr>
          <p:cNvSpPr>
            <a:spLocks noGrp="1"/>
          </p:cNvSpPr>
          <p:nvPr/>
        </p:nvSpPr>
        <p:spPr>
          <a:xfrm rot="0">
            <a:off x="42799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</a:p>
        </p:txBody>
      </p:sp>
      <p:sp>
        <p:nvSpPr>
          <p:cNvPr id="1047146445" name="Text">
    </p:cNvPr>
          <p:cNvSpPr>
            <a:spLocks noGrp="1"/>
          </p:cNvSpPr>
          <p:nvPr/>
        </p:nvSpPr>
        <p:spPr>
          <a:xfrm rot="0">
            <a:off x="47117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</a:p>
        </p:txBody>
      </p:sp>
      <p:sp>
        <p:nvSpPr>
          <p:cNvPr id="1227965976" name="Text">
    </p:cNvPr>
          <p:cNvSpPr>
            <a:spLocks noGrp="1"/>
          </p:cNvSpPr>
          <p:nvPr/>
        </p:nvSpPr>
        <p:spPr>
          <a:xfrm rot="0">
            <a:off x="38481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</a:p>
        </p:txBody>
      </p:sp>
      <p:sp>
        <p:nvSpPr>
          <p:cNvPr id="556277709" name="Text">
    </p:cNvPr>
          <p:cNvSpPr>
            <a:spLocks noGrp="1"/>
          </p:cNvSpPr>
          <p:nvPr/>
        </p:nvSpPr>
        <p:spPr>
          <a:xfrm rot="0">
            <a:off x="622300" y="15113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1393424" name="Text">
    </p:cNvPr>
          <p:cNvSpPr>
            <a:spLocks noGrp="1"/>
          </p:cNvSpPr>
          <p:nvPr/>
        </p:nvSpPr>
        <p:spPr>
          <a:xfrm rot="0">
            <a:off x="5778500" y="15113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68978267" name="Text">
    </p:cNvPr>
          <p:cNvSpPr>
            <a:spLocks noGrp="1"/>
          </p:cNvSpPr>
          <p:nvPr/>
        </p:nvSpPr>
        <p:spPr>
          <a:xfrm rot="0">
            <a:off x="94361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</a:p>
        </p:txBody>
      </p:sp>
      <p:sp>
        <p:nvSpPr>
          <p:cNvPr id="716373483" name="Text">
    </p:cNvPr>
          <p:cNvSpPr>
            <a:spLocks noGrp="1"/>
          </p:cNvSpPr>
          <p:nvPr/>
        </p:nvSpPr>
        <p:spPr>
          <a:xfrm rot="0">
            <a:off x="90043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</a:p>
        </p:txBody>
      </p:sp>
      <p:sp>
        <p:nvSpPr>
          <p:cNvPr id="1267026183" name="Text">
    </p:cNvPr>
          <p:cNvSpPr>
            <a:spLocks noGrp="1"/>
          </p:cNvSpPr>
          <p:nvPr/>
        </p:nvSpPr>
        <p:spPr>
          <a:xfrm rot="0">
            <a:off x="5854700" y="4229100"/>
            <a:ext cx="31496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퇴직임직원운영 직영주유소 벤치마킹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주유소 소비자 가격조사 등 자동화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주유원복 지원 시스템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공급계약 및 공급계약 부속 합의서등 만료일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일괄 수정기능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부동산 변동정보 관리대상 검색조건 추가 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1건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오피넷 현황에 오피넷 마스터 업로드 기능개발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공급계약 만료 및 연장안내관련 카카오 알림톡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데이타 연동 요청</a:t>
            </a:r>
            <a:br/>
          </a:p>
        </p:txBody>
      </p:sp>
      <p:sp>
        <p:nvSpPr>
          <p:cNvPr id="351391683" name="Text">
    </p:cNvPr>
          <p:cNvSpPr>
            <a:spLocks noGrp="1"/>
          </p:cNvSpPr>
          <p:nvPr/>
        </p:nvSpPr>
        <p:spPr>
          <a:xfrm rot="0">
            <a:off x="5194300" y="42291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2127669417" name="Text">
    </p:cNvPr>
          <p:cNvSpPr>
            <a:spLocks noGrp="1"/>
          </p:cNvSpPr>
          <p:nvPr/>
        </p:nvSpPr>
        <p:spPr>
          <a:xfrm rot="0">
            <a:off x="38100" y="42291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135693629" name="Text">
    </p:cNvPr>
          <p:cNvSpPr>
            <a:spLocks noGrp="1"/>
          </p:cNvSpPr>
          <p:nvPr/>
        </p:nvSpPr>
        <p:spPr>
          <a:xfrm rot="0">
            <a:off x="698500" y="4229100"/>
            <a:ext cx="31496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퇴직임직원운영 직영주유소 벤치마킹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주유소 소비자 가격조사 등 자동화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주유원복 지원 시스템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PR 작성시 SAP 에서 발주처 코드 필수값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입력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공급계약 및 공급계약 부속 합의서등 만료일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일괄 수정기능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부동산 변동정보 관리대상 검색조건 추가 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1건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오피넷 현황에 오피넷 마스터 업로드 기능개발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공급계약 만료 및 연장안내관련 카카오 알림톡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데이타 연동 요청</a:t>
            </a:r>
            <a:br/>
          </a:p>
        </p:txBody>
      </p:sp>
      <p:sp>
        <p:nvSpPr>
          <p:cNvPr id="572386109" name="Text">
    </p:cNvPr>
          <p:cNvSpPr>
            <a:spLocks noGrp="1"/>
          </p:cNvSpPr>
          <p:nvPr/>
        </p:nvSpPr>
        <p:spPr>
          <a:xfrm rot="0">
            <a:off x="42799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</a:p>
        </p:txBody>
      </p:sp>
      <p:sp>
        <p:nvSpPr>
          <p:cNvPr id="940091242" name="Text">
    </p:cNvPr>
          <p:cNvSpPr>
            <a:spLocks noGrp="1"/>
          </p:cNvSpPr>
          <p:nvPr/>
        </p:nvSpPr>
        <p:spPr>
          <a:xfrm rot="0">
            <a:off x="47117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98%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</a:p>
        </p:txBody>
      </p:sp>
      <p:sp>
        <p:nvSpPr>
          <p:cNvPr id="1274008610" name="Text">
    </p:cNvPr>
          <p:cNvSpPr>
            <a:spLocks noGrp="1"/>
          </p:cNvSpPr>
          <p:nvPr/>
        </p:nvSpPr>
        <p:spPr>
          <a:xfrm rot="0">
            <a:off x="38481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</a:p>
        </p:txBody>
      </p:sp>
      <p:sp>
        <p:nvSpPr>
          <p:cNvPr id="40809157" name="Text">
    </p:cNvPr>
          <p:cNvSpPr>
            <a:spLocks noGrp="1"/>
          </p:cNvSpPr>
          <p:nvPr/>
        </p:nvSpPr>
        <p:spPr>
          <a:xfrm rot="0">
            <a:off x="622300" y="42291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32213174" name="Text">
    </p:cNvPr>
          <p:cNvSpPr>
            <a:spLocks noGrp="1"/>
          </p:cNvSpPr>
          <p:nvPr/>
        </p:nvSpPr>
        <p:spPr>
          <a:xfrm rot="0">
            <a:off x="5778500" y="42291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562311" name="Text">
    </p:cNvPr>
          <p:cNvSpPr>
            <a:spLocks noGrp="1"/>
          </p:cNvSpPr>
          <p:nvPr/>
        </p:nvSpPr>
        <p:spPr>
          <a:xfrm rot="0">
            <a:off x="52197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2860644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93586641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6772537" name="Text">
    </p:cNvPr>
          <p:cNvSpPr>
            <a:spLocks noGrp="1"/>
          </p:cNvSpPr>
          <p:nvPr/>
        </p:nvSpPr>
        <p:spPr>
          <a:xfrm rot="0">
            <a:off x="52324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07957016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771098748" name="Text">
    </p:cNvPr>
          <p:cNvSpPr>
            <a:spLocks noGrp="1"/>
          </p:cNvSpPr>
          <p:nvPr/>
        </p:nvSpPr>
        <p:spPr>
          <a:xfrm rot="0">
            <a:off x="381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03172033" name="Text">
    </p:cNvPr>
          <p:cNvSpPr>
            <a:spLocks noGrp="1"/>
          </p:cNvSpPr>
          <p:nvPr/>
        </p:nvSpPr>
        <p:spPr>
          <a:xfrm rot="0">
            <a:off x="6223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00346251" name="Text">
    </p:cNvPr>
          <p:cNvSpPr>
            <a:spLocks noGrp="1"/>
          </p:cNvSpPr>
          <p:nvPr/>
        </p:nvSpPr>
        <p:spPr>
          <a:xfrm rot="0">
            <a:off x="3848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26900961" name="Text">
    </p:cNvPr>
          <p:cNvSpPr>
            <a:spLocks noGrp="1"/>
          </p:cNvSpPr>
          <p:nvPr/>
        </p:nvSpPr>
        <p:spPr>
          <a:xfrm rot="0">
            <a:off x="42799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45013445" name="Text">
    </p:cNvPr>
          <p:cNvSpPr>
            <a:spLocks noGrp="1"/>
          </p:cNvSpPr>
          <p:nvPr/>
        </p:nvSpPr>
        <p:spPr>
          <a:xfrm rot="0">
            <a:off x="51943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83712369" name="Text">
    </p:cNvPr>
          <p:cNvSpPr>
            <a:spLocks noGrp="1"/>
          </p:cNvSpPr>
          <p:nvPr/>
        </p:nvSpPr>
        <p:spPr>
          <a:xfrm rot="0">
            <a:off x="57785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55631757" name="Text">
    </p:cNvPr>
          <p:cNvSpPr>
            <a:spLocks noGrp="1"/>
          </p:cNvSpPr>
          <p:nvPr/>
        </p:nvSpPr>
        <p:spPr>
          <a:xfrm rot="0">
            <a:off x="90043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92797011" name="Text">
    </p:cNvPr>
          <p:cNvSpPr>
            <a:spLocks noGrp="1"/>
          </p:cNvSpPr>
          <p:nvPr/>
        </p:nvSpPr>
        <p:spPr>
          <a:xfrm rot="0">
            <a:off x="47117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392132449" name="Text">
    </p:cNvPr>
          <p:cNvSpPr>
            <a:spLocks noGrp="1"/>
          </p:cNvSpPr>
          <p:nvPr/>
        </p:nvSpPr>
        <p:spPr>
          <a:xfrm rot="0">
            <a:off x="9436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61554714" name="Text">
    </p:cNvPr>
          <p:cNvSpPr>
            <a:spLocks noGrp="1"/>
          </p:cNvSpPr>
          <p:nvPr/>
        </p:nvSpPr>
        <p:spPr>
          <a:xfrm rot="0">
            <a:off x="94361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2082899950" name="Text">
    </p:cNvPr>
          <p:cNvSpPr>
            <a:spLocks noGrp="1"/>
          </p:cNvSpPr>
          <p:nvPr/>
        </p:nvSpPr>
        <p:spPr>
          <a:xfrm rot="0">
            <a:off x="90043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  <a:br/>
          </a:p>
        </p:txBody>
      </p:sp>
      <p:sp>
        <p:nvSpPr>
          <p:cNvPr id="1233287240" name="Text">
    </p:cNvPr>
          <p:cNvSpPr>
            <a:spLocks noGrp="1"/>
          </p:cNvSpPr>
          <p:nvPr/>
        </p:nvSpPr>
        <p:spPr>
          <a:xfrm rot="0">
            <a:off x="5854700" y="1511300"/>
            <a:ext cx="31496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고도화 프로젝트 관련 업무</a:t>
            </a:r>
            <a:br/>
          </a:p>
        </p:txBody>
      </p:sp>
      <p:sp>
        <p:nvSpPr>
          <p:cNvPr id="1232329040" name="Text">
    </p:cNvPr>
          <p:cNvSpPr>
            <a:spLocks noGrp="1"/>
          </p:cNvSpPr>
          <p:nvPr/>
        </p:nvSpPr>
        <p:spPr>
          <a:xfrm rot="0">
            <a:off x="5194300" y="15113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1477793413" name="Text">
    </p:cNvPr>
          <p:cNvSpPr>
            <a:spLocks noGrp="1"/>
          </p:cNvSpPr>
          <p:nvPr/>
        </p:nvSpPr>
        <p:spPr>
          <a:xfrm rot="0">
            <a:off x="38100" y="15113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281322398" name="Text">
    </p:cNvPr>
          <p:cNvSpPr>
            <a:spLocks noGrp="1"/>
          </p:cNvSpPr>
          <p:nvPr/>
        </p:nvSpPr>
        <p:spPr>
          <a:xfrm rot="0">
            <a:off x="698500" y="1511300"/>
            <a:ext cx="31496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데이터 변경 업무 / 업체 원격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2023년도 Algerina 원유 선적 검정 off-line 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적 금액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(with 엠로프로젝트팀)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소싱그룹 맵핑 오류</a:t>
            </a:r>
            <a:br/>
          </a:p>
        </p:txBody>
      </p:sp>
      <p:sp>
        <p:nvSpPr>
          <p:cNvPr id="1247730166" name="Text">
    </p:cNvPr>
          <p:cNvSpPr>
            <a:spLocks noGrp="1"/>
          </p:cNvSpPr>
          <p:nvPr/>
        </p:nvSpPr>
        <p:spPr>
          <a:xfrm rot="0">
            <a:off x="42799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</a:p>
        </p:txBody>
      </p:sp>
      <p:sp>
        <p:nvSpPr>
          <p:cNvPr id="498081972" name="Text">
    </p:cNvPr>
          <p:cNvSpPr>
            <a:spLocks noGrp="1"/>
          </p:cNvSpPr>
          <p:nvPr/>
        </p:nvSpPr>
        <p:spPr>
          <a:xfrm rot="0">
            <a:off x="47117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</a:p>
        </p:txBody>
      </p:sp>
      <p:sp>
        <p:nvSpPr>
          <p:cNvPr id="1868819705" name="Text">
    </p:cNvPr>
          <p:cNvSpPr>
            <a:spLocks noGrp="1"/>
          </p:cNvSpPr>
          <p:nvPr/>
        </p:nvSpPr>
        <p:spPr>
          <a:xfrm rot="0">
            <a:off x="38481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</a:p>
        </p:txBody>
      </p:sp>
      <p:sp>
        <p:nvSpPr>
          <p:cNvPr id="1519287000" name="Text">
    </p:cNvPr>
          <p:cNvSpPr>
            <a:spLocks noGrp="1"/>
          </p:cNvSpPr>
          <p:nvPr/>
        </p:nvSpPr>
        <p:spPr>
          <a:xfrm rot="0">
            <a:off x="622300" y="15113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13608982" name="Text">
    </p:cNvPr>
          <p:cNvSpPr>
            <a:spLocks noGrp="1"/>
          </p:cNvSpPr>
          <p:nvPr/>
        </p:nvSpPr>
        <p:spPr>
          <a:xfrm rot="0">
            <a:off x="5778500" y="15113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55909606" name="Text">
    </p:cNvPr>
          <p:cNvSpPr>
            <a:spLocks noGrp="1"/>
          </p:cNvSpPr>
          <p:nvPr/>
        </p:nvSpPr>
        <p:spPr>
          <a:xfrm rot="0">
            <a:off x="94361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176066410" name="Text">
    </p:cNvPr>
          <p:cNvSpPr>
            <a:spLocks noGrp="1"/>
          </p:cNvSpPr>
          <p:nvPr/>
        </p:nvSpPr>
        <p:spPr>
          <a:xfrm rot="0">
            <a:off x="90043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</a:p>
        </p:txBody>
      </p:sp>
      <p:sp>
        <p:nvSpPr>
          <p:cNvPr id="596601927" name="Text">
    </p:cNvPr>
          <p:cNvSpPr>
            <a:spLocks noGrp="1"/>
          </p:cNvSpPr>
          <p:nvPr/>
        </p:nvSpPr>
        <p:spPr>
          <a:xfrm rot="0">
            <a:off x="5854700" y="4229100"/>
            <a:ext cx="31496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ATSS 당일수송비 출력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 배포</a:t>
            </a:r>
            <a:br/>
          </a:p>
        </p:txBody>
      </p:sp>
      <p:sp>
        <p:nvSpPr>
          <p:cNvPr id="1503574537" name="Text">
    </p:cNvPr>
          <p:cNvSpPr>
            <a:spLocks noGrp="1"/>
          </p:cNvSpPr>
          <p:nvPr/>
        </p:nvSpPr>
        <p:spPr>
          <a:xfrm rot="0">
            <a:off x="5194300" y="42291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983659100" name="Text">
    </p:cNvPr>
          <p:cNvSpPr>
            <a:spLocks noGrp="1"/>
          </p:cNvSpPr>
          <p:nvPr/>
        </p:nvSpPr>
        <p:spPr>
          <a:xfrm rot="0">
            <a:off x="38100" y="42291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47322926" name="Text">
    </p:cNvPr>
          <p:cNvSpPr>
            <a:spLocks noGrp="1"/>
          </p:cNvSpPr>
          <p:nvPr/>
        </p:nvSpPr>
        <p:spPr>
          <a:xfrm rot="0">
            <a:off x="698500" y="4229100"/>
            <a:ext cx="31496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CRM 자동배포 구축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ATSS 당일수송비 출력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ITSM-91362 작업유형 변경, 변경요청서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ATSS 차량실행별현황 지도 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wss점검 스텝 장애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ITSM-91711 견적서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confluence 신규 서비스 기준정보 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ITSM-85575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충남지사 설치지원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로그인 오류</a:t>
            </a:r>
            <a:br/>
          </a:p>
        </p:txBody>
      </p:sp>
      <p:sp>
        <p:nvSpPr>
          <p:cNvPr id="1358053413" name="Text">
    </p:cNvPr>
          <p:cNvSpPr>
            <a:spLocks noGrp="1"/>
          </p:cNvSpPr>
          <p:nvPr/>
        </p:nvSpPr>
        <p:spPr>
          <a:xfrm rot="0">
            <a:off x="42799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</a:p>
        </p:txBody>
      </p:sp>
      <p:sp>
        <p:nvSpPr>
          <p:cNvPr id="2081482432" name="Text">
    </p:cNvPr>
          <p:cNvSpPr>
            <a:spLocks noGrp="1"/>
          </p:cNvSpPr>
          <p:nvPr/>
        </p:nvSpPr>
        <p:spPr>
          <a:xfrm rot="0">
            <a:off x="47117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0310</a:t>
            </a:r>
            <a:br/>
          </a:p>
        </p:txBody>
      </p:sp>
      <p:sp>
        <p:nvSpPr>
          <p:cNvPr id="1809443778" name="Text">
    </p:cNvPr>
          <p:cNvSpPr>
            <a:spLocks noGrp="1"/>
          </p:cNvSpPr>
          <p:nvPr/>
        </p:nvSpPr>
        <p:spPr>
          <a:xfrm rot="0">
            <a:off x="38481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</a:p>
        </p:txBody>
      </p:sp>
      <p:sp>
        <p:nvSpPr>
          <p:cNvPr id="1558734879" name="Text">
    </p:cNvPr>
          <p:cNvSpPr>
            <a:spLocks noGrp="1"/>
          </p:cNvSpPr>
          <p:nvPr/>
        </p:nvSpPr>
        <p:spPr>
          <a:xfrm rot="0">
            <a:off x="622300" y="42291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09212879" name="Text">
    </p:cNvPr>
          <p:cNvSpPr>
            <a:spLocks noGrp="1"/>
          </p:cNvSpPr>
          <p:nvPr/>
        </p:nvSpPr>
        <p:spPr>
          <a:xfrm rot="0">
            <a:off x="5778500" y="42291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164706" name="Text">
    </p:cNvPr>
          <p:cNvSpPr>
            <a:spLocks noGrp="1"/>
          </p:cNvSpPr>
          <p:nvPr/>
        </p:nvSpPr>
        <p:spPr>
          <a:xfrm rot="0">
            <a:off x="52197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01487019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78134288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57851293" name="Text">
    </p:cNvPr>
          <p:cNvSpPr>
            <a:spLocks noGrp="1"/>
          </p:cNvSpPr>
          <p:nvPr/>
        </p:nvSpPr>
        <p:spPr>
          <a:xfrm rot="0">
            <a:off x="52324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71339135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818309295" name="Text">
    </p:cNvPr>
          <p:cNvSpPr>
            <a:spLocks noGrp="1"/>
          </p:cNvSpPr>
          <p:nvPr/>
        </p:nvSpPr>
        <p:spPr>
          <a:xfrm rot="0">
            <a:off x="381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34208588" name="Text">
    </p:cNvPr>
          <p:cNvSpPr>
            <a:spLocks noGrp="1"/>
          </p:cNvSpPr>
          <p:nvPr/>
        </p:nvSpPr>
        <p:spPr>
          <a:xfrm rot="0">
            <a:off x="6223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94512108" name="Text">
    </p:cNvPr>
          <p:cNvSpPr>
            <a:spLocks noGrp="1"/>
          </p:cNvSpPr>
          <p:nvPr/>
        </p:nvSpPr>
        <p:spPr>
          <a:xfrm rot="0">
            <a:off x="3848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60556098" name="Text">
    </p:cNvPr>
          <p:cNvSpPr>
            <a:spLocks noGrp="1"/>
          </p:cNvSpPr>
          <p:nvPr/>
        </p:nvSpPr>
        <p:spPr>
          <a:xfrm rot="0">
            <a:off x="42799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35425442" name="Text">
    </p:cNvPr>
          <p:cNvSpPr>
            <a:spLocks noGrp="1"/>
          </p:cNvSpPr>
          <p:nvPr/>
        </p:nvSpPr>
        <p:spPr>
          <a:xfrm rot="0">
            <a:off x="51943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05140844" name="Text">
    </p:cNvPr>
          <p:cNvSpPr>
            <a:spLocks noGrp="1"/>
          </p:cNvSpPr>
          <p:nvPr/>
        </p:nvSpPr>
        <p:spPr>
          <a:xfrm rot="0">
            <a:off x="57785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19025731" name="Text">
    </p:cNvPr>
          <p:cNvSpPr>
            <a:spLocks noGrp="1"/>
          </p:cNvSpPr>
          <p:nvPr/>
        </p:nvSpPr>
        <p:spPr>
          <a:xfrm rot="0">
            <a:off x="90043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81141903" name="Text">
    </p:cNvPr>
          <p:cNvSpPr>
            <a:spLocks noGrp="1"/>
          </p:cNvSpPr>
          <p:nvPr/>
        </p:nvSpPr>
        <p:spPr>
          <a:xfrm rot="0">
            <a:off x="47117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804883814" name="Text">
    </p:cNvPr>
          <p:cNvSpPr>
            <a:spLocks noGrp="1"/>
          </p:cNvSpPr>
          <p:nvPr/>
        </p:nvSpPr>
        <p:spPr>
          <a:xfrm rot="0">
            <a:off x="9436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31467788" name="Text">
    </p:cNvPr>
          <p:cNvSpPr>
            <a:spLocks noGrp="1"/>
          </p:cNvSpPr>
          <p:nvPr/>
        </p:nvSpPr>
        <p:spPr>
          <a:xfrm rot="0">
            <a:off x="9436100" y="1511300"/>
            <a:ext cx="4318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03/24</a:t>
            </a:r>
            <a:br/>
          </a:p>
        </p:txBody>
      </p:sp>
      <p:sp>
        <p:nvSpPr>
          <p:cNvPr id="1954475348" name="Text">
    </p:cNvPr>
          <p:cNvSpPr>
            <a:spLocks noGrp="1"/>
          </p:cNvSpPr>
          <p:nvPr/>
        </p:nvSpPr>
        <p:spPr>
          <a:xfrm rot="0">
            <a:off x="9004300" y="1511300"/>
            <a:ext cx="4318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</a:p>
        </p:txBody>
      </p:sp>
      <p:sp>
        <p:nvSpPr>
          <p:cNvPr id="1485870691" name="Text">
    </p:cNvPr>
          <p:cNvSpPr>
            <a:spLocks noGrp="1"/>
          </p:cNvSpPr>
          <p:nvPr/>
        </p:nvSpPr>
        <p:spPr>
          <a:xfrm rot="0">
            <a:off x="5854700" y="1511300"/>
            <a:ext cx="3149600" cy="3187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 관리 및 재수행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회계전표 증빙 대사 로직 일부 수정 요청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'#2 외화지급' 병합 작업 테스트 및 보완</a:t>
            </a:r>
            <a:br/>
          </a:p>
        </p:txBody>
      </p:sp>
      <p:sp>
        <p:nvSpPr>
          <p:cNvPr id="292996464" name="Text">
    </p:cNvPr>
          <p:cNvSpPr>
            <a:spLocks noGrp="1"/>
          </p:cNvSpPr>
          <p:nvPr/>
        </p:nvSpPr>
        <p:spPr>
          <a:xfrm rot="0">
            <a:off x="5194300" y="1511300"/>
            <a:ext cx="5842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163913103" name="Text">
    </p:cNvPr>
          <p:cNvSpPr>
            <a:spLocks noGrp="1"/>
          </p:cNvSpPr>
          <p:nvPr/>
        </p:nvSpPr>
        <p:spPr>
          <a:xfrm rot="0">
            <a:off x="38100" y="1511300"/>
            <a:ext cx="5842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1187554877" name="Text">
    </p:cNvPr>
          <p:cNvSpPr>
            <a:spLocks noGrp="1"/>
          </p:cNvSpPr>
          <p:nvPr/>
        </p:nvSpPr>
        <p:spPr>
          <a:xfrm rot="0">
            <a:off x="698500" y="1511300"/>
            <a:ext cx="3149600" cy="3187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'#1 회계지급' 작업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[ERP 계정관리] 담당자 휴가 백업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'구매송장' 담당자 PW 자격증명 변경 및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재가동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115pc Outlook 미작동 확인 -&gt; CPU 과부화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PC 재부팅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'원유선ETA' 오류 확인 및 담당자 수정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A360 '자가수송비' 담당자 업로드 자료 수정 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'사전점검'  작업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담당자 휴가 백업 인수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담당자 휴가 백업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'#2 외화지급' 병합 작업 테스트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 A360 에너지관리팀 'Daily Report' 작업 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- 엑셀 데이터 오류 인한 작업 불가 안내 및 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인 요청 -&gt; dataPARC 문제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A11 '#1 회계지급' SAP 등록여부 판단 기준 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인 -&gt; SAP 영역</a:t>
            </a:r>
            <a:br/>
          </a:p>
        </p:txBody>
      </p:sp>
      <p:sp>
        <p:nvSpPr>
          <p:cNvPr id="448201481" name="Text">
    </p:cNvPr>
          <p:cNvSpPr>
            <a:spLocks noGrp="1"/>
          </p:cNvSpPr>
          <p:nvPr/>
        </p:nvSpPr>
        <p:spPr>
          <a:xfrm rot="0">
            <a:off x="4279900" y="1511300"/>
            <a:ext cx="4318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</a:p>
        </p:txBody>
      </p:sp>
      <p:sp>
        <p:nvSpPr>
          <p:cNvPr id="1028462698" name="Text">
    </p:cNvPr>
          <p:cNvSpPr>
            <a:spLocks noGrp="1"/>
          </p:cNvSpPr>
          <p:nvPr/>
        </p:nvSpPr>
        <p:spPr>
          <a:xfrm rot="0">
            <a:off x="4711700" y="1511300"/>
            <a:ext cx="4318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</a:p>
        </p:txBody>
      </p:sp>
      <p:sp>
        <p:nvSpPr>
          <p:cNvPr id="118813651" name="Text">
    </p:cNvPr>
          <p:cNvSpPr>
            <a:spLocks noGrp="1"/>
          </p:cNvSpPr>
          <p:nvPr/>
        </p:nvSpPr>
        <p:spPr>
          <a:xfrm rot="0">
            <a:off x="3848100" y="1511300"/>
            <a:ext cx="4318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  <a:br/>
          </a:p>
        </p:txBody>
      </p:sp>
      <p:sp>
        <p:nvSpPr>
          <p:cNvPr id="82728002" name="Text">
    </p:cNvPr>
          <p:cNvSpPr>
            <a:spLocks noGrp="1"/>
          </p:cNvSpPr>
          <p:nvPr/>
        </p:nvSpPr>
        <p:spPr>
          <a:xfrm rot="0">
            <a:off x="622300" y="1511300"/>
            <a:ext cx="32258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52451997" name="Text">
    </p:cNvPr>
          <p:cNvSpPr>
            <a:spLocks noGrp="1"/>
          </p:cNvSpPr>
          <p:nvPr/>
        </p:nvSpPr>
        <p:spPr>
          <a:xfrm rot="0">
            <a:off x="5778500" y="1511300"/>
            <a:ext cx="32258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463651" name="Text">
    </p:cNvPr>
          <p:cNvSpPr>
            <a:spLocks noGrp="1"/>
          </p:cNvSpPr>
          <p:nvPr/>
        </p:nvSpPr>
        <p:spPr>
          <a:xfrm rot="0">
            <a:off x="52197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93728940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31803848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510928040" name="Text">
    </p:cNvPr>
          <p:cNvSpPr>
            <a:spLocks noGrp="1"/>
          </p:cNvSpPr>
          <p:nvPr/>
        </p:nvSpPr>
        <p:spPr>
          <a:xfrm rot="0">
            <a:off x="52324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787478143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767371251" name="Text">
    </p:cNvPr>
          <p:cNvSpPr>
            <a:spLocks noGrp="1"/>
          </p:cNvSpPr>
          <p:nvPr/>
        </p:nvSpPr>
        <p:spPr>
          <a:xfrm rot="0">
            <a:off x="381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8956638" name="Text">
    </p:cNvPr>
          <p:cNvSpPr>
            <a:spLocks noGrp="1"/>
          </p:cNvSpPr>
          <p:nvPr/>
        </p:nvSpPr>
        <p:spPr>
          <a:xfrm rot="0">
            <a:off x="6223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23717902" name="Text">
    </p:cNvPr>
          <p:cNvSpPr>
            <a:spLocks noGrp="1"/>
          </p:cNvSpPr>
          <p:nvPr/>
        </p:nvSpPr>
        <p:spPr>
          <a:xfrm rot="0">
            <a:off x="3848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11510942" name="Text">
    </p:cNvPr>
          <p:cNvSpPr>
            <a:spLocks noGrp="1"/>
          </p:cNvSpPr>
          <p:nvPr/>
        </p:nvSpPr>
        <p:spPr>
          <a:xfrm rot="0">
            <a:off x="42799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06172868" name="Text">
    </p:cNvPr>
          <p:cNvSpPr>
            <a:spLocks noGrp="1"/>
          </p:cNvSpPr>
          <p:nvPr/>
        </p:nvSpPr>
        <p:spPr>
          <a:xfrm rot="0">
            <a:off x="51943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70392590" name="Text">
    </p:cNvPr>
          <p:cNvSpPr>
            <a:spLocks noGrp="1"/>
          </p:cNvSpPr>
          <p:nvPr/>
        </p:nvSpPr>
        <p:spPr>
          <a:xfrm rot="0">
            <a:off x="57785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123089240" name="Text">
    </p:cNvPr>
          <p:cNvSpPr>
            <a:spLocks noGrp="1"/>
          </p:cNvSpPr>
          <p:nvPr/>
        </p:nvSpPr>
        <p:spPr>
          <a:xfrm rot="0">
            <a:off x="90043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1662066" name="Text">
    </p:cNvPr>
          <p:cNvSpPr>
            <a:spLocks noGrp="1"/>
          </p:cNvSpPr>
          <p:nvPr/>
        </p:nvSpPr>
        <p:spPr>
          <a:xfrm rot="0">
            <a:off x="47117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565311797" name="Text">
    </p:cNvPr>
          <p:cNvSpPr>
            <a:spLocks noGrp="1"/>
          </p:cNvSpPr>
          <p:nvPr/>
        </p:nvSpPr>
        <p:spPr>
          <a:xfrm rot="0">
            <a:off x="9436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9662087" name="Text">
    </p:cNvPr>
          <p:cNvSpPr>
            <a:spLocks noGrp="1"/>
          </p:cNvSpPr>
          <p:nvPr/>
        </p:nvSpPr>
        <p:spPr>
          <a:xfrm rot="0">
            <a:off x="94361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636558820" name="Text">
    </p:cNvPr>
          <p:cNvSpPr>
            <a:spLocks noGrp="1"/>
          </p:cNvSpPr>
          <p:nvPr/>
        </p:nvSpPr>
        <p:spPr>
          <a:xfrm rot="0">
            <a:off x="90043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</a:p>
        </p:txBody>
      </p:sp>
      <p:sp>
        <p:nvSpPr>
          <p:cNvPr id="1364776104" name="Text">
    </p:cNvPr>
          <p:cNvSpPr>
            <a:spLocks noGrp="1"/>
          </p:cNvSpPr>
          <p:nvPr/>
        </p:nvSpPr>
        <p:spPr>
          <a:xfrm rot="0">
            <a:off x="5854700" y="1511300"/>
            <a:ext cx="31496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CP 전자결재를 통한 Vendor Print 관리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등록/추가/지급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보류 해제 신청서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생산직 주간근무자 교육특근 운영에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특근명령서 및 특근확인서 교육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담당자 수신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기성보고서 전자결재 전송(zmmt4060) font 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상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투자예산관련 E-office문서 Shaheen 프로젝트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본부 결재선 생성요청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인천저유소 고정자산 「시험장비 검교정 이력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관리 시스템(가명)」 알림시스템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구매처/거래처 코드 관리 업무 개발</a:t>
            </a:r>
            <a:br/>
          </a:p>
        </p:txBody>
      </p:sp>
      <p:sp>
        <p:nvSpPr>
          <p:cNvPr id="1781981405" name="Text">
    </p:cNvPr>
          <p:cNvSpPr>
            <a:spLocks noGrp="1"/>
          </p:cNvSpPr>
          <p:nvPr/>
        </p:nvSpPr>
        <p:spPr>
          <a:xfrm rot="0">
            <a:off x="5194300" y="15113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787712541" name="Text">
    </p:cNvPr>
          <p:cNvSpPr>
            <a:spLocks noGrp="1"/>
          </p:cNvSpPr>
          <p:nvPr/>
        </p:nvSpPr>
        <p:spPr>
          <a:xfrm rot="0">
            <a:off x="38100" y="15113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203595925" name="Text">
    </p:cNvPr>
          <p:cNvSpPr>
            <a:spLocks noGrp="1"/>
          </p:cNvSpPr>
          <p:nvPr/>
        </p:nvSpPr>
        <p:spPr>
          <a:xfrm rot="0">
            <a:off x="698500" y="1511300"/>
            <a:ext cx="31496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CP 전자결재를 통한 Vendor Print 관리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신청서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변경/보완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생산직 주간근무자 교육특근 운영에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특근명령서 및 특근확인서 교육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담당자 수신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기성보고서 전자결재 전송(zmmt4060) font 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상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투자예산관련 E-office문서 Shaheen 프로젝트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본부 결재선 생성요청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인천저유소 고정자산 「시험장비 검교정 이력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관리 시스템(가명)」 알림시스템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구매처/거래처 코드 관리 업무 개발</a:t>
            </a:r>
            <a:br/>
          </a:p>
        </p:txBody>
      </p:sp>
      <p:sp>
        <p:nvSpPr>
          <p:cNvPr id="1356274526" name="Text">
    </p:cNvPr>
          <p:cNvSpPr>
            <a:spLocks noGrp="1"/>
          </p:cNvSpPr>
          <p:nvPr/>
        </p:nvSpPr>
        <p:spPr>
          <a:xfrm rot="0">
            <a:off x="42799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221915537" name="Text">
    </p:cNvPr>
          <p:cNvSpPr>
            <a:spLocks noGrp="1"/>
          </p:cNvSpPr>
          <p:nvPr/>
        </p:nvSpPr>
        <p:spPr>
          <a:xfrm rot="0">
            <a:off x="47117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</a:p>
        </p:txBody>
      </p:sp>
      <p:sp>
        <p:nvSpPr>
          <p:cNvPr id="361540247" name="Text">
    </p:cNvPr>
          <p:cNvSpPr>
            <a:spLocks noGrp="1"/>
          </p:cNvSpPr>
          <p:nvPr/>
        </p:nvSpPr>
        <p:spPr>
          <a:xfrm rot="0">
            <a:off x="38481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03/01</a:t>
            </a:r>
            <a:br/>
          </a:p>
        </p:txBody>
      </p:sp>
      <p:sp>
        <p:nvSpPr>
          <p:cNvPr id="961119089" name="Text">
    </p:cNvPr>
          <p:cNvSpPr>
            <a:spLocks noGrp="1"/>
          </p:cNvSpPr>
          <p:nvPr/>
        </p:nvSpPr>
        <p:spPr>
          <a:xfrm rot="0">
            <a:off x="622300" y="15113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70252013" name="Text">
    </p:cNvPr>
          <p:cNvSpPr>
            <a:spLocks noGrp="1"/>
          </p:cNvSpPr>
          <p:nvPr/>
        </p:nvSpPr>
        <p:spPr>
          <a:xfrm rot="0">
            <a:off x="5778500" y="15113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30664" name="Text">
    </p:cNvPr>
          <p:cNvSpPr>
            <a:spLocks noGrp="1"/>
          </p:cNvSpPr>
          <p:nvPr/>
        </p:nvSpPr>
        <p:spPr>
          <a:xfrm rot="0">
            <a:off x="52197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100196573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34820354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973116132" name="Text">
    </p:cNvPr>
          <p:cNvSpPr>
            <a:spLocks noGrp="1"/>
          </p:cNvSpPr>
          <p:nvPr/>
        </p:nvSpPr>
        <p:spPr>
          <a:xfrm rot="0">
            <a:off x="52324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37847971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206014378" name="Text">
    </p:cNvPr>
          <p:cNvSpPr>
            <a:spLocks noGrp="1"/>
          </p:cNvSpPr>
          <p:nvPr/>
        </p:nvSpPr>
        <p:spPr>
          <a:xfrm rot="0">
            <a:off x="381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293892866" name="Text">
    </p:cNvPr>
          <p:cNvSpPr>
            <a:spLocks noGrp="1"/>
          </p:cNvSpPr>
          <p:nvPr/>
        </p:nvSpPr>
        <p:spPr>
          <a:xfrm rot="0">
            <a:off x="6223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41307895" name="Text">
    </p:cNvPr>
          <p:cNvSpPr>
            <a:spLocks noGrp="1"/>
          </p:cNvSpPr>
          <p:nvPr/>
        </p:nvSpPr>
        <p:spPr>
          <a:xfrm rot="0">
            <a:off x="3848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103761081" name="Text">
    </p:cNvPr>
          <p:cNvSpPr>
            <a:spLocks noGrp="1"/>
          </p:cNvSpPr>
          <p:nvPr/>
        </p:nvSpPr>
        <p:spPr>
          <a:xfrm rot="0">
            <a:off x="42799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94891624" name="Text">
    </p:cNvPr>
          <p:cNvSpPr>
            <a:spLocks noGrp="1"/>
          </p:cNvSpPr>
          <p:nvPr/>
        </p:nvSpPr>
        <p:spPr>
          <a:xfrm rot="0">
            <a:off x="51943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45618658" name="Text">
    </p:cNvPr>
          <p:cNvSpPr>
            <a:spLocks noGrp="1"/>
          </p:cNvSpPr>
          <p:nvPr/>
        </p:nvSpPr>
        <p:spPr>
          <a:xfrm rot="0">
            <a:off x="57785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74628497" name="Text">
    </p:cNvPr>
          <p:cNvSpPr>
            <a:spLocks noGrp="1"/>
          </p:cNvSpPr>
          <p:nvPr/>
        </p:nvSpPr>
        <p:spPr>
          <a:xfrm rot="0">
            <a:off x="90043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642926202" name="Text">
    </p:cNvPr>
          <p:cNvSpPr>
            <a:spLocks noGrp="1"/>
          </p:cNvSpPr>
          <p:nvPr/>
        </p:nvSpPr>
        <p:spPr>
          <a:xfrm rot="0">
            <a:off x="47117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596906261" name="Text">
    </p:cNvPr>
          <p:cNvSpPr>
            <a:spLocks noGrp="1"/>
          </p:cNvSpPr>
          <p:nvPr/>
        </p:nvSpPr>
        <p:spPr>
          <a:xfrm rot="0">
            <a:off x="9436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68304811" name="Text">
    </p:cNvPr>
          <p:cNvSpPr>
            <a:spLocks noGrp="1"/>
          </p:cNvSpPr>
          <p:nvPr/>
        </p:nvSpPr>
        <p:spPr>
          <a:xfrm rot="0">
            <a:off x="9436100" y="1511300"/>
            <a:ext cx="4318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br/>
          </a:p>
        </p:txBody>
      </p:sp>
      <p:sp>
        <p:nvSpPr>
          <p:cNvPr id="1279053671" name="Text">
    </p:cNvPr>
          <p:cNvSpPr>
            <a:spLocks noGrp="1"/>
          </p:cNvSpPr>
          <p:nvPr/>
        </p:nvSpPr>
        <p:spPr>
          <a:xfrm rot="0">
            <a:off x="9004300" y="1511300"/>
            <a:ext cx="4318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  <a:br/>
          </a:p>
        </p:txBody>
      </p:sp>
      <p:sp>
        <p:nvSpPr>
          <p:cNvPr id="1163622490" name="Text">
    </p:cNvPr>
          <p:cNvSpPr>
            <a:spLocks noGrp="1"/>
          </p:cNvSpPr>
          <p:nvPr/>
        </p:nvSpPr>
        <p:spPr>
          <a:xfrm rot="0">
            <a:off x="5854700" y="1511300"/>
            <a:ext cx="3149600" cy="3340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정기적 검토 메일 기능개선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(진행 현황 확인 및 적용 일정 확인)</a:t>
            </a:r>
            <a:br/>
          </a:p>
        </p:txBody>
      </p:sp>
      <p:sp>
        <p:nvSpPr>
          <p:cNvPr id="1820648855" name="Text">
    </p:cNvPr>
          <p:cNvSpPr>
            <a:spLocks noGrp="1"/>
          </p:cNvSpPr>
          <p:nvPr/>
        </p:nvSpPr>
        <p:spPr>
          <a:xfrm rot="0">
            <a:off x="5194300" y="1511300"/>
            <a:ext cx="5842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640803903" name="Text">
    </p:cNvPr>
          <p:cNvSpPr>
            <a:spLocks noGrp="1"/>
          </p:cNvSpPr>
          <p:nvPr/>
        </p:nvSpPr>
        <p:spPr>
          <a:xfrm rot="0">
            <a:off x="38100" y="1511300"/>
            <a:ext cx="5842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268847254" name="Text">
    </p:cNvPr>
          <p:cNvSpPr>
            <a:spLocks noGrp="1"/>
          </p:cNvSpPr>
          <p:nvPr/>
        </p:nvSpPr>
        <p:spPr>
          <a:xfrm rot="0">
            <a:off x="698500" y="1511300"/>
            <a:ext cx="3149600" cy="33401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(BCM 신규 프로젝트 인원,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추후 BCM 관련 정보처리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해당 문서로  23/06/30까지 진행예정)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정기적 검토 메일 기능개선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(진행 현황 확인 및 적용 일정 확인)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모바일 ERS 개선 Weekly Progress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Meeting(4차)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표준문서 'DCS Alarm 관리 절차(0)(SOM-0-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810)' 제정 안내에 대한 제정 오류 재처리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2월 스마트러닝 교육시간이 당사 LMS로 연계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되지 않았음.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부서지침서' CDU3-W-6202 정유3팀 F-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16703AB Clay 교환 절차 개정 품의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 규정관리기안지 개정하려는데 일반규정 SOB-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05-002 문서가 ERS 문서조회 안 됨 확인 요청.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 [Skillset] LMS 관련 주요 개발 요구사항에 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한 개발 공수산정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시스템에서 KPMG 오준영 이사 (프로젝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트 중도 하자)의 계정 관련 정보 삭제 요청</a:t>
            </a:r>
            <a:br/>
          </a:p>
        </p:txBody>
      </p:sp>
      <p:sp>
        <p:nvSpPr>
          <p:cNvPr id="1428564496" name="Text">
    </p:cNvPr>
          <p:cNvSpPr>
            <a:spLocks noGrp="1"/>
          </p:cNvSpPr>
          <p:nvPr/>
        </p:nvSpPr>
        <p:spPr>
          <a:xfrm rot="0">
            <a:off x="4279900" y="1511300"/>
            <a:ext cx="4318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</a:p>
        </p:txBody>
      </p:sp>
      <p:sp>
        <p:nvSpPr>
          <p:cNvPr id="507893118" name="Text">
    </p:cNvPr>
          <p:cNvSpPr>
            <a:spLocks noGrp="1"/>
          </p:cNvSpPr>
          <p:nvPr/>
        </p:nvSpPr>
        <p:spPr>
          <a:xfrm rot="0">
            <a:off x="4711700" y="1511300"/>
            <a:ext cx="4318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</a:p>
        </p:txBody>
      </p:sp>
      <p:sp>
        <p:nvSpPr>
          <p:cNvPr id="452734431" name="Text">
    </p:cNvPr>
          <p:cNvSpPr>
            <a:spLocks noGrp="1"/>
          </p:cNvSpPr>
          <p:nvPr/>
        </p:nvSpPr>
        <p:spPr>
          <a:xfrm rot="0">
            <a:off x="3848100" y="1511300"/>
            <a:ext cx="4318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</a:p>
        </p:txBody>
      </p:sp>
      <p:sp>
        <p:nvSpPr>
          <p:cNvPr id="1502259636" name="Text">
    </p:cNvPr>
          <p:cNvSpPr>
            <a:spLocks noGrp="1"/>
          </p:cNvSpPr>
          <p:nvPr/>
        </p:nvSpPr>
        <p:spPr>
          <a:xfrm rot="0">
            <a:off x="622300" y="1511300"/>
            <a:ext cx="32258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33399871" name="Text">
    </p:cNvPr>
          <p:cNvSpPr>
            <a:spLocks noGrp="1"/>
          </p:cNvSpPr>
          <p:nvPr/>
        </p:nvSpPr>
        <p:spPr>
          <a:xfrm rot="0">
            <a:off x="5778500" y="1511300"/>
            <a:ext cx="3225800" cy="334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25719" name="Text">
    </p:cNvPr>
          <p:cNvSpPr>
            <a:spLocks noGrp="1"/>
          </p:cNvSpPr>
          <p:nvPr/>
        </p:nvSpPr>
        <p:spPr>
          <a:xfrm rot="0">
            <a:off x="52197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82854245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53387293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83055864" name="Text">
    </p:cNvPr>
          <p:cNvSpPr>
            <a:spLocks noGrp="1"/>
          </p:cNvSpPr>
          <p:nvPr/>
        </p:nvSpPr>
        <p:spPr>
          <a:xfrm rot="0">
            <a:off x="52324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01679890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891181457" name="Text">
    </p:cNvPr>
          <p:cNvSpPr>
            <a:spLocks noGrp="1"/>
          </p:cNvSpPr>
          <p:nvPr/>
        </p:nvSpPr>
        <p:spPr>
          <a:xfrm rot="0">
            <a:off x="381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45581811" name="Text">
    </p:cNvPr>
          <p:cNvSpPr>
            <a:spLocks noGrp="1"/>
          </p:cNvSpPr>
          <p:nvPr/>
        </p:nvSpPr>
        <p:spPr>
          <a:xfrm rot="0">
            <a:off x="6223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84002911" name="Text">
    </p:cNvPr>
          <p:cNvSpPr>
            <a:spLocks noGrp="1"/>
          </p:cNvSpPr>
          <p:nvPr/>
        </p:nvSpPr>
        <p:spPr>
          <a:xfrm rot="0">
            <a:off x="3848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39819563" name="Text">
    </p:cNvPr>
          <p:cNvSpPr>
            <a:spLocks noGrp="1"/>
          </p:cNvSpPr>
          <p:nvPr/>
        </p:nvSpPr>
        <p:spPr>
          <a:xfrm rot="0">
            <a:off x="42799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06418403" name="Text">
    </p:cNvPr>
          <p:cNvSpPr>
            <a:spLocks noGrp="1"/>
          </p:cNvSpPr>
          <p:nvPr/>
        </p:nvSpPr>
        <p:spPr>
          <a:xfrm rot="0">
            <a:off x="51943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923682469" name="Text">
    </p:cNvPr>
          <p:cNvSpPr>
            <a:spLocks noGrp="1"/>
          </p:cNvSpPr>
          <p:nvPr/>
        </p:nvSpPr>
        <p:spPr>
          <a:xfrm rot="0">
            <a:off x="57785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65288057" name="Text">
    </p:cNvPr>
          <p:cNvSpPr>
            <a:spLocks noGrp="1"/>
          </p:cNvSpPr>
          <p:nvPr/>
        </p:nvSpPr>
        <p:spPr>
          <a:xfrm rot="0">
            <a:off x="90043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01088321" name="Text">
    </p:cNvPr>
          <p:cNvSpPr>
            <a:spLocks noGrp="1"/>
          </p:cNvSpPr>
          <p:nvPr/>
        </p:nvSpPr>
        <p:spPr>
          <a:xfrm rot="0">
            <a:off x="47117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959748167" name="Text">
    </p:cNvPr>
          <p:cNvSpPr>
            <a:spLocks noGrp="1"/>
          </p:cNvSpPr>
          <p:nvPr/>
        </p:nvSpPr>
        <p:spPr>
          <a:xfrm rot="0">
            <a:off x="9436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33693973" name="Text">
    </p:cNvPr>
          <p:cNvSpPr>
            <a:spLocks noGrp="1"/>
          </p:cNvSpPr>
          <p:nvPr/>
        </p:nvSpPr>
        <p:spPr>
          <a:xfrm rot="0">
            <a:off x="94361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03/14</a:t>
            </a:r>
            <a:br/>
            <a:br/>
          </a:p>
        </p:txBody>
      </p:sp>
      <p:sp>
        <p:nvSpPr>
          <p:cNvPr id="1998007337" name="Text">
    </p:cNvPr>
          <p:cNvSpPr>
            <a:spLocks noGrp="1"/>
          </p:cNvSpPr>
          <p:nvPr/>
        </p:nvSpPr>
        <p:spPr>
          <a:xfrm rot="0">
            <a:off x="90043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</a:p>
        </p:txBody>
      </p:sp>
      <p:sp>
        <p:nvSpPr>
          <p:cNvPr id="1120318206" name="Text">
    </p:cNvPr>
          <p:cNvSpPr>
            <a:spLocks noGrp="1"/>
          </p:cNvSpPr>
          <p:nvPr/>
        </p:nvSpPr>
        <p:spPr>
          <a:xfrm rot="0">
            <a:off x="5854700" y="1511300"/>
            <a:ext cx="31496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CRM Upgrade로 인한 모바일 상품권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관련 화면 수정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(일일판매보고 품의서, 모바일상품권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판매현황)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모바일 상품권 교환 회수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결산으로 인한 2월분 모바일상품권판매현황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데이터 확인요청</a:t>
            </a:r>
            <a:br/>
          </a:p>
        </p:txBody>
      </p:sp>
      <p:sp>
        <p:nvSpPr>
          <p:cNvPr id="1301560763" name="Text">
    </p:cNvPr>
          <p:cNvSpPr>
            <a:spLocks noGrp="1"/>
          </p:cNvSpPr>
          <p:nvPr/>
        </p:nvSpPr>
        <p:spPr>
          <a:xfrm rot="0">
            <a:off x="5194300" y="15113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968528541" name="Text">
    </p:cNvPr>
          <p:cNvSpPr>
            <a:spLocks noGrp="1"/>
          </p:cNvSpPr>
          <p:nvPr/>
        </p:nvSpPr>
        <p:spPr>
          <a:xfrm rot="0">
            <a:off x="38100" y="15113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1005408378" name="Text">
    </p:cNvPr>
          <p:cNvSpPr>
            <a:spLocks noGrp="1"/>
          </p:cNvSpPr>
          <p:nvPr/>
        </p:nvSpPr>
        <p:spPr>
          <a:xfrm rot="0">
            <a:off x="698500" y="1511300"/>
            <a:ext cx="31496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CRM Upgrade로 인한 모바일 상품권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관련 화면 수정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(일일판매보고 품의서, 모바일상품권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판매현황)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모바일 상품권 교환 회수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2월분 모바일상품권판매현황 데이터 확인요청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(CRM 연계 데이터 확인)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신규 입사자 계정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전북지사 상품권판매 PC 설치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출입관리 입고예정정보조회 데이터 확인 요청</a:t>
            </a:r>
            <a:br/>
          </a:p>
        </p:txBody>
      </p:sp>
      <p:sp>
        <p:nvSpPr>
          <p:cNvPr id="1288389819" name="Text">
    </p:cNvPr>
          <p:cNvSpPr>
            <a:spLocks noGrp="1"/>
          </p:cNvSpPr>
          <p:nvPr/>
        </p:nvSpPr>
        <p:spPr>
          <a:xfrm rot="0">
            <a:off x="42799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</a:p>
        </p:txBody>
      </p:sp>
      <p:sp>
        <p:nvSpPr>
          <p:cNvPr id="551473532" name="Text">
    </p:cNvPr>
          <p:cNvSpPr>
            <a:spLocks noGrp="1"/>
          </p:cNvSpPr>
          <p:nvPr/>
        </p:nvSpPr>
        <p:spPr>
          <a:xfrm rot="0">
            <a:off x="47117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</a:p>
        </p:txBody>
      </p:sp>
      <p:sp>
        <p:nvSpPr>
          <p:cNvPr id="2133905486" name="Text">
    </p:cNvPr>
          <p:cNvSpPr>
            <a:spLocks noGrp="1"/>
          </p:cNvSpPr>
          <p:nvPr/>
        </p:nvSpPr>
        <p:spPr>
          <a:xfrm rot="0">
            <a:off x="38481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</a:p>
        </p:txBody>
      </p:sp>
      <p:sp>
        <p:nvSpPr>
          <p:cNvPr id="772747602" name="Text">
    </p:cNvPr>
          <p:cNvSpPr>
            <a:spLocks noGrp="1"/>
          </p:cNvSpPr>
          <p:nvPr/>
        </p:nvSpPr>
        <p:spPr>
          <a:xfrm rot="0">
            <a:off x="622300" y="15113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55729588" name="Text">
    </p:cNvPr>
          <p:cNvSpPr>
            <a:spLocks noGrp="1"/>
          </p:cNvSpPr>
          <p:nvPr/>
        </p:nvSpPr>
        <p:spPr>
          <a:xfrm rot="0">
            <a:off x="5778500" y="15113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53105639" name="Text">
    </p:cNvPr>
          <p:cNvSpPr>
            <a:spLocks noGrp="1"/>
          </p:cNvSpPr>
          <p:nvPr/>
        </p:nvSpPr>
        <p:spPr>
          <a:xfrm rot="0">
            <a:off x="94361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</a:p>
        </p:txBody>
      </p:sp>
      <p:sp>
        <p:nvSpPr>
          <p:cNvPr id="390015687" name="Text">
    </p:cNvPr>
          <p:cNvSpPr>
            <a:spLocks noGrp="1"/>
          </p:cNvSpPr>
          <p:nvPr/>
        </p:nvSpPr>
        <p:spPr>
          <a:xfrm rot="0">
            <a:off x="90043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</a:p>
        </p:txBody>
      </p:sp>
      <p:sp>
        <p:nvSpPr>
          <p:cNvPr id="1089277139" name="Text">
    </p:cNvPr>
          <p:cNvSpPr>
            <a:spLocks noGrp="1"/>
          </p:cNvSpPr>
          <p:nvPr/>
        </p:nvSpPr>
        <p:spPr>
          <a:xfrm rot="0">
            <a:off x="5854700" y="4229100"/>
            <a:ext cx="31496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교육 및 인수인계</a:t>
            </a:r>
            <a:br/>
          </a:p>
        </p:txBody>
      </p:sp>
      <p:sp>
        <p:nvSpPr>
          <p:cNvPr id="1118642332" name="Text">
    </p:cNvPr>
          <p:cNvSpPr>
            <a:spLocks noGrp="1"/>
          </p:cNvSpPr>
          <p:nvPr/>
        </p:nvSpPr>
        <p:spPr>
          <a:xfrm rot="0">
            <a:off x="5194300" y="42291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230260275" name="Text">
    </p:cNvPr>
          <p:cNvSpPr>
            <a:spLocks noGrp="1"/>
          </p:cNvSpPr>
          <p:nvPr/>
        </p:nvSpPr>
        <p:spPr>
          <a:xfrm rot="0">
            <a:off x="38100" y="42291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665012817" name="Text">
    </p:cNvPr>
          <p:cNvSpPr>
            <a:spLocks noGrp="1"/>
          </p:cNvSpPr>
          <p:nvPr/>
        </p:nvSpPr>
        <p:spPr>
          <a:xfrm rot="0">
            <a:off x="698500" y="4229100"/>
            <a:ext cx="31496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편의성 패치 진행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(table 구조 완화, textarea 자동 크기 조절)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교육 및 인수인계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(계정 생성 및 매뉴얼 교육)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Emro 교육 수강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(개발자 강의 및 일반 마스터 강의)</a:t>
            </a:r>
            <a:br/>
          </a:p>
        </p:txBody>
      </p:sp>
      <p:sp>
        <p:nvSpPr>
          <p:cNvPr id="1268582257" name="Text">
    </p:cNvPr>
          <p:cNvSpPr>
            <a:spLocks noGrp="1"/>
          </p:cNvSpPr>
          <p:nvPr/>
        </p:nvSpPr>
        <p:spPr>
          <a:xfrm rot="0">
            <a:off x="42799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</a:p>
        </p:txBody>
      </p:sp>
      <p:sp>
        <p:nvSpPr>
          <p:cNvPr id="1621059422" name="Text">
    </p:cNvPr>
          <p:cNvSpPr>
            <a:spLocks noGrp="1"/>
          </p:cNvSpPr>
          <p:nvPr/>
        </p:nvSpPr>
        <p:spPr>
          <a:xfrm rot="0">
            <a:off x="47117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</a:p>
        </p:txBody>
      </p:sp>
      <p:sp>
        <p:nvSpPr>
          <p:cNvPr id="647091608" name="Text">
    </p:cNvPr>
          <p:cNvSpPr>
            <a:spLocks noGrp="1"/>
          </p:cNvSpPr>
          <p:nvPr/>
        </p:nvSpPr>
        <p:spPr>
          <a:xfrm rot="0">
            <a:off x="3848100" y="42291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</a:p>
        </p:txBody>
      </p:sp>
      <p:sp>
        <p:nvSpPr>
          <p:cNvPr id="899596679" name="Text">
    </p:cNvPr>
          <p:cNvSpPr>
            <a:spLocks noGrp="1"/>
          </p:cNvSpPr>
          <p:nvPr/>
        </p:nvSpPr>
        <p:spPr>
          <a:xfrm rot="0">
            <a:off x="622300" y="42291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79317962" name="Text">
    </p:cNvPr>
          <p:cNvSpPr>
            <a:spLocks noGrp="1"/>
          </p:cNvSpPr>
          <p:nvPr/>
        </p:nvSpPr>
        <p:spPr>
          <a:xfrm rot="0">
            <a:off x="5778500" y="42291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81584" name="Text">
    </p:cNvPr>
          <p:cNvSpPr>
            <a:spLocks noGrp="1"/>
          </p:cNvSpPr>
          <p:nvPr/>
        </p:nvSpPr>
        <p:spPr>
          <a:xfrm rot="0">
            <a:off x="52197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23966201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717667873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801494937" name="Text">
    </p:cNvPr>
          <p:cNvSpPr>
            <a:spLocks noGrp="1"/>
          </p:cNvSpPr>
          <p:nvPr/>
        </p:nvSpPr>
        <p:spPr>
          <a:xfrm rot="0">
            <a:off x="52324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04853247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781741759" name="Text">
    </p:cNvPr>
          <p:cNvSpPr>
            <a:spLocks noGrp="1"/>
          </p:cNvSpPr>
          <p:nvPr/>
        </p:nvSpPr>
        <p:spPr>
          <a:xfrm rot="0">
            <a:off x="381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54669517" name="Text">
    </p:cNvPr>
          <p:cNvSpPr>
            <a:spLocks noGrp="1"/>
          </p:cNvSpPr>
          <p:nvPr/>
        </p:nvSpPr>
        <p:spPr>
          <a:xfrm rot="0">
            <a:off x="6223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68811473" name="Text">
    </p:cNvPr>
          <p:cNvSpPr>
            <a:spLocks noGrp="1"/>
          </p:cNvSpPr>
          <p:nvPr/>
        </p:nvSpPr>
        <p:spPr>
          <a:xfrm rot="0">
            <a:off x="3848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40816556" name="Text">
    </p:cNvPr>
          <p:cNvSpPr>
            <a:spLocks noGrp="1"/>
          </p:cNvSpPr>
          <p:nvPr/>
        </p:nvSpPr>
        <p:spPr>
          <a:xfrm rot="0">
            <a:off x="42799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2140413" name="Text">
    </p:cNvPr>
          <p:cNvSpPr>
            <a:spLocks noGrp="1"/>
          </p:cNvSpPr>
          <p:nvPr/>
        </p:nvSpPr>
        <p:spPr>
          <a:xfrm rot="0">
            <a:off x="51943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78232395" name="Text">
    </p:cNvPr>
          <p:cNvSpPr>
            <a:spLocks noGrp="1"/>
          </p:cNvSpPr>
          <p:nvPr/>
        </p:nvSpPr>
        <p:spPr>
          <a:xfrm rot="0">
            <a:off x="57785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08531892" name="Text">
    </p:cNvPr>
          <p:cNvSpPr>
            <a:spLocks noGrp="1"/>
          </p:cNvSpPr>
          <p:nvPr/>
        </p:nvSpPr>
        <p:spPr>
          <a:xfrm rot="0">
            <a:off x="90043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60419257" name="Text">
    </p:cNvPr>
          <p:cNvSpPr>
            <a:spLocks noGrp="1"/>
          </p:cNvSpPr>
          <p:nvPr/>
        </p:nvSpPr>
        <p:spPr>
          <a:xfrm rot="0">
            <a:off x="47117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651752620" name="Text">
    </p:cNvPr>
          <p:cNvSpPr>
            <a:spLocks noGrp="1"/>
          </p:cNvSpPr>
          <p:nvPr/>
        </p:nvSpPr>
        <p:spPr>
          <a:xfrm rot="0">
            <a:off x="9436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15307373" name="Text">
    </p:cNvPr>
          <p:cNvSpPr>
            <a:spLocks noGrp="1"/>
          </p:cNvSpPr>
          <p:nvPr/>
        </p:nvSpPr>
        <p:spPr>
          <a:xfrm rot="0">
            <a:off x="94361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</a:p>
        </p:txBody>
      </p:sp>
      <p:sp>
        <p:nvSpPr>
          <p:cNvPr id="325990932" name="Text">
    </p:cNvPr>
          <p:cNvSpPr>
            <a:spLocks noGrp="1"/>
          </p:cNvSpPr>
          <p:nvPr/>
        </p:nvSpPr>
        <p:spPr>
          <a:xfrm rot="0">
            <a:off x="90043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03/13</a:t>
            </a:r>
            <a:br/>
          </a:p>
        </p:txBody>
      </p:sp>
      <p:sp>
        <p:nvSpPr>
          <p:cNvPr id="1555216093" name="Text">
    </p:cNvPr>
          <p:cNvSpPr>
            <a:spLocks noGrp="1"/>
          </p:cNvSpPr>
          <p:nvPr/>
        </p:nvSpPr>
        <p:spPr>
          <a:xfrm rot="0">
            <a:off x="5854700" y="1511300"/>
            <a:ext cx="31496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할당받은 SR 요청건 작업</a:t>
            </a:r>
            <a:br/>
          </a:p>
        </p:txBody>
      </p:sp>
      <p:sp>
        <p:nvSpPr>
          <p:cNvPr id="1026446451" name="Text">
    </p:cNvPr>
          <p:cNvSpPr>
            <a:spLocks noGrp="1"/>
          </p:cNvSpPr>
          <p:nvPr/>
        </p:nvSpPr>
        <p:spPr>
          <a:xfrm rot="0">
            <a:off x="5194300" y="15113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344641828" name="Text">
    </p:cNvPr>
          <p:cNvSpPr>
            <a:spLocks noGrp="1"/>
          </p:cNvSpPr>
          <p:nvPr/>
        </p:nvSpPr>
        <p:spPr>
          <a:xfrm rot="0">
            <a:off x="38100" y="1511300"/>
            <a:ext cx="5842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1985410875" name="Text">
    </p:cNvPr>
          <p:cNvSpPr>
            <a:spLocks noGrp="1"/>
          </p:cNvSpPr>
          <p:nvPr/>
        </p:nvSpPr>
        <p:spPr>
          <a:xfrm rot="0">
            <a:off x="698500" y="1511300"/>
            <a:ext cx="3149600" cy="274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차세대 오픈 관련 고객문의 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ITSM-91745 단가계약 공장코드 변경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계약관리 4501169112 계약관리(일반용역)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-&gt; 계약서작성 가능토록 목록에 조회되도록 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치 -SR 없음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ITSM-91825 SAP 계정 지정 범주 변경작업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(4501167518)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ITSM-91824 견적 off-line 해당 입찰 업체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견적 금액 수정 작업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ITSM-91896 견적의뢰의 해당 입찰 참여 업체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견적서 기술검토 첨부파일 삭제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ITSM-91924 해당 견적의뢰의 첨부파일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작업 - TBE 파일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ITSM-92059 해당 발주 100억 초과 계약의 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비스라인 분리작업</a:t>
            </a:r>
            <a:br/>
          </a:p>
        </p:txBody>
      </p:sp>
      <p:sp>
        <p:nvSpPr>
          <p:cNvPr id="1067164530" name="Text">
    </p:cNvPr>
          <p:cNvSpPr>
            <a:spLocks noGrp="1"/>
          </p:cNvSpPr>
          <p:nvPr/>
        </p:nvSpPr>
        <p:spPr>
          <a:xfrm rot="0">
            <a:off x="42799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</a:p>
        </p:txBody>
      </p:sp>
      <p:sp>
        <p:nvSpPr>
          <p:cNvPr id="1893332286" name="Text">
    </p:cNvPr>
          <p:cNvSpPr>
            <a:spLocks noGrp="1"/>
          </p:cNvSpPr>
          <p:nvPr/>
        </p:nvSpPr>
        <p:spPr>
          <a:xfrm rot="0">
            <a:off x="47117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</a:p>
        </p:txBody>
      </p:sp>
      <p:sp>
        <p:nvSpPr>
          <p:cNvPr id="848824816" name="Text">
    </p:cNvPr>
          <p:cNvSpPr>
            <a:spLocks noGrp="1"/>
          </p:cNvSpPr>
          <p:nvPr/>
        </p:nvSpPr>
        <p:spPr>
          <a:xfrm rot="0">
            <a:off x="3848100" y="1511300"/>
            <a:ext cx="431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</a:p>
        </p:txBody>
      </p:sp>
      <p:sp>
        <p:nvSpPr>
          <p:cNvPr id="1941360567" name="Text">
    </p:cNvPr>
          <p:cNvSpPr>
            <a:spLocks noGrp="1"/>
          </p:cNvSpPr>
          <p:nvPr/>
        </p:nvSpPr>
        <p:spPr>
          <a:xfrm rot="0">
            <a:off x="622300" y="15113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90742912" name="Text">
    </p:cNvPr>
          <p:cNvSpPr>
            <a:spLocks noGrp="1"/>
          </p:cNvSpPr>
          <p:nvPr/>
        </p:nvSpPr>
        <p:spPr>
          <a:xfrm rot="0">
            <a:off x="5778500" y="1511300"/>
            <a:ext cx="3225800" cy="27432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911441" name="Text">
    </p:cNvPr>
          <p:cNvSpPr>
            <a:spLocks noGrp="1"/>
          </p:cNvSpPr>
          <p:nvPr/>
        </p:nvSpPr>
        <p:spPr>
          <a:xfrm rot="0">
            <a:off x="5219700" y="774700"/>
            <a:ext cx="46609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555979835" name="Text">
    </p:cNvPr>
          <p:cNvSpPr>
            <a:spLocks noGrp="1"/>
          </p:cNvSpPr>
          <p:nvPr/>
        </p:nvSpPr>
        <p:spPr>
          <a:xfrm rot="0">
            <a:off x="88900" y="774700"/>
            <a:ext cx="5067300" cy="3302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22639980" name="Text">
    </p:cNvPr>
          <p:cNvSpPr>
            <a:spLocks noGrp="1"/>
          </p:cNvSpPr>
          <p:nvPr/>
        </p:nvSpPr>
        <p:spPr>
          <a:xfrm rot="0">
            <a:off x="63500" y="749300"/>
            <a:ext cx="50546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725797032" name="Text">
    </p:cNvPr>
          <p:cNvSpPr>
            <a:spLocks noGrp="1"/>
          </p:cNvSpPr>
          <p:nvPr/>
        </p:nvSpPr>
        <p:spPr>
          <a:xfrm rot="0">
            <a:off x="5232400" y="749300"/>
            <a:ext cx="4610100" cy="3302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3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37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560537052" name="Text">
    </p:cNvPr>
          <p:cNvSpPr>
            <a:spLocks noGrp="1"/>
          </p:cNvSpPr>
          <p:nvPr/>
        </p:nvSpPr>
        <p:spPr>
          <a:xfrm rot="0">
            <a:off x="241300" y="266700"/>
            <a:ext cx="5969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935812033" name="Text">
    </p:cNvPr>
          <p:cNvSpPr>
            <a:spLocks noGrp="1"/>
          </p:cNvSpPr>
          <p:nvPr/>
        </p:nvSpPr>
        <p:spPr>
          <a:xfrm rot="0">
            <a:off x="381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37582680" name="Text">
    </p:cNvPr>
          <p:cNvSpPr>
            <a:spLocks noGrp="1"/>
          </p:cNvSpPr>
          <p:nvPr/>
        </p:nvSpPr>
        <p:spPr>
          <a:xfrm rot="0">
            <a:off x="6223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346227144" name="Text">
    </p:cNvPr>
          <p:cNvSpPr>
            <a:spLocks noGrp="1"/>
          </p:cNvSpPr>
          <p:nvPr/>
        </p:nvSpPr>
        <p:spPr>
          <a:xfrm rot="0">
            <a:off x="3848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06375444" name="Text">
    </p:cNvPr>
          <p:cNvSpPr>
            <a:spLocks noGrp="1"/>
          </p:cNvSpPr>
          <p:nvPr/>
        </p:nvSpPr>
        <p:spPr>
          <a:xfrm rot="0">
            <a:off x="42799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86165168" name="Text">
    </p:cNvPr>
          <p:cNvSpPr>
            <a:spLocks noGrp="1"/>
          </p:cNvSpPr>
          <p:nvPr/>
        </p:nvSpPr>
        <p:spPr>
          <a:xfrm rot="0">
            <a:off x="5194300" y="1143000"/>
            <a:ext cx="5842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670483052" name="Text">
    </p:cNvPr>
          <p:cNvSpPr>
            <a:spLocks noGrp="1"/>
          </p:cNvSpPr>
          <p:nvPr/>
        </p:nvSpPr>
        <p:spPr>
          <a:xfrm rot="0">
            <a:off x="5778500" y="1143000"/>
            <a:ext cx="3225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430653137" name="Text">
    </p:cNvPr>
          <p:cNvSpPr>
            <a:spLocks noGrp="1"/>
          </p:cNvSpPr>
          <p:nvPr/>
        </p:nvSpPr>
        <p:spPr>
          <a:xfrm rot="0">
            <a:off x="90043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73201851" name="Text">
    </p:cNvPr>
          <p:cNvSpPr>
            <a:spLocks noGrp="1"/>
          </p:cNvSpPr>
          <p:nvPr/>
        </p:nvSpPr>
        <p:spPr>
          <a:xfrm rot="0">
            <a:off x="47117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34860437" name="Text">
    </p:cNvPr>
          <p:cNvSpPr>
            <a:spLocks noGrp="1"/>
          </p:cNvSpPr>
          <p:nvPr/>
        </p:nvSpPr>
        <p:spPr>
          <a:xfrm rot="0">
            <a:off x="9436100" y="1143000"/>
            <a:ext cx="431800" cy="3683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36050010" name="Text">
    </p:cNvPr>
          <p:cNvSpPr>
            <a:spLocks noGrp="1"/>
          </p:cNvSpPr>
          <p:nvPr/>
        </p:nvSpPr>
        <p:spPr>
          <a:xfrm rot="0">
            <a:off x="9436100" y="1511300"/>
            <a:ext cx="4318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</a:p>
        </p:txBody>
      </p:sp>
      <p:sp>
        <p:nvSpPr>
          <p:cNvPr id="1499488258" name="Text">
    </p:cNvPr>
          <p:cNvSpPr>
            <a:spLocks noGrp="1"/>
          </p:cNvSpPr>
          <p:nvPr/>
        </p:nvSpPr>
        <p:spPr>
          <a:xfrm rot="0">
            <a:off x="9004300" y="1511300"/>
            <a:ext cx="4318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</a:p>
        </p:txBody>
      </p:sp>
      <p:sp>
        <p:nvSpPr>
          <p:cNvPr id="1712201265" name="Text">
    </p:cNvPr>
          <p:cNvSpPr>
            <a:spLocks noGrp="1"/>
          </p:cNvSpPr>
          <p:nvPr/>
        </p:nvSpPr>
        <p:spPr>
          <a:xfrm rot="0">
            <a:off x="5854700" y="1511300"/>
            <a:ext cx="3149600" cy="2882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2023.01월 결산의 EIS,Yellow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Nocache Yellow Book chart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퇴직임직원 인근S/S 가격조사 ERP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CP 연동요청 신규개발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ERP회계 자동승인 대상 회계전표 구분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e-Pro 연계 인터페이스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HCM-지방사업장 중식비, 조식비, 교통비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신청서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CP 전자결재를 통한 Vendor Print 관리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PM 총무수리요청서 eOffice 전송 대상설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비 값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윤활유 FLBIZ 개선 인터페이스 정의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기성보고서 전자결재 전송 font 색상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[EAI] 구매변경품의에 따른 계약보증 내용 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가 인터페이스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SABIC VPN 연동설정 및 테스트</a:t>
            </a:r>
            <a:br/>
          </a:p>
        </p:txBody>
      </p:sp>
      <p:sp>
        <p:nvSpPr>
          <p:cNvPr id="548739331" name="Text">
    </p:cNvPr>
          <p:cNvSpPr>
            <a:spLocks noGrp="1"/>
          </p:cNvSpPr>
          <p:nvPr/>
        </p:nvSpPr>
        <p:spPr>
          <a:xfrm rot="0">
            <a:off x="5194300" y="1511300"/>
            <a:ext cx="5842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1442802183" name="Text">
    </p:cNvPr>
          <p:cNvSpPr>
            <a:spLocks noGrp="1"/>
          </p:cNvSpPr>
          <p:nvPr/>
        </p:nvSpPr>
        <p:spPr>
          <a:xfrm rot="0">
            <a:off x="38100" y="1511300"/>
            <a:ext cx="5842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264597706" name="Text">
    </p:cNvPr>
          <p:cNvSpPr>
            <a:spLocks noGrp="1"/>
          </p:cNvSpPr>
          <p:nvPr/>
        </p:nvSpPr>
        <p:spPr>
          <a:xfrm rot="0">
            <a:off x="698500" y="1511300"/>
            <a:ext cx="3149600" cy="2882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퇴직임직원 인근S/S 가격조사 ERP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CP 연동요청 신규개발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ERP회계 자동승인 대상 회계전표 구분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e-Pro 연계 인터페이스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CP전자결재를 통한 Vendor Print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관리체계개선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PM 총무수리요청서 eOffice 전송 대상설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비 값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HCM-지방사업장 중식비, 조식비, 교통비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기성보고서 전자결재 전송 font 색상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 E-BIZ 윤활유 이비즈 개선 프로젝트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구매변경품의에 따른 계약보증 내용 추가 인터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페이스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SABIC VPN 연계확인 및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2023.01월 결산의 EIS,Yellow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Nocache Yellow Book chart 수정</a:t>
            </a:r>
            <a:br/>
          </a:p>
        </p:txBody>
      </p:sp>
      <p:sp>
        <p:nvSpPr>
          <p:cNvPr id="430708885" name="Text">
    </p:cNvPr>
          <p:cNvSpPr>
            <a:spLocks noGrp="1"/>
          </p:cNvSpPr>
          <p:nvPr/>
        </p:nvSpPr>
        <p:spPr>
          <a:xfrm rot="0">
            <a:off x="4279900" y="1511300"/>
            <a:ext cx="4318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04/28</a:t>
            </a:r>
            <a:br/>
          </a:p>
        </p:txBody>
      </p:sp>
      <p:sp>
        <p:nvSpPr>
          <p:cNvPr id="291076002" name="Text">
    </p:cNvPr>
          <p:cNvSpPr>
            <a:spLocks noGrp="1"/>
          </p:cNvSpPr>
          <p:nvPr/>
        </p:nvSpPr>
        <p:spPr>
          <a:xfrm rot="0">
            <a:off x="4711700" y="1511300"/>
            <a:ext cx="4318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</a:p>
        </p:txBody>
      </p:sp>
      <p:sp>
        <p:nvSpPr>
          <p:cNvPr id="1062766812" name="Text">
    </p:cNvPr>
          <p:cNvSpPr>
            <a:spLocks noGrp="1"/>
          </p:cNvSpPr>
          <p:nvPr/>
        </p:nvSpPr>
        <p:spPr>
          <a:xfrm rot="0">
            <a:off x="3848100" y="1511300"/>
            <a:ext cx="4318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03/06</a:t>
            </a:r>
            <a:br/>
          </a:p>
        </p:txBody>
      </p:sp>
      <p:sp>
        <p:nvSpPr>
          <p:cNvPr id="457178333" name="Text">
    </p:cNvPr>
          <p:cNvSpPr>
            <a:spLocks noGrp="1"/>
          </p:cNvSpPr>
          <p:nvPr/>
        </p:nvSpPr>
        <p:spPr>
          <a:xfrm rot="0">
            <a:off x="622300" y="1511300"/>
            <a:ext cx="32258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55584671" name="Text">
    </p:cNvPr>
          <p:cNvSpPr>
            <a:spLocks noGrp="1"/>
          </p:cNvSpPr>
          <p:nvPr/>
        </p:nvSpPr>
        <p:spPr>
          <a:xfrm rot="0">
            <a:off x="5778500" y="1511300"/>
            <a:ext cx="32258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