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</p:sldIdLst>
  <p:sldSz cx="9906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971292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25247223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93970623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92842529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9751265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29922262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50067855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96971640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78742665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81144136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30616222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43936105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74825400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72709682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15505187" name="Text">
    </p:cNvPr>
          <p:cNvSpPr>
            <a:spLocks noGrp="1"/>
          </p:cNvSpPr>
          <p:nvPr/>
        </p:nvSpPr>
        <p:spPr>
          <a:xfrm rot="0">
            <a:off x="95377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</a:p>
        </p:txBody>
      </p:sp>
      <p:sp>
        <p:nvSpPr>
          <p:cNvPr id="1094089964" name="Text">
    </p:cNvPr>
          <p:cNvSpPr>
            <a:spLocks noGrp="1"/>
          </p:cNvSpPr>
          <p:nvPr/>
        </p:nvSpPr>
        <p:spPr>
          <a:xfrm rot="0">
            <a:off x="9169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1565409330" name="Text">
    </p:cNvPr>
          <p:cNvSpPr>
            <a:spLocks noGrp="1"/>
          </p:cNvSpPr>
          <p:nvPr/>
        </p:nvSpPr>
        <p:spPr>
          <a:xfrm rot="0">
            <a:off x="57658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ITSM-92360계정과목- 업무추진비 증빙첨부 필수 업종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등록시 회계팀에서 직접 등록 가능하도록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19~21년도 정산 데이터 엑셀 작업</a:t>
            </a:r>
          </a:p>
        </p:txBody>
      </p:sp>
      <p:sp>
        <p:nvSpPr>
          <p:cNvPr id="125022628" name="Text">
    </p:cNvPr>
          <p:cNvSpPr>
            <a:spLocks noGrp="1"/>
          </p:cNvSpPr>
          <p:nvPr/>
        </p:nvSpPr>
        <p:spPr>
          <a:xfrm rot="0">
            <a:off x="51435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687129163" name="Text">
    </p:cNvPr>
          <p:cNvSpPr>
            <a:spLocks noGrp="1"/>
          </p:cNvSpPr>
          <p:nvPr/>
        </p:nvSpPr>
        <p:spPr>
          <a:xfrm rot="0">
            <a:off x="-127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372006186" name="Text">
    </p:cNvPr>
          <p:cNvSpPr>
            <a:spLocks noGrp="1"/>
          </p:cNvSpPr>
          <p:nvPr/>
        </p:nvSpPr>
        <p:spPr>
          <a:xfrm rot="0">
            <a:off x="6096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BAT_TRN_ORDR_MGT_SINC 배치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ITSM-92360계정과목- 업무추진비 증빙첨부 필수 업종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등록시 회계팀에서 직접 등록 가능하도록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19~21년도 정산 데이터 엑셀 작업</a:t>
            </a:r>
          </a:p>
        </p:txBody>
      </p:sp>
      <p:sp>
        <p:nvSpPr>
          <p:cNvPr id="969723917" name="Text">
    </p:cNvPr>
          <p:cNvSpPr>
            <a:spLocks noGrp="1"/>
          </p:cNvSpPr>
          <p:nvPr/>
        </p:nvSpPr>
        <p:spPr>
          <a:xfrm rot="0">
            <a:off x="4381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</a:p>
        </p:txBody>
      </p:sp>
      <p:sp>
        <p:nvSpPr>
          <p:cNvPr id="598259713" name="Text">
    </p:cNvPr>
          <p:cNvSpPr>
            <a:spLocks noGrp="1"/>
          </p:cNvSpPr>
          <p:nvPr/>
        </p:nvSpPr>
        <p:spPr>
          <a:xfrm rot="0">
            <a:off x="4749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1004377579" name="Text">
    </p:cNvPr>
          <p:cNvSpPr>
            <a:spLocks noGrp="1"/>
          </p:cNvSpPr>
          <p:nvPr/>
        </p:nvSpPr>
        <p:spPr>
          <a:xfrm rot="0">
            <a:off x="40132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1340889783" name="Text">
    </p:cNvPr>
          <p:cNvSpPr>
            <a:spLocks noGrp="1"/>
          </p:cNvSpPr>
          <p:nvPr/>
        </p:nvSpPr>
        <p:spPr>
          <a:xfrm rot="0">
            <a:off x="5588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85194239" name="Text">
    </p:cNvPr>
          <p:cNvSpPr>
            <a:spLocks noGrp="1"/>
          </p:cNvSpPr>
          <p:nvPr/>
        </p:nvSpPr>
        <p:spPr>
          <a:xfrm rot="0">
            <a:off x="57150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7149137" name="Text">
    </p:cNvPr>
          <p:cNvSpPr>
            <a:spLocks noGrp="1"/>
          </p:cNvSpPr>
          <p:nvPr/>
        </p:nvSpPr>
        <p:spPr>
          <a:xfrm rot="0">
            <a:off x="95377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567594169" name="Text">
    </p:cNvPr>
          <p:cNvSpPr>
            <a:spLocks noGrp="1"/>
          </p:cNvSpPr>
          <p:nvPr/>
        </p:nvSpPr>
        <p:spPr>
          <a:xfrm rot="0">
            <a:off x="9169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205521878" name="Text">
    </p:cNvPr>
          <p:cNvSpPr>
            <a:spLocks noGrp="1"/>
          </p:cNvSpPr>
          <p:nvPr/>
        </p:nvSpPr>
        <p:spPr>
          <a:xfrm rot="0">
            <a:off x="57658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 작업정산서내 투입인력 점검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신청서 개발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엔진 처리 지연 관련 대처 방안 개발</a:t>
            </a:r>
          </a:p>
        </p:txBody>
      </p:sp>
      <p:sp>
        <p:nvSpPr>
          <p:cNvPr id="1634536942" name="Text">
    </p:cNvPr>
          <p:cNvSpPr>
            <a:spLocks noGrp="1"/>
          </p:cNvSpPr>
          <p:nvPr/>
        </p:nvSpPr>
        <p:spPr>
          <a:xfrm rot="0">
            <a:off x="51435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470511463" name="Text">
    </p:cNvPr>
          <p:cNvSpPr>
            <a:spLocks noGrp="1"/>
          </p:cNvSpPr>
          <p:nvPr/>
        </p:nvSpPr>
        <p:spPr>
          <a:xfrm rot="0">
            <a:off x="-127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465422683" name="Text">
    </p:cNvPr>
          <p:cNvSpPr>
            <a:spLocks noGrp="1"/>
          </p:cNvSpPr>
          <p:nvPr/>
        </p:nvSpPr>
        <p:spPr>
          <a:xfrm rot="0">
            <a:off x="6096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 작업정산서내 투입인력 점검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신청서 개발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401553225" name="Text">
    </p:cNvPr>
          <p:cNvSpPr>
            <a:spLocks noGrp="1"/>
          </p:cNvSpPr>
          <p:nvPr/>
        </p:nvSpPr>
        <p:spPr>
          <a:xfrm rot="0">
            <a:off x="4381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518281767" name="Text">
    </p:cNvPr>
          <p:cNvSpPr>
            <a:spLocks noGrp="1"/>
          </p:cNvSpPr>
          <p:nvPr/>
        </p:nvSpPr>
        <p:spPr>
          <a:xfrm rot="0">
            <a:off x="4749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</a:p>
        </p:txBody>
      </p:sp>
      <p:sp>
        <p:nvSpPr>
          <p:cNvPr id="1498640075" name="Text">
    </p:cNvPr>
          <p:cNvSpPr>
            <a:spLocks noGrp="1"/>
          </p:cNvSpPr>
          <p:nvPr/>
        </p:nvSpPr>
        <p:spPr>
          <a:xfrm rot="0">
            <a:off x="40132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</a:p>
        </p:txBody>
      </p:sp>
      <p:sp>
        <p:nvSpPr>
          <p:cNvPr id="751928235" name="Text">
    </p:cNvPr>
          <p:cNvSpPr>
            <a:spLocks noGrp="1"/>
          </p:cNvSpPr>
          <p:nvPr/>
        </p:nvSpPr>
        <p:spPr>
          <a:xfrm rot="0">
            <a:off x="5588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14287111" name="Text">
    </p:cNvPr>
          <p:cNvSpPr>
            <a:spLocks noGrp="1"/>
          </p:cNvSpPr>
          <p:nvPr/>
        </p:nvSpPr>
        <p:spPr>
          <a:xfrm rot="0">
            <a:off x="57150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864015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06960430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76643294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0630976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8566429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896447174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17548342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8259532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09197541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82380387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91066968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10581375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08192676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2012094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33352874" name="Text">
    </p:cNvPr>
          <p:cNvSpPr>
            <a:spLocks noGrp="1"/>
          </p:cNvSpPr>
          <p:nvPr/>
        </p:nvSpPr>
        <p:spPr>
          <a:xfrm rot="0">
            <a:off x="95377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2072707724" name="Text">
    </p:cNvPr>
          <p:cNvSpPr>
            <a:spLocks noGrp="1"/>
          </p:cNvSpPr>
          <p:nvPr/>
        </p:nvSpPr>
        <p:spPr>
          <a:xfrm rot="0">
            <a:off x="9169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196870399" name="Text">
    </p:cNvPr>
          <p:cNvSpPr>
            <a:spLocks noGrp="1"/>
          </p:cNvSpPr>
          <p:nvPr/>
        </p:nvSpPr>
        <p:spPr>
          <a:xfrm rot="0">
            <a:off x="57658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241847360" name="Text">
    </p:cNvPr>
          <p:cNvSpPr>
            <a:spLocks noGrp="1"/>
          </p:cNvSpPr>
          <p:nvPr/>
        </p:nvSpPr>
        <p:spPr>
          <a:xfrm rot="0">
            <a:off x="51435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773019640" name="Text">
    </p:cNvPr>
          <p:cNvSpPr>
            <a:spLocks noGrp="1"/>
          </p:cNvSpPr>
          <p:nvPr/>
        </p:nvSpPr>
        <p:spPr>
          <a:xfrm rot="0">
            <a:off x="-127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242743075" name="Text">
    </p:cNvPr>
          <p:cNvSpPr>
            <a:spLocks noGrp="1"/>
          </p:cNvSpPr>
          <p:nvPr/>
        </p:nvSpPr>
        <p:spPr>
          <a:xfrm rot="0">
            <a:off x="6096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(cs, web) Logging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메뉴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특별수불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Web 일별 제품별 재고</a:t>
            </a:r>
          </a:p>
        </p:txBody>
      </p:sp>
      <p:sp>
        <p:nvSpPr>
          <p:cNvPr id="996338604" name="Text">
    </p:cNvPr>
          <p:cNvSpPr>
            <a:spLocks noGrp="1"/>
          </p:cNvSpPr>
          <p:nvPr/>
        </p:nvSpPr>
        <p:spPr>
          <a:xfrm rot="0">
            <a:off x="4381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740028108" name="Text">
    </p:cNvPr>
          <p:cNvSpPr>
            <a:spLocks noGrp="1"/>
          </p:cNvSpPr>
          <p:nvPr/>
        </p:nvSpPr>
        <p:spPr>
          <a:xfrm rot="0">
            <a:off x="4749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2140140579" name="Text">
    </p:cNvPr>
          <p:cNvSpPr>
            <a:spLocks noGrp="1"/>
          </p:cNvSpPr>
          <p:nvPr/>
        </p:nvSpPr>
        <p:spPr>
          <a:xfrm rot="0">
            <a:off x="40132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</a:p>
        </p:txBody>
      </p:sp>
      <p:sp>
        <p:nvSpPr>
          <p:cNvPr id="600320296" name="Text">
    </p:cNvPr>
          <p:cNvSpPr>
            <a:spLocks noGrp="1"/>
          </p:cNvSpPr>
          <p:nvPr/>
        </p:nvSpPr>
        <p:spPr>
          <a:xfrm rot="0">
            <a:off x="5588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57657206" name="Text">
    </p:cNvPr>
          <p:cNvSpPr>
            <a:spLocks noGrp="1"/>
          </p:cNvSpPr>
          <p:nvPr/>
        </p:nvSpPr>
        <p:spPr>
          <a:xfrm rot="0">
            <a:off x="57150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76607881" name="Text">
    </p:cNvPr>
          <p:cNvSpPr>
            <a:spLocks noGrp="1"/>
          </p:cNvSpPr>
          <p:nvPr/>
        </p:nvSpPr>
        <p:spPr>
          <a:xfrm rot="0">
            <a:off x="95377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566046713" name="Text">
    </p:cNvPr>
          <p:cNvSpPr>
            <a:spLocks noGrp="1"/>
          </p:cNvSpPr>
          <p:nvPr/>
        </p:nvSpPr>
        <p:spPr>
          <a:xfrm rot="0">
            <a:off x="9169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</a:p>
        </p:txBody>
      </p:sp>
      <p:sp>
        <p:nvSpPr>
          <p:cNvPr id="1060379154" name="Text">
    </p:cNvPr>
          <p:cNvSpPr>
            <a:spLocks noGrp="1"/>
          </p:cNvSpPr>
          <p:nvPr/>
        </p:nvSpPr>
        <p:spPr>
          <a:xfrm rot="0">
            <a:off x="57658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주유소 소비자 가격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만료 및 연장안내관련 카카오 알림톡 데이타 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동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리얼탑 부동산 관리번호 조회기능 추가</a:t>
            </a:r>
          </a:p>
        </p:txBody>
      </p:sp>
      <p:sp>
        <p:nvSpPr>
          <p:cNvPr id="1828136123" name="Text">
    </p:cNvPr>
          <p:cNvSpPr>
            <a:spLocks noGrp="1"/>
          </p:cNvSpPr>
          <p:nvPr/>
        </p:nvSpPr>
        <p:spPr>
          <a:xfrm rot="0">
            <a:off x="51435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015280324" name="Text">
    </p:cNvPr>
          <p:cNvSpPr>
            <a:spLocks noGrp="1"/>
          </p:cNvSpPr>
          <p:nvPr/>
        </p:nvSpPr>
        <p:spPr>
          <a:xfrm rot="0">
            <a:off x="-127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442767887" name="Text">
    </p:cNvPr>
          <p:cNvSpPr>
            <a:spLocks noGrp="1"/>
          </p:cNvSpPr>
          <p:nvPr/>
        </p:nvSpPr>
        <p:spPr>
          <a:xfrm rot="0">
            <a:off x="6096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주유소 소비자 가격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 작성시 SAP 에서 발주처 코드 필수값 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현황에 오피넷 마스터 업로드 기능개발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만료 및 연장안내관련 카카오 알림톡 데이타 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동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판촉지원 관리 사이트 내 지사명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리얼탑 부동산 관리번호 조회기능 추가</a:t>
            </a:r>
          </a:p>
        </p:txBody>
      </p:sp>
      <p:sp>
        <p:nvSpPr>
          <p:cNvPr id="94332891" name="Text">
    </p:cNvPr>
          <p:cNvSpPr>
            <a:spLocks noGrp="1"/>
          </p:cNvSpPr>
          <p:nvPr/>
        </p:nvSpPr>
        <p:spPr>
          <a:xfrm rot="0">
            <a:off x="4381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352161583" name="Text">
    </p:cNvPr>
          <p:cNvSpPr>
            <a:spLocks noGrp="1"/>
          </p:cNvSpPr>
          <p:nvPr/>
        </p:nvSpPr>
        <p:spPr>
          <a:xfrm rot="0">
            <a:off x="4749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1575827300" name="Text">
    </p:cNvPr>
          <p:cNvSpPr>
            <a:spLocks noGrp="1"/>
          </p:cNvSpPr>
          <p:nvPr/>
        </p:nvSpPr>
        <p:spPr>
          <a:xfrm rot="0">
            <a:off x="40132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</a:p>
        </p:txBody>
      </p:sp>
      <p:sp>
        <p:nvSpPr>
          <p:cNvPr id="1742994100" name="Text">
    </p:cNvPr>
          <p:cNvSpPr>
            <a:spLocks noGrp="1"/>
          </p:cNvSpPr>
          <p:nvPr/>
        </p:nvSpPr>
        <p:spPr>
          <a:xfrm rot="0">
            <a:off x="5588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3421996" name="Text">
    </p:cNvPr>
          <p:cNvSpPr>
            <a:spLocks noGrp="1"/>
          </p:cNvSpPr>
          <p:nvPr/>
        </p:nvSpPr>
        <p:spPr>
          <a:xfrm rot="0">
            <a:off x="57150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00741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58917129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96662788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69956682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1706848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21404828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67970810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24217870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08229109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9745612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2780039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03057744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03404813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91107943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10601278" name="Text">
    </p:cNvPr>
          <p:cNvSpPr>
            <a:spLocks noGrp="1"/>
          </p:cNvSpPr>
          <p:nvPr/>
        </p:nvSpPr>
        <p:spPr>
          <a:xfrm rot="0">
            <a:off x="95377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224828965" name="Text">
    </p:cNvPr>
          <p:cNvSpPr>
            <a:spLocks noGrp="1"/>
          </p:cNvSpPr>
          <p:nvPr/>
        </p:nvSpPr>
        <p:spPr>
          <a:xfrm rot="0">
            <a:off x="9169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</a:p>
        </p:txBody>
      </p:sp>
      <p:sp>
        <p:nvSpPr>
          <p:cNvPr id="423327669" name="Text">
    </p:cNvPr>
          <p:cNvSpPr>
            <a:spLocks noGrp="1"/>
          </p:cNvSpPr>
          <p:nvPr/>
        </p:nvSpPr>
        <p:spPr>
          <a:xfrm rot="0">
            <a:off x="57658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</a:p>
        </p:txBody>
      </p:sp>
      <p:sp>
        <p:nvSpPr>
          <p:cNvPr id="978362326" name="Text">
    </p:cNvPr>
          <p:cNvSpPr>
            <a:spLocks noGrp="1"/>
          </p:cNvSpPr>
          <p:nvPr/>
        </p:nvSpPr>
        <p:spPr>
          <a:xfrm rot="0">
            <a:off x="51435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776490090" name="Text">
    </p:cNvPr>
          <p:cNvSpPr>
            <a:spLocks noGrp="1"/>
          </p:cNvSpPr>
          <p:nvPr/>
        </p:nvSpPr>
        <p:spPr>
          <a:xfrm rot="0">
            <a:off x="-127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392591408" name="Text">
    </p:cNvPr>
          <p:cNvSpPr>
            <a:spLocks noGrp="1"/>
          </p:cNvSpPr>
          <p:nvPr/>
        </p:nvSpPr>
        <p:spPr>
          <a:xfrm rot="0">
            <a:off x="6096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/ 업체 원격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보증증권 업로드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WBS 요소 변경 관련</a:t>
            </a:r>
          </a:p>
        </p:txBody>
      </p:sp>
      <p:sp>
        <p:nvSpPr>
          <p:cNvPr id="1428300726" name="Text">
    </p:cNvPr>
          <p:cNvSpPr>
            <a:spLocks noGrp="1"/>
          </p:cNvSpPr>
          <p:nvPr/>
        </p:nvSpPr>
        <p:spPr>
          <a:xfrm rot="0">
            <a:off x="4381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</a:p>
        </p:txBody>
      </p:sp>
      <p:sp>
        <p:nvSpPr>
          <p:cNvPr id="1806874859" name="Text">
    </p:cNvPr>
          <p:cNvSpPr>
            <a:spLocks noGrp="1"/>
          </p:cNvSpPr>
          <p:nvPr/>
        </p:nvSpPr>
        <p:spPr>
          <a:xfrm rot="0">
            <a:off x="4749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</a:p>
        </p:txBody>
      </p:sp>
      <p:sp>
        <p:nvSpPr>
          <p:cNvPr id="125145835" name="Text">
    </p:cNvPr>
          <p:cNvSpPr>
            <a:spLocks noGrp="1"/>
          </p:cNvSpPr>
          <p:nvPr/>
        </p:nvSpPr>
        <p:spPr>
          <a:xfrm rot="0">
            <a:off x="40132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</a:p>
        </p:txBody>
      </p:sp>
      <p:sp>
        <p:nvSpPr>
          <p:cNvPr id="603377101" name="Text">
    </p:cNvPr>
          <p:cNvSpPr>
            <a:spLocks noGrp="1"/>
          </p:cNvSpPr>
          <p:nvPr/>
        </p:nvSpPr>
        <p:spPr>
          <a:xfrm rot="0">
            <a:off x="5588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28931222" name="Text">
    </p:cNvPr>
          <p:cNvSpPr>
            <a:spLocks noGrp="1"/>
          </p:cNvSpPr>
          <p:nvPr/>
        </p:nvSpPr>
        <p:spPr>
          <a:xfrm rot="0">
            <a:off x="57150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19884156" name="Text">
    </p:cNvPr>
          <p:cNvSpPr>
            <a:spLocks noGrp="1"/>
          </p:cNvSpPr>
          <p:nvPr/>
        </p:nvSpPr>
        <p:spPr>
          <a:xfrm rot="0">
            <a:off x="95377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</a:p>
        </p:txBody>
      </p:sp>
      <p:sp>
        <p:nvSpPr>
          <p:cNvPr id="844093309" name="Text">
    </p:cNvPr>
          <p:cNvSpPr>
            <a:spLocks noGrp="1"/>
          </p:cNvSpPr>
          <p:nvPr/>
        </p:nvSpPr>
        <p:spPr>
          <a:xfrm rot="0">
            <a:off x="91694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</a:p>
        </p:txBody>
      </p:sp>
      <p:sp>
        <p:nvSpPr>
          <p:cNvPr id="658697308" name="Text">
    </p:cNvPr>
          <p:cNvSpPr>
            <a:spLocks noGrp="1"/>
          </p:cNvSpPr>
          <p:nvPr/>
        </p:nvSpPr>
        <p:spPr>
          <a:xfrm rot="0">
            <a:off x="5765800" y="3771900"/>
            <a:ext cx="34036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당일수송비 출력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wss점검 스텝 장애 </a:t>
            </a:r>
          </a:p>
        </p:txBody>
      </p:sp>
      <p:sp>
        <p:nvSpPr>
          <p:cNvPr id="737086711" name="Text">
    </p:cNvPr>
          <p:cNvSpPr>
            <a:spLocks noGrp="1"/>
          </p:cNvSpPr>
          <p:nvPr/>
        </p:nvSpPr>
        <p:spPr>
          <a:xfrm rot="0">
            <a:off x="5143500" y="37719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86270202" name="Text">
    </p:cNvPr>
          <p:cNvSpPr>
            <a:spLocks noGrp="1"/>
          </p:cNvSpPr>
          <p:nvPr/>
        </p:nvSpPr>
        <p:spPr>
          <a:xfrm rot="0">
            <a:off x="-12700" y="37719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235008284" name="Text">
    </p:cNvPr>
          <p:cNvSpPr>
            <a:spLocks noGrp="1"/>
          </p:cNvSpPr>
          <p:nvPr/>
        </p:nvSpPr>
        <p:spPr>
          <a:xfrm rot="0">
            <a:off x="609600" y="3771900"/>
            <a:ext cx="34036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당일수송비 출력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wss점검 스텝 장애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임직원 검색 keyboard 에러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ITSM-92476 작업 담당자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ITSM-92396 작업유형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ITSM-92422 변경요청서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ITSM-92436 WSS점검 패스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ITSM-92448 배포상태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광주지사 ATSS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confluence 기준정보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ITSM-92632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ITSM-90369 WSS점검 패스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남부영업팀 ATSS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ITSM-90369 배포상태 변경</a:t>
            </a:r>
          </a:p>
        </p:txBody>
      </p:sp>
      <p:sp>
        <p:nvSpPr>
          <p:cNvPr id="2030866047" name="Text">
    </p:cNvPr>
          <p:cNvSpPr>
            <a:spLocks noGrp="1"/>
          </p:cNvSpPr>
          <p:nvPr/>
        </p:nvSpPr>
        <p:spPr>
          <a:xfrm rot="0">
            <a:off x="43815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</a:p>
        </p:txBody>
      </p:sp>
      <p:sp>
        <p:nvSpPr>
          <p:cNvPr id="718781725" name="Text">
    </p:cNvPr>
          <p:cNvSpPr>
            <a:spLocks noGrp="1"/>
          </p:cNvSpPr>
          <p:nvPr/>
        </p:nvSpPr>
        <p:spPr>
          <a:xfrm rot="0">
            <a:off x="47498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0324</a:t>
            </a:r>
            <a:br/>
          </a:p>
        </p:txBody>
      </p:sp>
      <p:sp>
        <p:nvSpPr>
          <p:cNvPr id="206711565" name="Text">
    </p:cNvPr>
          <p:cNvSpPr>
            <a:spLocks noGrp="1"/>
          </p:cNvSpPr>
          <p:nvPr/>
        </p:nvSpPr>
        <p:spPr>
          <a:xfrm rot="0">
            <a:off x="40132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</a:p>
        </p:txBody>
      </p:sp>
      <p:sp>
        <p:nvSpPr>
          <p:cNvPr id="540681664" name="Text">
    </p:cNvPr>
          <p:cNvSpPr>
            <a:spLocks noGrp="1"/>
          </p:cNvSpPr>
          <p:nvPr/>
        </p:nvSpPr>
        <p:spPr>
          <a:xfrm rot="0">
            <a:off x="558800" y="37719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29191886" name="Text">
    </p:cNvPr>
          <p:cNvSpPr>
            <a:spLocks noGrp="1"/>
          </p:cNvSpPr>
          <p:nvPr/>
        </p:nvSpPr>
        <p:spPr>
          <a:xfrm rot="0">
            <a:off x="5715000" y="37719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389421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37888061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82940708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79427442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0310892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98093728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51225644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09741948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34504024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21177885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35978801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61376680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73610903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60870322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8365717" name="Text">
    </p:cNvPr>
          <p:cNvSpPr>
            <a:spLocks noGrp="1"/>
          </p:cNvSpPr>
          <p:nvPr/>
        </p:nvSpPr>
        <p:spPr>
          <a:xfrm rot="0">
            <a:off x="95377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br/>
          </a:p>
        </p:txBody>
      </p:sp>
      <p:sp>
        <p:nvSpPr>
          <p:cNvPr id="746827137" name="Text">
    </p:cNvPr>
          <p:cNvSpPr>
            <a:spLocks noGrp="1"/>
          </p:cNvSpPr>
          <p:nvPr/>
        </p:nvSpPr>
        <p:spPr>
          <a:xfrm rot="0">
            <a:off x="9169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br/>
          </a:p>
        </p:txBody>
      </p:sp>
      <p:sp>
        <p:nvSpPr>
          <p:cNvPr id="1265529542" name="Text">
    </p:cNvPr>
          <p:cNvSpPr>
            <a:spLocks noGrp="1"/>
          </p:cNvSpPr>
          <p:nvPr/>
        </p:nvSpPr>
        <p:spPr>
          <a:xfrm rot="0">
            <a:off x="57658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스케줄 등록 논의 및 작업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RPA 수행 문제 상황 공유 및 SAP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인</a:t>
            </a:r>
          </a:p>
        </p:txBody>
      </p:sp>
      <p:sp>
        <p:nvSpPr>
          <p:cNvPr id="997431048" name="Text">
    </p:cNvPr>
          <p:cNvSpPr>
            <a:spLocks noGrp="1"/>
          </p:cNvSpPr>
          <p:nvPr/>
        </p:nvSpPr>
        <p:spPr>
          <a:xfrm rot="0">
            <a:off x="51435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835317923" name="Text">
    </p:cNvPr>
          <p:cNvSpPr>
            <a:spLocks noGrp="1"/>
          </p:cNvSpPr>
          <p:nvPr/>
        </p:nvSpPr>
        <p:spPr>
          <a:xfrm rot="0">
            <a:off x="-127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9944254" name="Text">
    </p:cNvPr>
          <p:cNvSpPr>
            <a:spLocks noGrp="1"/>
          </p:cNvSpPr>
          <p:nvPr/>
        </p:nvSpPr>
        <p:spPr>
          <a:xfrm rot="0">
            <a:off x="6096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로그 코드에 Task명, 라인 추가하기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회계송금'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'Margin' 작업 수신자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병합 작업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데이터 정리 및 재수행 요청 수행 </a:t>
            </a:r>
          </a:p>
        </p:txBody>
      </p:sp>
      <p:sp>
        <p:nvSpPr>
          <p:cNvPr id="953620008" name="Text">
    </p:cNvPr>
          <p:cNvSpPr>
            <a:spLocks noGrp="1"/>
          </p:cNvSpPr>
          <p:nvPr/>
        </p:nvSpPr>
        <p:spPr>
          <a:xfrm rot="0">
            <a:off x="4381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</a:p>
        </p:txBody>
      </p:sp>
      <p:sp>
        <p:nvSpPr>
          <p:cNvPr id="532352493" name="Text">
    </p:cNvPr>
          <p:cNvSpPr>
            <a:spLocks noGrp="1"/>
          </p:cNvSpPr>
          <p:nvPr/>
        </p:nvSpPr>
        <p:spPr>
          <a:xfrm rot="0">
            <a:off x="4749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</a:p>
        </p:txBody>
      </p:sp>
      <p:sp>
        <p:nvSpPr>
          <p:cNvPr id="1636416081" name="Text">
    </p:cNvPr>
          <p:cNvSpPr>
            <a:spLocks noGrp="1"/>
          </p:cNvSpPr>
          <p:nvPr/>
        </p:nvSpPr>
        <p:spPr>
          <a:xfrm rot="0">
            <a:off x="40132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</a:p>
        </p:txBody>
      </p:sp>
      <p:sp>
        <p:nvSpPr>
          <p:cNvPr id="1556519058" name="Text">
    </p:cNvPr>
          <p:cNvSpPr>
            <a:spLocks noGrp="1"/>
          </p:cNvSpPr>
          <p:nvPr/>
        </p:nvSpPr>
        <p:spPr>
          <a:xfrm rot="0">
            <a:off x="5588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45646964" name="Text">
    </p:cNvPr>
          <p:cNvSpPr>
            <a:spLocks noGrp="1"/>
          </p:cNvSpPr>
          <p:nvPr/>
        </p:nvSpPr>
        <p:spPr>
          <a:xfrm rot="0">
            <a:off x="57150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64718200" name="Text">
    </p:cNvPr>
          <p:cNvSpPr>
            <a:spLocks noGrp="1"/>
          </p:cNvSpPr>
          <p:nvPr/>
        </p:nvSpPr>
        <p:spPr>
          <a:xfrm rot="0">
            <a:off x="95377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927228781" name="Text">
    </p:cNvPr>
          <p:cNvSpPr>
            <a:spLocks noGrp="1"/>
          </p:cNvSpPr>
          <p:nvPr/>
        </p:nvSpPr>
        <p:spPr>
          <a:xfrm rot="0">
            <a:off x="9169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</a:p>
        </p:txBody>
      </p:sp>
      <p:sp>
        <p:nvSpPr>
          <p:cNvPr id="1605271327" name="Text">
    </p:cNvPr>
          <p:cNvSpPr>
            <a:spLocks noGrp="1"/>
          </p:cNvSpPr>
          <p:nvPr/>
        </p:nvSpPr>
        <p:spPr>
          <a:xfrm rot="0">
            <a:off x="57658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기성보고서 전자결재 전송(zmmt4060) font 색상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투자예산관련 E-office문서 Shaheen 프로젝트본부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결재선 생성요청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</a:p>
        </p:txBody>
      </p:sp>
      <p:sp>
        <p:nvSpPr>
          <p:cNvPr id="105700493" name="Text">
    </p:cNvPr>
          <p:cNvSpPr>
            <a:spLocks noGrp="1"/>
          </p:cNvSpPr>
          <p:nvPr/>
        </p:nvSpPr>
        <p:spPr>
          <a:xfrm rot="0">
            <a:off x="51435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87551477" name="Text">
    </p:cNvPr>
          <p:cNvSpPr>
            <a:spLocks noGrp="1"/>
          </p:cNvSpPr>
          <p:nvPr/>
        </p:nvSpPr>
        <p:spPr>
          <a:xfrm rot="0">
            <a:off x="-127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301771061" name="Text">
    </p:cNvPr>
          <p:cNvSpPr>
            <a:spLocks noGrp="1"/>
          </p:cNvSpPr>
          <p:nvPr/>
        </p:nvSpPr>
        <p:spPr>
          <a:xfrm rot="0">
            <a:off x="6096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기성보고서 전자결재 전송(zmmt4060) font 색상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투자예산관련 E-office문서 Shaheen 프로젝트본부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결재선 생성요청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</a:p>
        </p:txBody>
      </p:sp>
      <p:sp>
        <p:nvSpPr>
          <p:cNvPr id="1032223378" name="Text">
    </p:cNvPr>
          <p:cNvSpPr>
            <a:spLocks noGrp="1"/>
          </p:cNvSpPr>
          <p:nvPr/>
        </p:nvSpPr>
        <p:spPr>
          <a:xfrm rot="0">
            <a:off x="4381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565417755" name="Text">
    </p:cNvPr>
          <p:cNvSpPr>
            <a:spLocks noGrp="1"/>
          </p:cNvSpPr>
          <p:nvPr/>
        </p:nvSpPr>
        <p:spPr>
          <a:xfrm rot="0">
            <a:off x="4749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730967298" name="Text">
    </p:cNvPr>
          <p:cNvSpPr>
            <a:spLocks noGrp="1"/>
          </p:cNvSpPr>
          <p:nvPr/>
        </p:nvSpPr>
        <p:spPr>
          <a:xfrm rot="0">
            <a:off x="40132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</a:p>
        </p:txBody>
      </p:sp>
      <p:sp>
        <p:nvSpPr>
          <p:cNvPr id="325963731" name="Text">
    </p:cNvPr>
          <p:cNvSpPr>
            <a:spLocks noGrp="1"/>
          </p:cNvSpPr>
          <p:nvPr/>
        </p:nvSpPr>
        <p:spPr>
          <a:xfrm rot="0">
            <a:off x="5588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9776582" name="Text">
    </p:cNvPr>
          <p:cNvSpPr>
            <a:spLocks noGrp="1"/>
          </p:cNvSpPr>
          <p:nvPr/>
        </p:nvSpPr>
        <p:spPr>
          <a:xfrm rot="0">
            <a:off x="57150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505986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35947468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44085937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46550630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9185375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95236112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50002421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6540488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99054499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49489557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77938594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22397418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83720546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54997176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89147579" name="Text">
    </p:cNvPr>
          <p:cNvSpPr>
            <a:spLocks noGrp="1"/>
          </p:cNvSpPr>
          <p:nvPr/>
        </p:nvSpPr>
        <p:spPr>
          <a:xfrm rot="0">
            <a:off x="95377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225011482" name="Text">
    </p:cNvPr>
          <p:cNvSpPr>
            <a:spLocks noGrp="1"/>
          </p:cNvSpPr>
          <p:nvPr/>
        </p:nvSpPr>
        <p:spPr>
          <a:xfrm rot="0">
            <a:off x="9169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</a:p>
        </p:txBody>
      </p:sp>
      <p:sp>
        <p:nvSpPr>
          <p:cNvPr id="2124325228" name="Text">
    </p:cNvPr>
          <p:cNvSpPr>
            <a:spLocks noGrp="1"/>
          </p:cNvSpPr>
          <p:nvPr/>
        </p:nvSpPr>
        <p:spPr>
          <a:xfrm rot="0">
            <a:off x="5765800" y="15113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오류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기능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다중 근태 전송 및 교육예정시간 반영시 log 생성시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발생 확인 수정 반영 예정</a:t>
            </a:r>
          </a:p>
        </p:txBody>
      </p:sp>
      <p:sp>
        <p:nvSpPr>
          <p:cNvPr id="1359774864" name="Text">
    </p:cNvPr>
          <p:cNvSpPr>
            <a:spLocks noGrp="1"/>
          </p:cNvSpPr>
          <p:nvPr/>
        </p:nvSpPr>
        <p:spPr>
          <a:xfrm rot="0">
            <a:off x="51435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114054627" name="Text">
    </p:cNvPr>
          <p:cNvSpPr>
            <a:spLocks noGrp="1"/>
          </p:cNvSpPr>
          <p:nvPr/>
        </p:nvSpPr>
        <p:spPr>
          <a:xfrm rot="0">
            <a:off x="-127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713259604" name="Text">
    </p:cNvPr>
          <p:cNvSpPr>
            <a:spLocks noGrp="1"/>
          </p:cNvSpPr>
          <p:nvPr/>
        </p:nvSpPr>
        <p:spPr>
          <a:xfrm rot="0">
            <a:off x="609600" y="15113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(진행 현황 확인 및 적용 일정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2023년 마케터 워크샵 , 교육훈련신청서 근태반영오류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확인 및 데이터 변경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데이터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오류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기능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Response 승인요청관리 메뉴 승인가능한 권한 화면에 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영되도록 수정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다중 근태 전송 및 교육예정시간 반영시 log 생성시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발생 확인 수정 반영 예정</a:t>
            </a:r>
          </a:p>
        </p:txBody>
      </p:sp>
      <p:sp>
        <p:nvSpPr>
          <p:cNvPr id="563948457" name="Text">
    </p:cNvPr>
          <p:cNvSpPr>
            <a:spLocks noGrp="1"/>
          </p:cNvSpPr>
          <p:nvPr/>
        </p:nvSpPr>
        <p:spPr>
          <a:xfrm rot="0">
            <a:off x="4381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343937806" name="Text">
    </p:cNvPr>
          <p:cNvSpPr>
            <a:spLocks noGrp="1"/>
          </p:cNvSpPr>
          <p:nvPr/>
        </p:nvSpPr>
        <p:spPr>
          <a:xfrm rot="0">
            <a:off x="4749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</a:p>
        </p:txBody>
      </p:sp>
      <p:sp>
        <p:nvSpPr>
          <p:cNvPr id="1851956858" name="Text">
    </p:cNvPr>
          <p:cNvSpPr>
            <a:spLocks noGrp="1"/>
          </p:cNvSpPr>
          <p:nvPr/>
        </p:nvSpPr>
        <p:spPr>
          <a:xfrm rot="0">
            <a:off x="40132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</a:p>
        </p:txBody>
      </p:sp>
      <p:sp>
        <p:nvSpPr>
          <p:cNvPr id="1593968696" name="Text">
    </p:cNvPr>
          <p:cNvSpPr>
            <a:spLocks noGrp="1"/>
          </p:cNvSpPr>
          <p:nvPr/>
        </p:nvSpPr>
        <p:spPr>
          <a:xfrm rot="0">
            <a:off x="5588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94965010" name="Text">
    </p:cNvPr>
          <p:cNvSpPr>
            <a:spLocks noGrp="1"/>
          </p:cNvSpPr>
          <p:nvPr/>
        </p:nvSpPr>
        <p:spPr>
          <a:xfrm rot="0">
            <a:off x="57150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0780558" name="Text">
    </p:cNvPr>
          <p:cNvSpPr>
            <a:spLocks noGrp="1"/>
          </p:cNvSpPr>
          <p:nvPr/>
        </p:nvSpPr>
        <p:spPr>
          <a:xfrm rot="0">
            <a:off x="95377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2037188314" name="Text">
    </p:cNvPr>
          <p:cNvSpPr>
            <a:spLocks noGrp="1"/>
          </p:cNvSpPr>
          <p:nvPr/>
        </p:nvSpPr>
        <p:spPr>
          <a:xfrm rot="0">
            <a:off x="91694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920752647" name="Text">
    </p:cNvPr>
          <p:cNvSpPr>
            <a:spLocks noGrp="1"/>
          </p:cNvSpPr>
          <p:nvPr/>
        </p:nvSpPr>
        <p:spPr>
          <a:xfrm rot="0">
            <a:off x="5765800" y="39370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관련 화면 수정 (일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일판매보고 품의서, 모바일상품권판매현황)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</a:p>
        </p:txBody>
      </p:sp>
      <p:sp>
        <p:nvSpPr>
          <p:cNvPr id="1948892905" name="Text">
    </p:cNvPr>
          <p:cNvSpPr>
            <a:spLocks noGrp="1"/>
          </p:cNvSpPr>
          <p:nvPr/>
        </p:nvSpPr>
        <p:spPr>
          <a:xfrm rot="0">
            <a:off x="51435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104593739" name="Text">
    </p:cNvPr>
          <p:cNvSpPr>
            <a:spLocks noGrp="1"/>
          </p:cNvSpPr>
          <p:nvPr/>
        </p:nvSpPr>
        <p:spPr>
          <a:xfrm rot="0">
            <a:off x="-127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344034429" name="Text">
    </p:cNvPr>
          <p:cNvSpPr>
            <a:spLocks noGrp="1"/>
          </p:cNvSpPr>
          <p:nvPr/>
        </p:nvSpPr>
        <p:spPr>
          <a:xfrm rot="0">
            <a:off x="609600" y="39370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관련 화면 수정 (일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일판매보고 품의서, 모바일상품권판매현황)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중복된 상품권 번호 회수 데이터 확인 요청(인천지사)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배치 오류 확인 요청 (DB 세션 문제)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신규 입사자 GCMS 권한 요청 처리</a:t>
            </a:r>
          </a:p>
        </p:txBody>
      </p:sp>
      <p:sp>
        <p:nvSpPr>
          <p:cNvPr id="1784121299" name="Text">
    </p:cNvPr>
          <p:cNvSpPr>
            <a:spLocks noGrp="1"/>
          </p:cNvSpPr>
          <p:nvPr/>
        </p:nvSpPr>
        <p:spPr>
          <a:xfrm rot="0">
            <a:off x="43815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1395696262" name="Text">
    </p:cNvPr>
          <p:cNvSpPr>
            <a:spLocks noGrp="1"/>
          </p:cNvSpPr>
          <p:nvPr/>
        </p:nvSpPr>
        <p:spPr>
          <a:xfrm rot="0">
            <a:off x="4749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613150512" name="Text">
    </p:cNvPr>
          <p:cNvSpPr>
            <a:spLocks noGrp="1"/>
          </p:cNvSpPr>
          <p:nvPr/>
        </p:nvSpPr>
        <p:spPr>
          <a:xfrm rot="0">
            <a:off x="40132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378989154" name="Text">
    </p:cNvPr>
          <p:cNvSpPr>
            <a:spLocks noGrp="1"/>
          </p:cNvSpPr>
          <p:nvPr/>
        </p:nvSpPr>
        <p:spPr>
          <a:xfrm rot="0">
            <a:off x="5588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76469372" name="Text">
    </p:cNvPr>
          <p:cNvSpPr>
            <a:spLocks noGrp="1"/>
          </p:cNvSpPr>
          <p:nvPr/>
        </p:nvSpPr>
        <p:spPr>
          <a:xfrm rot="0">
            <a:off x="57150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74925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34139641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78643659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80045647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6789285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07130886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60239596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10804763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91347617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19006560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557187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55130503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5331035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70261850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06348475" name="Text">
    </p:cNvPr>
          <p:cNvSpPr>
            <a:spLocks noGrp="1"/>
          </p:cNvSpPr>
          <p:nvPr/>
        </p:nvSpPr>
        <p:spPr>
          <a:xfrm rot="0">
            <a:off x="95377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2086685970" name="Text">
    </p:cNvPr>
          <p:cNvSpPr>
            <a:spLocks noGrp="1"/>
          </p:cNvSpPr>
          <p:nvPr/>
        </p:nvSpPr>
        <p:spPr>
          <a:xfrm rot="0">
            <a:off x="9169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</a:p>
        </p:txBody>
      </p:sp>
      <p:sp>
        <p:nvSpPr>
          <p:cNvPr id="495700181" name="Text">
    </p:cNvPr>
          <p:cNvSpPr>
            <a:spLocks noGrp="1"/>
          </p:cNvSpPr>
          <p:nvPr/>
        </p:nvSpPr>
        <p:spPr>
          <a:xfrm rot="0">
            <a:off x="57658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</a:p>
        </p:txBody>
      </p:sp>
      <p:sp>
        <p:nvSpPr>
          <p:cNvPr id="1505722756" name="Text">
    </p:cNvPr>
          <p:cNvSpPr>
            <a:spLocks noGrp="1"/>
          </p:cNvSpPr>
          <p:nvPr/>
        </p:nvSpPr>
        <p:spPr>
          <a:xfrm rot="0">
            <a:off x="51435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502805410" name="Text">
    </p:cNvPr>
          <p:cNvSpPr>
            <a:spLocks noGrp="1"/>
          </p:cNvSpPr>
          <p:nvPr/>
        </p:nvSpPr>
        <p:spPr>
          <a:xfrm rot="0">
            <a:off x="-127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661924818" name="Text">
    </p:cNvPr>
          <p:cNvSpPr>
            <a:spLocks noGrp="1"/>
          </p:cNvSpPr>
          <p:nvPr/>
        </p:nvSpPr>
        <p:spPr>
          <a:xfrm rot="0">
            <a:off x="6096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유지보수(PPTX 줄바꿈 및 간격 설정)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NDIVIA GTC - GPU 딥러닝 모델 트레이닝 기법 수강 및 assess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ment </a:t>
            </a:r>
          </a:p>
        </p:txBody>
      </p:sp>
      <p:sp>
        <p:nvSpPr>
          <p:cNvPr id="545281030" name="Text">
    </p:cNvPr>
          <p:cNvSpPr>
            <a:spLocks noGrp="1"/>
          </p:cNvSpPr>
          <p:nvPr/>
        </p:nvSpPr>
        <p:spPr>
          <a:xfrm rot="0">
            <a:off x="4381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br/>
          </a:p>
        </p:txBody>
      </p:sp>
      <p:sp>
        <p:nvSpPr>
          <p:cNvPr id="85344819" name="Text">
    </p:cNvPr>
          <p:cNvSpPr>
            <a:spLocks noGrp="1"/>
          </p:cNvSpPr>
          <p:nvPr/>
        </p:nvSpPr>
        <p:spPr>
          <a:xfrm rot="0">
            <a:off x="4749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br/>
          </a:p>
        </p:txBody>
      </p:sp>
      <p:sp>
        <p:nvSpPr>
          <p:cNvPr id="1496253456" name="Text">
    </p:cNvPr>
          <p:cNvSpPr>
            <a:spLocks noGrp="1"/>
          </p:cNvSpPr>
          <p:nvPr/>
        </p:nvSpPr>
        <p:spPr>
          <a:xfrm rot="0">
            <a:off x="40132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br/>
          </a:p>
        </p:txBody>
      </p:sp>
      <p:sp>
        <p:nvSpPr>
          <p:cNvPr id="1302055554" name="Text">
    </p:cNvPr>
          <p:cNvSpPr>
            <a:spLocks noGrp="1"/>
          </p:cNvSpPr>
          <p:nvPr/>
        </p:nvSpPr>
        <p:spPr>
          <a:xfrm rot="0">
            <a:off x="5588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2332627" name="Text">
    </p:cNvPr>
          <p:cNvSpPr>
            <a:spLocks noGrp="1"/>
          </p:cNvSpPr>
          <p:nvPr/>
        </p:nvSpPr>
        <p:spPr>
          <a:xfrm rot="0">
            <a:off x="57150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79104329" name="Text">
    </p:cNvPr>
          <p:cNvSpPr>
            <a:spLocks noGrp="1"/>
          </p:cNvSpPr>
          <p:nvPr/>
        </p:nvSpPr>
        <p:spPr>
          <a:xfrm rot="0">
            <a:off x="95377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2030553048" name="Text">
    </p:cNvPr>
          <p:cNvSpPr>
            <a:spLocks noGrp="1"/>
          </p:cNvSpPr>
          <p:nvPr/>
        </p:nvSpPr>
        <p:spPr>
          <a:xfrm rot="0">
            <a:off x="9169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</a:p>
        </p:txBody>
      </p:sp>
      <p:sp>
        <p:nvSpPr>
          <p:cNvPr id="1784401312" name="Text">
    </p:cNvPr>
          <p:cNvSpPr>
            <a:spLocks noGrp="1"/>
          </p:cNvSpPr>
          <p:nvPr/>
        </p:nvSpPr>
        <p:spPr>
          <a:xfrm rot="0">
            <a:off x="57658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epro 차세대 인수인계 </a:t>
            </a:r>
          </a:p>
        </p:txBody>
      </p:sp>
      <p:sp>
        <p:nvSpPr>
          <p:cNvPr id="1230732455" name="Text">
    </p:cNvPr>
          <p:cNvSpPr>
            <a:spLocks noGrp="1"/>
          </p:cNvSpPr>
          <p:nvPr/>
        </p:nvSpPr>
        <p:spPr>
          <a:xfrm rot="0">
            <a:off x="51435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532684762" name="Text">
    </p:cNvPr>
          <p:cNvSpPr>
            <a:spLocks noGrp="1"/>
          </p:cNvSpPr>
          <p:nvPr/>
        </p:nvSpPr>
        <p:spPr>
          <a:xfrm rot="0">
            <a:off x="-127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480566382" name="Text">
    </p:cNvPr>
          <p:cNvSpPr>
            <a:spLocks noGrp="1"/>
          </p:cNvSpPr>
          <p:nvPr/>
        </p:nvSpPr>
        <p:spPr>
          <a:xfrm rot="0">
            <a:off x="6096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ITSM-92491 발주정보 서비스항번 삭제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ITSM-92555 해당 구매품의 부가세포함여부 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ITSM-92566 해당 발주에 대한 자산번호 및 WBS요소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ITSM-92594 23년 2분기 정유윤활공정팀 내부감사 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비 요청자료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ITSM-92617 WBS 요소 (계정정보) 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epro 차세대 인수인계 </a:t>
            </a:r>
          </a:p>
        </p:txBody>
      </p:sp>
      <p:sp>
        <p:nvSpPr>
          <p:cNvPr id="673592471" name="Text">
    </p:cNvPr>
          <p:cNvSpPr>
            <a:spLocks noGrp="1"/>
          </p:cNvSpPr>
          <p:nvPr/>
        </p:nvSpPr>
        <p:spPr>
          <a:xfrm rot="0">
            <a:off x="4381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982174576" name="Text">
    </p:cNvPr>
          <p:cNvSpPr>
            <a:spLocks noGrp="1"/>
          </p:cNvSpPr>
          <p:nvPr/>
        </p:nvSpPr>
        <p:spPr>
          <a:xfrm rot="0">
            <a:off x="4749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</a:t>
            </a:r>
            <a:br/>
          </a:p>
        </p:txBody>
      </p:sp>
      <p:sp>
        <p:nvSpPr>
          <p:cNvPr id="907207106" name="Text">
    </p:cNvPr>
          <p:cNvSpPr>
            <a:spLocks noGrp="1"/>
          </p:cNvSpPr>
          <p:nvPr/>
        </p:nvSpPr>
        <p:spPr>
          <a:xfrm rot="0">
            <a:off x="40132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</a:p>
        </p:txBody>
      </p:sp>
      <p:sp>
        <p:nvSpPr>
          <p:cNvPr id="216997058" name="Text">
    </p:cNvPr>
          <p:cNvSpPr>
            <a:spLocks noGrp="1"/>
          </p:cNvSpPr>
          <p:nvPr/>
        </p:nvSpPr>
        <p:spPr>
          <a:xfrm rot="0">
            <a:off x="5588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59928644" name="Text">
    </p:cNvPr>
          <p:cNvSpPr>
            <a:spLocks noGrp="1"/>
          </p:cNvSpPr>
          <p:nvPr/>
        </p:nvSpPr>
        <p:spPr>
          <a:xfrm rot="0">
            <a:off x="57150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202315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3242093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45551877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62839009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2048670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19633173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91240344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34039420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15162245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79319593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5219712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06157324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69324253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67994449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83939140" name="Text">
    </p:cNvPr>
          <p:cNvSpPr>
            <a:spLocks noGrp="1"/>
          </p:cNvSpPr>
          <p:nvPr/>
        </p:nvSpPr>
        <p:spPr>
          <a:xfrm rot="0">
            <a:off x="95377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65848357" name="Text">
    </p:cNvPr>
          <p:cNvSpPr>
            <a:spLocks noGrp="1"/>
          </p:cNvSpPr>
          <p:nvPr/>
        </p:nvSpPr>
        <p:spPr>
          <a:xfrm rot="0">
            <a:off x="91694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595873367" name="Text">
    </p:cNvPr>
          <p:cNvSpPr>
            <a:spLocks noGrp="1"/>
          </p:cNvSpPr>
          <p:nvPr/>
        </p:nvSpPr>
        <p:spPr>
          <a:xfrm rot="0">
            <a:off x="5765800" y="1511300"/>
            <a:ext cx="3403600" cy="288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2023.01월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e-Pro 연계 인터페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 전자결재를 통한 Vendor Print 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FLBIZ 개선 인터페이스 정의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기성보고서 전자결재 전송 font 색상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[EAI] 구매변경품의에 따른 계약보증 내용 추가 인터페이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투자예산관련 E-office문서 Shaheen 프로젝트본부 결재선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생성요청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</a:p>
        </p:txBody>
      </p:sp>
      <p:sp>
        <p:nvSpPr>
          <p:cNvPr id="275254009" name="Text">
    </p:cNvPr>
          <p:cNvSpPr>
            <a:spLocks noGrp="1"/>
          </p:cNvSpPr>
          <p:nvPr/>
        </p:nvSpPr>
        <p:spPr>
          <a:xfrm rot="0">
            <a:off x="51435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734829484" name="Text">
    </p:cNvPr>
          <p:cNvSpPr>
            <a:spLocks noGrp="1"/>
          </p:cNvSpPr>
          <p:nvPr/>
        </p:nvSpPr>
        <p:spPr>
          <a:xfrm rot="0">
            <a:off x="-12700" y="1511300"/>
            <a:ext cx="5715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323609884" name="Text">
    </p:cNvPr>
          <p:cNvSpPr>
            <a:spLocks noGrp="1"/>
          </p:cNvSpPr>
          <p:nvPr/>
        </p:nvSpPr>
        <p:spPr>
          <a:xfrm rot="0">
            <a:off x="609600" y="1511300"/>
            <a:ext cx="3403600" cy="288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2023.01월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e-Pro 연계 인터페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CP전자결재를 통한 Vendor Print 관리체계개선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기성보고서 전자결재 전송 font 색상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구매변경품의에 따른 계약보증 내용 추가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투자예산관련 E-office문서 Shaheen 프로젝트본부 결재선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생성요청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매출원장(ZSDR5370) 보완 운영배포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용인센터 IBM E850 1호기 H/W 파트 교체 작업으로 후 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가파일 재생성, EAI 서비스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</a:p>
        </p:txBody>
      </p:sp>
      <p:sp>
        <p:nvSpPr>
          <p:cNvPr id="1335076449" name="Text">
    </p:cNvPr>
          <p:cNvSpPr>
            <a:spLocks noGrp="1"/>
          </p:cNvSpPr>
          <p:nvPr/>
        </p:nvSpPr>
        <p:spPr>
          <a:xfrm rot="0">
            <a:off x="43815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528237224" name="Text">
    </p:cNvPr>
          <p:cNvSpPr>
            <a:spLocks noGrp="1"/>
          </p:cNvSpPr>
          <p:nvPr/>
        </p:nvSpPr>
        <p:spPr>
          <a:xfrm rot="0">
            <a:off x="47498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352837904" name="Text">
    </p:cNvPr>
          <p:cNvSpPr>
            <a:spLocks noGrp="1"/>
          </p:cNvSpPr>
          <p:nvPr/>
        </p:nvSpPr>
        <p:spPr>
          <a:xfrm rot="0">
            <a:off x="4013200" y="1511300"/>
            <a:ext cx="368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</a:p>
        </p:txBody>
      </p:sp>
      <p:sp>
        <p:nvSpPr>
          <p:cNvPr id="995451479" name="Text">
    </p:cNvPr>
          <p:cNvSpPr>
            <a:spLocks noGrp="1"/>
          </p:cNvSpPr>
          <p:nvPr/>
        </p:nvSpPr>
        <p:spPr>
          <a:xfrm rot="0">
            <a:off x="5588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2583922" name="Text">
    </p:cNvPr>
          <p:cNvSpPr>
            <a:spLocks noGrp="1"/>
          </p:cNvSpPr>
          <p:nvPr/>
        </p:nvSpPr>
        <p:spPr>
          <a:xfrm rot="0">
            <a:off x="5715000" y="1511300"/>
            <a:ext cx="34544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