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3"/>
    <p:sldId id="277" r:id="rId35"/>
    <p:sldId id="278" r:id="rId37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notesSlides/notesSlide6.xml" Type="http://schemas.openxmlformats.org/officeDocument/2006/relationships/notesSlide"/><Relationship Id="rId35" Target="slides/slide22.xml" Type="http://schemas.openxmlformats.org/officeDocument/2006/relationships/slide"/><Relationship Id="rId36" Target="notesSlides/notesSlide7.xml" Type="http://schemas.openxmlformats.org/officeDocument/2006/relationships/notesSlide"/><Relationship Id="rId37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[2023.03.07 ~ 2023.03.13]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3월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40464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075105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5806735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2621159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22214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38154674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8856703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6403714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6254509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5805796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476031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7878612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0276196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80715426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5659668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473731793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</a:p>
        </p:txBody>
      </p:sp>
      <p:sp>
        <p:nvSpPr>
          <p:cNvPr id="505550387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1523282188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59331885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25201541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데이타파일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및 AutoLog 파일 삭제작업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ERP/HCM운영 접속 사용자 SAP GUI 접속 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제로 원격 업무지원(대구지사 외2건)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BW시스템 네트워크 스위치 작업 예정에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</a:p>
        </p:txBody>
      </p:sp>
      <p:sp>
        <p:nvSpPr>
          <p:cNvPr id="1990925614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201177546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889222310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2097287092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973000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7401517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</a:p>
        </p:txBody>
      </p:sp>
      <p:sp>
        <p:nvSpPr>
          <p:cNvPr id="1478909593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br/>
          </a:p>
        </p:txBody>
      </p:sp>
      <p:sp>
        <p:nvSpPr>
          <p:cNvPr id="892634502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전자결재 전송(zmmt4060) font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색상적용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기성보고서 기성현황에서 금액과 비고란이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동일하면 폰트 색상을 red로 변경 </a:t>
            </a:r>
            <a:br/>
          </a:p>
        </p:txBody>
      </p:sp>
      <p:sp>
        <p:nvSpPr>
          <p:cNvPr id="386007264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24095351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046062820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전자결재 전송(zmmt4060) font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색상적용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기성보고서 기성현황에서 금액과 비고란이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동일하면 폰트 색상을 red로 변경 </a:t>
            </a:r>
            <a:br/>
          </a:p>
        </p:txBody>
      </p:sp>
      <p:sp>
        <p:nvSpPr>
          <p:cNvPr id="802167836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</a:p>
        </p:txBody>
      </p:sp>
      <p:sp>
        <p:nvSpPr>
          <p:cNvPr id="684858374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</a:p>
        </p:txBody>
      </p:sp>
      <p:sp>
        <p:nvSpPr>
          <p:cNvPr id="1932229419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br/>
          </a:p>
        </p:txBody>
      </p:sp>
      <p:sp>
        <p:nvSpPr>
          <p:cNvPr id="3575084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9625674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8869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492978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74459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50743678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238227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75508366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140496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4074245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5927381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8952619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3981665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0912493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4916185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46006391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74879180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56851587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</a:p>
        </p:txBody>
      </p:sp>
      <p:sp>
        <p:nvSpPr>
          <p:cNvPr id="460678230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</a:p>
        </p:txBody>
      </p:sp>
      <p:sp>
        <p:nvSpPr>
          <p:cNvPr id="1090648575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55330407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31503970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</a:p>
        </p:txBody>
      </p:sp>
      <p:sp>
        <p:nvSpPr>
          <p:cNvPr id="1806658953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2388608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600281237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1069023866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398825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0481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74757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2131654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335773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0134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90218482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0420990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8725829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9603137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3848457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0184935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1116070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5658053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77478105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7643748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05750089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136817671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지급조건 추가(정보처리요청서)</a:t>
            </a:r>
            <a:br/>
          </a:p>
        </p:txBody>
      </p:sp>
      <p:sp>
        <p:nvSpPr>
          <p:cNvPr id="998646599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05938047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5341552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시스템사용로그 전년도 기준 엑셀 다운로드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EAI 데이터 전송 안됨, 서버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법인카드 사용 여부 변경 및 구매처번호 변경,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WBS등록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지급 조건 추가(정보처리요청서)</a:t>
            </a:r>
            <a:br/>
          </a:p>
        </p:txBody>
      </p:sp>
      <p:sp>
        <p:nvSpPr>
          <p:cNvPr id="1597566402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429102969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994662933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799290161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73413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0484551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190808931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221186358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732889752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914826517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22033511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기발송 협조문 본문 내용 일부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내 특정문서 조회함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결재 진행 문서의 첨부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[CP/전자결제] Pop-up 문구수정요청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대용량 파일 업로드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 정산서 승인 승인시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1618090726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865763250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321105299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58792766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0750812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1205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414092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9518300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992608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882320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80075620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80060177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1999579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6927912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891627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6553602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6365931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1132645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2210552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7350248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92558245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76605632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622451360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11549471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72528130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사용자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메뉴 관리</a:t>
            </a:r>
            <a:br/>
          </a:p>
        </p:txBody>
      </p:sp>
      <p:sp>
        <p:nvSpPr>
          <p:cNvPr id="334188333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02665860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88410468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005750547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530480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5720451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80899076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635303775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</a:p>
        </p:txBody>
      </p:sp>
      <p:sp>
        <p:nvSpPr>
          <p:cNvPr id="504627840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94577010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57628669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</a:p>
        </p:txBody>
      </p:sp>
      <p:sp>
        <p:nvSpPr>
          <p:cNvPr id="1173778502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68343418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574712125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963067513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340575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18726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212445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740822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66234799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787179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4809802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2915170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2907283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8078971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473830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639960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265253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0351247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53684995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5609037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71190657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324786337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507627640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235602649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52322232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전표관리 데이터 오류 확인및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업체 스키마 그룹 확인및 처리</a:t>
            </a:r>
            <a:br/>
          </a:p>
        </p:txBody>
      </p:sp>
      <p:sp>
        <p:nvSpPr>
          <p:cNvPr id="1473239593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19733315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55319080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806073719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337479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623824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478498464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896380638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297591801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384148269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22802249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경기북부지사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포항지사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퀸텟 현장대리인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ITSM-91100 서브시스템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ITSM-84333 작업담당자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2월 ASM 취약점 패치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ITSM-90476 완료처리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ITSM-91276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ITSM-91522 중복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충남지사 GW Mobile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ITSM-91451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ITSM-91104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ITSM-91199 자동배포</a:t>
            </a:r>
            <a:br/>
          </a:p>
        </p:txBody>
      </p:sp>
      <p:sp>
        <p:nvSpPr>
          <p:cNvPr id="379256850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716735837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</a:p>
        </p:txBody>
      </p:sp>
      <p:sp>
        <p:nvSpPr>
          <p:cNvPr id="1570010225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369592222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7913000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617852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355437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7485911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69195695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02826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7932414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7091173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559036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58428340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6203841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8243328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9114588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2764940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472785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0735495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786861171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663628122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2105349439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7850755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50973411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'자가수송비' 제외 로직 비활성화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엑셀 dataPARC 접근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현상 수정</a:t>
            </a:r>
            <a:br/>
          </a:p>
        </p:txBody>
      </p:sp>
      <p:sp>
        <p:nvSpPr>
          <p:cNvPr id="447877710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267593930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933345598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772425782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195127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4242557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654572037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602623682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</a:p>
        </p:txBody>
      </p:sp>
      <p:sp>
        <p:nvSpPr>
          <p:cNvPr id="982815164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34935415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63550695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</a:p>
        </p:txBody>
      </p:sp>
      <p:sp>
        <p:nvSpPr>
          <p:cNvPr id="1174448791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485294234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39343484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509051030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4530137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525489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820309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679170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3739386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995710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83114463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4570161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4489429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9238442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152419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8648096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8565880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9335804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321239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0221432" name="Text">
    </p:cNvPr>
          <p:cNvSpPr>
            <a:spLocks noGrp="1"/>
          </p:cNvSpPr>
          <p:nvPr/>
        </p:nvSpPr>
        <p:spPr>
          <a:xfrm rot="0">
            <a:off x="9436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184727483" name="Text">
    </p:cNvPr>
          <p:cNvSpPr>
            <a:spLocks noGrp="1"/>
          </p:cNvSpPr>
          <p:nvPr/>
        </p:nvSpPr>
        <p:spPr>
          <a:xfrm rot="0">
            <a:off x="90043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</a:p>
        </p:txBody>
      </p:sp>
      <p:sp>
        <p:nvSpPr>
          <p:cNvPr id="827683520" name="Text">
    </p:cNvPr>
          <p:cNvSpPr>
            <a:spLocks noGrp="1"/>
          </p:cNvSpPr>
          <p:nvPr/>
        </p:nvSpPr>
        <p:spPr>
          <a:xfrm rot="0">
            <a:off x="5854700" y="1511300"/>
            <a:ext cx="3149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</a:p>
        </p:txBody>
      </p:sp>
      <p:sp>
        <p:nvSpPr>
          <p:cNvPr id="1382165133" name="Text">
    </p:cNvPr>
          <p:cNvSpPr>
            <a:spLocks noGrp="1"/>
          </p:cNvSpPr>
          <p:nvPr/>
        </p:nvSpPr>
        <p:spPr>
          <a:xfrm rot="0">
            <a:off x="51943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44550756" name="Text">
    </p:cNvPr>
          <p:cNvSpPr>
            <a:spLocks noGrp="1"/>
          </p:cNvSpPr>
          <p:nvPr/>
        </p:nvSpPr>
        <p:spPr>
          <a:xfrm rot="0">
            <a:off x="381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5076171" name="Text">
    </p:cNvPr>
          <p:cNvSpPr>
            <a:spLocks noGrp="1"/>
          </p:cNvSpPr>
          <p:nvPr/>
        </p:nvSpPr>
        <p:spPr>
          <a:xfrm rot="0">
            <a:off x="698500" y="1511300"/>
            <a:ext cx="3149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Meeting(3차)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개정오류 2건 재개정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(DIST1-C-3202,HYC1-U-B022)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멘토링활동비신청서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작성시 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시저장 오류 확인 후 사용자 안내</a:t>
            </a:r>
            <a:br/>
          </a:p>
        </p:txBody>
      </p:sp>
      <p:sp>
        <p:nvSpPr>
          <p:cNvPr id="378039651" name="Text">
    </p:cNvPr>
          <p:cNvSpPr>
            <a:spLocks noGrp="1"/>
          </p:cNvSpPr>
          <p:nvPr/>
        </p:nvSpPr>
        <p:spPr>
          <a:xfrm rot="0">
            <a:off x="42799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434262397" name="Text">
    </p:cNvPr>
          <p:cNvSpPr>
            <a:spLocks noGrp="1"/>
          </p:cNvSpPr>
          <p:nvPr/>
        </p:nvSpPr>
        <p:spPr>
          <a:xfrm rot="0">
            <a:off x="47117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728488326" name="Text">
    </p:cNvPr>
          <p:cNvSpPr>
            <a:spLocks noGrp="1"/>
          </p:cNvSpPr>
          <p:nvPr/>
        </p:nvSpPr>
        <p:spPr>
          <a:xfrm rot="0">
            <a:off x="3848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701690421" name="Text">
    </p:cNvPr>
          <p:cNvSpPr>
            <a:spLocks noGrp="1"/>
          </p:cNvSpPr>
          <p:nvPr/>
        </p:nvSpPr>
        <p:spPr>
          <a:xfrm rot="0">
            <a:off x="6223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6953241" name="Text">
    </p:cNvPr>
          <p:cNvSpPr>
            <a:spLocks noGrp="1"/>
          </p:cNvSpPr>
          <p:nvPr/>
        </p:nvSpPr>
        <p:spPr>
          <a:xfrm rot="0">
            <a:off x="57785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24585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5396427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42889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40986699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6869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53837774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2489049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1018265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7390832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0876247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0890031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55286869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8603475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23252014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5845609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874668378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829179766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결산으로 인한 2월분 모바일상품권판매현황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확인요청</a:t>
            </a:r>
            <a:br/>
          </a:p>
        </p:txBody>
      </p:sp>
      <p:sp>
        <p:nvSpPr>
          <p:cNvPr id="2048711253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2614137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781663281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충남지사 판매 거래처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고객 마스터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PC 프로그램 설치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2월분 모바일상품권판매현황 데이터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재고번호(6142001) 수량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입고예정정보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박지수 책임(소매관리팀) 담당 시나리오 상위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결제자 변경 요청</a:t>
            </a:r>
            <a:br/>
          </a:p>
        </p:txBody>
      </p:sp>
      <p:sp>
        <p:nvSpPr>
          <p:cNvPr id="2106825058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631660791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766698842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978526825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212064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5364944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62971853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</a:p>
        </p:txBody>
      </p:sp>
      <p:sp>
        <p:nvSpPr>
          <p:cNvPr id="718666744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</a:p>
        </p:txBody>
      </p:sp>
      <p:sp>
        <p:nvSpPr>
          <p:cNvPr id="638944974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11192887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3622299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EMRO 개발자교육 강의 수강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v3.0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(AMS 출력 기능 추가)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 작성 및 수정 중, 보고 순서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 보수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(주간보고 최대 크기 지정 / 길이 지정)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(폴더 자동 생성 bat 추가 작업)</a:t>
            </a:r>
            <a:br/>
          </a:p>
        </p:txBody>
      </p:sp>
      <p:sp>
        <p:nvSpPr>
          <p:cNvPr id="214932832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br/>
          </a:p>
        </p:txBody>
      </p:sp>
      <p:sp>
        <p:nvSpPr>
          <p:cNvPr id="115755457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</a:p>
        </p:txBody>
      </p:sp>
      <p:sp>
        <p:nvSpPr>
          <p:cNvPr id="1299944481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br/>
            <a:br/>
          </a:p>
        </p:txBody>
      </p:sp>
      <p:sp>
        <p:nvSpPr>
          <p:cNvPr id="1104888928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1518118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3794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4133504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558698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96225827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41258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296068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0023320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7050980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7434039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65256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6996083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53166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3310947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3201178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0998100" name="Text">
    </p:cNvPr>
          <p:cNvSpPr>
            <a:spLocks noGrp="1"/>
          </p:cNvSpPr>
          <p:nvPr/>
        </p:nvSpPr>
        <p:spPr>
          <a:xfrm rot="0">
            <a:off x="9436100" y="1511300"/>
            <a:ext cx="431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379432285" name="Text">
    </p:cNvPr>
          <p:cNvSpPr>
            <a:spLocks noGrp="1"/>
          </p:cNvSpPr>
          <p:nvPr/>
        </p:nvSpPr>
        <p:spPr>
          <a:xfrm rot="0">
            <a:off x="9004300" y="1511300"/>
            <a:ext cx="431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711624076" name="Text">
    </p:cNvPr>
          <p:cNvSpPr>
            <a:spLocks noGrp="1"/>
          </p:cNvSpPr>
          <p:nvPr/>
        </p:nvSpPr>
        <p:spPr>
          <a:xfrm rot="0">
            <a:off x="5854700" y="1511300"/>
            <a:ext cx="31496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99623247" name="Text">
    </p:cNvPr>
          <p:cNvSpPr>
            <a:spLocks noGrp="1"/>
          </p:cNvSpPr>
          <p:nvPr/>
        </p:nvSpPr>
        <p:spPr>
          <a:xfrm rot="0">
            <a:off x="5194300" y="1511300"/>
            <a:ext cx="584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84932336" name="Text">
    </p:cNvPr>
          <p:cNvSpPr>
            <a:spLocks noGrp="1"/>
          </p:cNvSpPr>
          <p:nvPr/>
        </p:nvSpPr>
        <p:spPr>
          <a:xfrm rot="0">
            <a:off x="38100" y="1511300"/>
            <a:ext cx="5842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743506292" name="Text">
    </p:cNvPr>
          <p:cNvSpPr>
            <a:spLocks noGrp="1"/>
          </p:cNvSpPr>
          <p:nvPr/>
        </p:nvSpPr>
        <p:spPr>
          <a:xfrm rot="0">
            <a:off x="698500" y="1511300"/>
            <a:ext cx="31496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ITSM-91209  해당견적 첨부파일 삭제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ITSM-91381 구매관리팀 신규입사자 구매그룹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ITSM-91405 구매관리팀 신규입사자 구매그룹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ITSM-91446 e-Pro 시스템 접근권한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ITSM-91452 공장경비용역 기성입력 계정지정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범주변경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계약 체결 부서 변경 작업 (요청자 : RFC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김동한)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ITSM-91544 발주서 PO4501168617 &amp;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PO4501168711 첨부파일 추가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ITSM-91513 기성보고서 최종기성여부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업체 평가결과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ITSM-91504 e-Pro 시스템 접근권한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ITSM-91500 표준계약서 대표이사 변경 작업</a:t>
            </a:r>
            <a:br/>
          </a:p>
        </p:txBody>
      </p:sp>
      <p:sp>
        <p:nvSpPr>
          <p:cNvPr id="433288416" name="Text">
    </p:cNvPr>
          <p:cNvSpPr>
            <a:spLocks noGrp="1"/>
          </p:cNvSpPr>
          <p:nvPr/>
        </p:nvSpPr>
        <p:spPr>
          <a:xfrm rot="0">
            <a:off x="4279900" y="1511300"/>
            <a:ext cx="431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497927372" name="Text">
    </p:cNvPr>
          <p:cNvSpPr>
            <a:spLocks noGrp="1"/>
          </p:cNvSpPr>
          <p:nvPr/>
        </p:nvSpPr>
        <p:spPr>
          <a:xfrm rot="0">
            <a:off x="4711700" y="1511300"/>
            <a:ext cx="431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985271667" name="Text">
    </p:cNvPr>
          <p:cNvSpPr>
            <a:spLocks noGrp="1"/>
          </p:cNvSpPr>
          <p:nvPr/>
        </p:nvSpPr>
        <p:spPr>
          <a:xfrm rot="0">
            <a:off x="3848100" y="1511300"/>
            <a:ext cx="431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62116155" name="Text">
    </p:cNvPr>
          <p:cNvSpPr>
            <a:spLocks noGrp="1"/>
          </p:cNvSpPr>
          <p:nvPr/>
        </p:nvSpPr>
        <p:spPr>
          <a:xfrm rot="0">
            <a:off x="622300" y="1511300"/>
            <a:ext cx="3225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737433" name="Text">
    </p:cNvPr>
          <p:cNvSpPr>
            <a:spLocks noGrp="1"/>
          </p:cNvSpPr>
          <p:nvPr/>
        </p:nvSpPr>
        <p:spPr>
          <a:xfrm rot="0">
            <a:off x="5778500" y="1511300"/>
            <a:ext cx="3225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66548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308842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08668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918718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22649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6425383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0028458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545100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7758593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7248722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0324608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92559670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3952664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9047211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4377129" name="Text">
    </p:cNvPr>
          <p:cNvSpPr>
            <a:spLocks noGrp="1"/>
          </p:cNvSpPr>
          <p:nvPr/>
        </p:nvSpPr>
        <p:spPr>
          <a:xfrm rot="0">
            <a:off x="9436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41259775" name="Text">
    </p:cNvPr>
          <p:cNvSpPr>
            <a:spLocks noGrp="1"/>
          </p:cNvSpPr>
          <p:nvPr/>
        </p:nvSpPr>
        <p:spPr>
          <a:xfrm rot="0">
            <a:off x="90043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409543330" name="Text">
    </p:cNvPr>
          <p:cNvSpPr>
            <a:spLocks noGrp="1"/>
          </p:cNvSpPr>
          <p:nvPr/>
        </p:nvSpPr>
        <p:spPr>
          <a:xfrm rot="0">
            <a:off x="58547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</a:p>
        </p:txBody>
      </p:sp>
      <p:sp>
        <p:nvSpPr>
          <p:cNvPr id="1380997101" name="Text">
    </p:cNvPr>
          <p:cNvSpPr>
            <a:spLocks noGrp="1"/>
          </p:cNvSpPr>
          <p:nvPr/>
        </p:nvSpPr>
        <p:spPr>
          <a:xfrm rot="0">
            <a:off x="51943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39634275" name="Text">
    </p:cNvPr>
          <p:cNvSpPr>
            <a:spLocks noGrp="1"/>
          </p:cNvSpPr>
          <p:nvPr/>
        </p:nvSpPr>
        <p:spPr>
          <a:xfrm rot="0">
            <a:off x="381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22353251" name="Text">
    </p:cNvPr>
          <p:cNvSpPr>
            <a:spLocks noGrp="1"/>
          </p:cNvSpPr>
          <p:nvPr/>
        </p:nvSpPr>
        <p:spPr>
          <a:xfrm rot="0">
            <a:off x="6985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서버 메모리 초과에 따른 재기동 및 서비스 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로커 실행</a:t>
            </a:r>
            <a:br/>
          </a:p>
        </p:txBody>
      </p:sp>
      <p:sp>
        <p:nvSpPr>
          <p:cNvPr id="535487397" name="Text">
    </p:cNvPr>
          <p:cNvSpPr>
            <a:spLocks noGrp="1"/>
          </p:cNvSpPr>
          <p:nvPr/>
        </p:nvSpPr>
        <p:spPr>
          <a:xfrm rot="0">
            <a:off x="42799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339367562" name="Text">
    </p:cNvPr>
          <p:cNvSpPr>
            <a:spLocks noGrp="1"/>
          </p:cNvSpPr>
          <p:nvPr/>
        </p:nvSpPr>
        <p:spPr>
          <a:xfrm rot="0">
            <a:off x="47117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610742610" name="Text">
    </p:cNvPr>
          <p:cNvSpPr>
            <a:spLocks noGrp="1"/>
          </p:cNvSpPr>
          <p:nvPr/>
        </p:nvSpPr>
        <p:spPr>
          <a:xfrm rot="0">
            <a:off x="3848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263829702" name="Text">
    </p:cNvPr>
          <p:cNvSpPr>
            <a:spLocks noGrp="1"/>
          </p:cNvSpPr>
          <p:nvPr/>
        </p:nvSpPr>
        <p:spPr>
          <a:xfrm rot="0">
            <a:off x="6223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91042" name="Text">
    </p:cNvPr>
          <p:cNvSpPr>
            <a:spLocks noGrp="1"/>
          </p:cNvSpPr>
          <p:nvPr/>
        </p:nvSpPr>
        <p:spPr>
          <a:xfrm rot="0">
            <a:off x="57785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</a:t>
            </a:r>
            <a:r>
              <a:rPr altLang="ko-KR" kumimoji="1" lang="en-US" sz="1566">
                <a:solidFill>
                  <a:schemeClr val="tx1"/>
                </a:solidFill>
              </a:rPr>
              <a:t>(</a:t>
            </a:r>
            <a:r>
              <a:rPr altLang="ko-KR" kumimoji="1" lang="en-US" smtClean="0" sz="1566">
                <a:solidFill>
                  <a:schemeClr val="tx1"/>
                </a:solidFill>
              </a:rPr>
              <a:t>03</a:t>
            </a:r>
            <a:r>
              <a:rPr altLang="en-US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03월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강민경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김원기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황보람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배영식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노승표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김구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김예린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권지수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419760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357098038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982689015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66122029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56450487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18581176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6493717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6619617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27519968" name="Text">
    </p:cNvPr>
          <p:cNvSpPr>
            <a:spLocks noGrp="1"/>
          </p:cNvSpPr>
          <p:nvPr/>
        </p:nvSpPr>
        <p:spPr>
          <a:xfrm rot="0">
            <a:off x="5549900" y="3911600"/>
            <a:ext cx="5715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256661221" name="Text">
    </p:cNvPr>
          <p:cNvSpPr>
            <a:spLocks noGrp="1"/>
          </p:cNvSpPr>
          <p:nvPr/>
        </p:nvSpPr>
        <p:spPr>
          <a:xfrm rot="0">
            <a:off x="1028700" y="39116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 (ZCOR5440)</a:t>
            </a:r>
          </a:p>
        </p:txBody>
      </p:sp>
      <p:sp>
        <p:nvSpPr>
          <p:cNvPr id="1757535352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93521580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563184095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817546721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59551634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405424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68702413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37865625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46641360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9556968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631015959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49075171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32656349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82843580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5665091" name="Text">
    </p:cNvPr>
          <p:cNvSpPr>
            <a:spLocks noGrp="1"/>
          </p:cNvSpPr>
          <p:nvPr/>
        </p:nvSpPr>
        <p:spPr>
          <a:xfrm rot="0">
            <a:off x="5549900" y="47244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294498323" name="Text">
    </p:cNvPr>
          <p:cNvSpPr>
            <a:spLocks noGrp="1"/>
          </p:cNvSpPr>
          <p:nvPr/>
        </p:nvSpPr>
        <p:spPr>
          <a:xfrm rot="0">
            <a:off x="1028700" y="4724400"/>
            <a:ext cx="45212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개발</a:t>
            </a:r>
          </a:p>
        </p:txBody>
      </p:sp>
      <p:sp>
        <p:nvSpPr>
          <p:cNvPr id="796070451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87900475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410299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64336748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9230637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0648853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0846533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50150846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209315816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25870312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9208737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2094190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889274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8894277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2752038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297927053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7753902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60474456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7267605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109081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839215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7349431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2194197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9392424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6938789" name="Frame"/>
          <p:cNvSpPr>
            <a:spLocks noGrp="1"/>
          </p:cNvSpPr>
          <p:nvPr/>
        </p:nvSpPr>
        <p:spPr>
          <a:xfrm>
            <a:off x="152400" y="1536700"/>
            <a:ext cx="9842500" cy="16002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71146996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403706" name="Text">
    </p:cNvPr>
          <p:cNvSpPr>
            <a:spLocks noGrp="1"/>
          </p:cNvSpPr>
          <p:nvPr/>
        </p:nvSpPr>
        <p:spPr>
          <a:xfrm rot="0">
            <a:off x="1016000" y="16129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첨부 발주 건에 대한 전표관리 항목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자격/면허등록 신청서 "신규항목" 추가</a:t>
            </a:r>
          </a:p>
        </p:txBody>
      </p:sp>
      <p:sp>
        <p:nvSpPr>
          <p:cNvPr id="1256541306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5953708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91998761" name="Text">
    </p:cNvPr>
          <p:cNvSpPr>
            <a:spLocks noGrp="1"/>
          </p:cNvSpPr>
          <p:nvPr/>
        </p:nvSpPr>
        <p:spPr>
          <a:xfrm rot="0">
            <a:off x="5537200" y="1612900"/>
            <a:ext cx="5715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577454291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6556920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208854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5139554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01782219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EIS,Yellow Book 손익장표 Page 디스플레이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미 작성 된 교육훈련결과보고 및 교육출장비신청서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고객 마스터 오류 확인 요청</a:t>
            </a:r>
          </a:p>
        </p:txBody>
      </p:sp>
      <p:sp>
        <p:nvSpPr>
          <p:cNvPr id="1909791501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87206161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72423418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319431472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694639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904169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3369819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631729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80838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2355121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5000960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6124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73764827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9603399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9801801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8863796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6326616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6402383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9218330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4604407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32841369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76185911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042470366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229794799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관세환급율 적용 logic 수정 (ZCOR5440)</a:t>
            </a:r>
            <a:br/>
          </a:p>
        </p:txBody>
      </p:sp>
      <p:sp>
        <p:nvSpPr>
          <p:cNvPr id="1491059673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83419645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95211317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연결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상계좌 자동삭제 개발 (ZSDR1091)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관세환급율 적용 logic 수정 (ZCOR5440)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결재 미요청 문서리스트 / 메일 전송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(ZEAM8410)</a:t>
            </a:r>
            <a:br/>
          </a:p>
        </p:txBody>
      </p:sp>
      <p:sp>
        <p:nvSpPr>
          <p:cNvPr id="653502966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341434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89514580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</a:p>
        </p:txBody>
      </p:sp>
      <p:sp>
        <p:nvSpPr>
          <p:cNvPr id="224532791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102590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9512053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1986982577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809377002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요청(50%)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생산직평가 조정관리: 등급 생성시 본부/부문별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평가용직급 단위로 처리</a:t>
            </a:r>
            <a:br/>
          </a:p>
        </p:txBody>
      </p:sp>
      <p:sp>
        <p:nvSpPr>
          <p:cNvPr id="1892542712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0983051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2939468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해외출장비 신청서 재업로드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SAP 기능 일부 수정-퇴직정산서 퇴직금 평균임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금 Index 증가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생산직평가 조정관리: 등급 생성시 본부/부문별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평가용직급 단위로 처리</a:t>
            </a:r>
            <a:br/>
          </a:p>
        </p:txBody>
      </p:sp>
      <p:sp>
        <p:nvSpPr>
          <p:cNvPr id="635368371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98640431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97500649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868699542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9344290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068945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31936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351056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4225685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55319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56195807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1598421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641108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7498605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4946165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081616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52059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7736869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2974865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903508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214456173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620683649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긴급업무 교통비 HCM 화면 개선</a:t>
            </a:r>
            <a:br/>
          </a:p>
        </p:txBody>
      </p:sp>
      <p:sp>
        <p:nvSpPr>
          <p:cNvPr id="1155552959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01407237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72197245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긴급업무 교통비 기준관리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대출기준관리 메뉴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대출 이자율 관련 개선 분석</a:t>
            </a:r>
            <a:br/>
          </a:p>
        </p:txBody>
      </p:sp>
      <p:sp>
        <p:nvSpPr>
          <p:cNvPr id="301997986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410594547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0430</a:t>
            </a:r>
            <a:br/>
          </a:p>
        </p:txBody>
      </p:sp>
      <p:sp>
        <p:nvSpPr>
          <p:cNvPr id="218029424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889124628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0300714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56452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867338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456881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1348368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82777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41633783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0155509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5797491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2568888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6017389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4278393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655692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2012808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158675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78909267" name="Text">
    </p:cNvPr>
          <p:cNvSpPr>
            <a:spLocks noGrp="1"/>
          </p:cNvSpPr>
          <p:nvPr/>
        </p:nvSpPr>
        <p:spPr>
          <a:xfrm rot="0">
            <a:off x="9436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196944415" name="Text">
    </p:cNvPr>
          <p:cNvSpPr>
            <a:spLocks noGrp="1"/>
          </p:cNvSpPr>
          <p:nvPr/>
        </p:nvSpPr>
        <p:spPr>
          <a:xfrm rot="0">
            <a:off x="90043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700408684" name="Text">
    </p:cNvPr>
          <p:cNvSpPr>
            <a:spLocks noGrp="1"/>
          </p:cNvSpPr>
          <p:nvPr/>
        </p:nvSpPr>
        <p:spPr>
          <a:xfrm rot="0">
            <a:off x="58547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그램 개발 및 데이터 제공</a:t>
            </a:r>
            <a:br/>
          </a:p>
        </p:txBody>
      </p:sp>
      <p:sp>
        <p:nvSpPr>
          <p:cNvPr id="531846979" name="Text">
    </p:cNvPr>
          <p:cNvSpPr>
            <a:spLocks noGrp="1"/>
          </p:cNvSpPr>
          <p:nvPr/>
        </p:nvSpPr>
        <p:spPr>
          <a:xfrm rot="0">
            <a:off x="51943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00550319" name="Text">
    </p:cNvPr>
          <p:cNvSpPr>
            <a:spLocks noGrp="1"/>
          </p:cNvSpPr>
          <p:nvPr/>
        </p:nvSpPr>
        <p:spPr>
          <a:xfrm rot="0">
            <a:off x="381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1467405" name="Text">
    </p:cNvPr>
          <p:cNvSpPr>
            <a:spLocks noGrp="1"/>
          </p:cNvSpPr>
          <p:nvPr/>
        </p:nvSpPr>
        <p:spPr>
          <a:xfrm rot="0">
            <a:off x="6985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재고소진에 일부 미출하 물량에 대해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Plant변경 출하토록 시스템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구매관리팀 신규 입사자에 대한 e-Pro 구매그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룹 생성 및 권한요청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구매관리팀 신규 입사자에 대한 e-Pro 구매그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룹 생성 및 권한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첨부 발주 건에 대한 전표관리 항목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최종기성여부 변경 및 업체 평가결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선적문서 삭제 요청 건</a:t>
            </a:r>
            <a:br/>
          </a:p>
        </p:txBody>
      </p:sp>
      <p:sp>
        <p:nvSpPr>
          <p:cNvPr id="1534170050" name="Text">
    </p:cNvPr>
          <p:cNvSpPr>
            <a:spLocks noGrp="1"/>
          </p:cNvSpPr>
          <p:nvPr/>
        </p:nvSpPr>
        <p:spPr>
          <a:xfrm rot="0">
            <a:off x="42799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585303200" name="Text">
    </p:cNvPr>
          <p:cNvSpPr>
            <a:spLocks noGrp="1"/>
          </p:cNvSpPr>
          <p:nvPr/>
        </p:nvSpPr>
        <p:spPr>
          <a:xfrm rot="0">
            <a:off x="47117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874933920" name="Text">
    </p:cNvPr>
          <p:cNvSpPr>
            <a:spLocks noGrp="1"/>
          </p:cNvSpPr>
          <p:nvPr/>
        </p:nvSpPr>
        <p:spPr>
          <a:xfrm rot="0">
            <a:off x="3848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599787912" name="Text">
    </p:cNvPr>
          <p:cNvSpPr>
            <a:spLocks noGrp="1"/>
          </p:cNvSpPr>
          <p:nvPr/>
        </p:nvSpPr>
        <p:spPr>
          <a:xfrm rot="0">
            <a:off x="6223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070882" name="Text">
    </p:cNvPr>
          <p:cNvSpPr>
            <a:spLocks noGrp="1"/>
          </p:cNvSpPr>
          <p:nvPr/>
        </p:nvSpPr>
        <p:spPr>
          <a:xfrm rot="0">
            <a:off x="57785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