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3"/>
    <p:sldId id="277" r:id="rId35"/>
    <p:sldId id="278" r:id="rId37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notesSlides/notesSlide6.xml" Type="http://schemas.openxmlformats.org/officeDocument/2006/relationships/notesSlide"/><Relationship Id="rId35" Target="slides/slide22.xml" Type="http://schemas.openxmlformats.org/officeDocument/2006/relationships/slide"/><Relationship Id="rId36" Target="notesSlides/notesSlide7.xml" Type="http://schemas.openxmlformats.org/officeDocument/2006/relationships/notesSlide"/><Relationship Id="rId37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[2023.03.14 ~ 2023.03.20]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3월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796819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9961671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317653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2688403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25586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02325526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3714670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8477719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5760613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7049681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4242976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8175095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7251276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6911540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0152291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</a:p>
        </p:txBody>
      </p:sp>
      <p:sp>
        <p:nvSpPr>
          <p:cNvPr id="678649773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878946576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 개인정보처리방침의 수탁업체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메인페이지 구성 변경 가능 여부 확인</a:t>
            </a:r>
            <a:br/>
          </a:p>
        </p:txBody>
      </p:sp>
      <p:sp>
        <p:nvSpPr>
          <p:cNvPr id="323088755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206119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47022005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구매 장바구니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 개인정보처리방침의 수탁업체 변경요청</a:t>
            </a:r>
            <a:br/>
          </a:p>
        </p:txBody>
      </p:sp>
      <p:sp>
        <p:nvSpPr>
          <p:cNvPr id="461276099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20071094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1062998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</a:p>
        </p:txBody>
      </p:sp>
      <p:sp>
        <p:nvSpPr>
          <p:cNvPr id="1343191595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5393010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637546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553396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650350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3716243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721056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4466099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1851352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4110494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9866267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8129972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423017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7397818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5713366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55390663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9561096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928485658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777648844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</a:p>
        </p:txBody>
      </p:sp>
      <p:sp>
        <p:nvSpPr>
          <p:cNvPr id="822497184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64576778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27401202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 및 출하현황 (탱크 Capa오류)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출하처별 재고 과/부족 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사용자 정보 인터페이스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법인카드 지급조건 추가</a:t>
            </a:r>
            <a:br/>
          </a:p>
        </p:txBody>
      </p:sp>
      <p:sp>
        <p:nvSpPr>
          <p:cNvPr id="522427005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475774326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</a:p>
        </p:txBody>
      </p:sp>
      <p:sp>
        <p:nvSpPr>
          <p:cNvPr id="570390455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858204538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85569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640480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733844780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568006104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888281303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841143343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20269889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악성 이메일 신고하기 팝업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첨부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내용 수정건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2022년 9월 T&amp;I SG-21901의 기성보고서 취소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W/O 삭제 요청</a:t>
            </a:r>
            <a:br/>
          </a:p>
        </p:txBody>
      </p:sp>
      <p:sp>
        <p:nvSpPr>
          <p:cNvPr id="1407375121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012367130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983900973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790296017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8771324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12735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99353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715124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9214238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523161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6704914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95414465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47032073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2757855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2978468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050042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728174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6782046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9293163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2305430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70013226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2132141872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2117103243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788973083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99483042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메뉴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공통코드관리</a:t>
            </a:r>
            <a:br/>
          </a:p>
        </p:txBody>
      </p:sp>
      <p:sp>
        <p:nvSpPr>
          <p:cNvPr id="558602963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559428167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163780060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173560330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0215184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1511412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92924555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609258350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데이타 연동 요청</a:t>
            </a:r>
            <a:br/>
          </a:p>
        </p:txBody>
      </p:sp>
      <p:sp>
        <p:nvSpPr>
          <p:cNvPr id="1854328415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57681373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609757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데이타 연동 요청</a:t>
            </a:r>
            <a:br/>
          </a:p>
        </p:txBody>
      </p:sp>
      <p:sp>
        <p:nvSpPr>
          <p:cNvPr id="83828657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548995911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592770889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902812524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9416167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26647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6704522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771546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5342096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405027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6643601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6894482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5125604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6919200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78711397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686968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7346218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0382009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44537440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8698127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89056149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944788667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1064834858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836819758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98987289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2023년도 Algerina 원유 선적 검정 off-line 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 금액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소싱그룹 맵핑 오류</a:t>
            </a:r>
            <a:br/>
          </a:p>
        </p:txBody>
      </p:sp>
      <p:sp>
        <p:nvSpPr>
          <p:cNvPr id="325508891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181772572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555743082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946835615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2048014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2056485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960602145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2112759038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089697203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8671142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330293460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ITSM-91362 작업유형 변경,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차량실행별현황 지도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ITSM-91711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confluence 신규 서비스 기준정보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ITSM-85575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충남지사 설치지원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로그인 오류</a:t>
            </a:r>
            <a:br/>
          </a:p>
        </p:txBody>
      </p:sp>
      <p:sp>
        <p:nvSpPr>
          <p:cNvPr id="527101835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15653407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</a:p>
        </p:txBody>
      </p:sp>
      <p:sp>
        <p:nvSpPr>
          <p:cNvPr id="1001280815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475066830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3567119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44030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867198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5129611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4169940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65924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4399230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5411687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2648652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5997350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9710738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789198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0696653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0925428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568656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2426149" name="Text">
    </p:cNvPr>
          <p:cNvSpPr>
            <a:spLocks noGrp="1"/>
          </p:cNvSpPr>
          <p:nvPr/>
        </p:nvSpPr>
        <p:spPr>
          <a:xfrm rot="0">
            <a:off x="94361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538729310" name="Text">
    </p:cNvPr>
          <p:cNvSpPr>
            <a:spLocks noGrp="1"/>
          </p:cNvSpPr>
          <p:nvPr/>
        </p:nvSpPr>
        <p:spPr>
          <a:xfrm rot="0">
            <a:off x="90043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132382052" name="Text">
    </p:cNvPr>
          <p:cNvSpPr>
            <a:spLocks noGrp="1"/>
          </p:cNvSpPr>
          <p:nvPr/>
        </p:nvSpPr>
        <p:spPr>
          <a:xfrm rot="0">
            <a:off x="5854700" y="1511300"/>
            <a:ext cx="3149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1289989" name="Text">
    </p:cNvPr>
          <p:cNvSpPr>
            <a:spLocks noGrp="1"/>
          </p:cNvSpPr>
          <p:nvPr/>
        </p:nvSpPr>
        <p:spPr>
          <a:xfrm rot="0">
            <a:off x="5194300" y="1511300"/>
            <a:ext cx="584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69265753" name="Text">
    </p:cNvPr>
          <p:cNvSpPr>
            <a:spLocks noGrp="1"/>
          </p:cNvSpPr>
          <p:nvPr/>
        </p:nvSpPr>
        <p:spPr>
          <a:xfrm rot="0">
            <a:off x="38100" y="1511300"/>
            <a:ext cx="584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5311228" name="Text">
    </p:cNvPr>
          <p:cNvSpPr>
            <a:spLocks noGrp="1"/>
          </p:cNvSpPr>
          <p:nvPr/>
        </p:nvSpPr>
        <p:spPr>
          <a:xfrm rot="0">
            <a:off x="698500" y="1511300"/>
            <a:ext cx="3149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'구매송장' 담당자 PW 자격증명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Outlook 미작동 확인 -&gt; CPU 과부화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PC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'원유선ETA' 오류 확인 및 담당자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'자가수송비' 담당자 업로드 자료 수정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담당자 휴가 백업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담당자 휴가 백업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엑셀 데이터 오류 인한 작업 불가 안내 및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요청 -&gt; dataPARC 문제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SAP 등록여부 판단 기준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-&gt; SAP 영역</a:t>
            </a:r>
            <a:br/>
          </a:p>
        </p:txBody>
      </p:sp>
      <p:sp>
        <p:nvSpPr>
          <p:cNvPr id="1048259614" name="Text">
    </p:cNvPr>
          <p:cNvSpPr>
            <a:spLocks noGrp="1"/>
          </p:cNvSpPr>
          <p:nvPr/>
        </p:nvSpPr>
        <p:spPr>
          <a:xfrm rot="0">
            <a:off x="42799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596498259" name="Text">
    </p:cNvPr>
          <p:cNvSpPr>
            <a:spLocks noGrp="1"/>
          </p:cNvSpPr>
          <p:nvPr/>
        </p:nvSpPr>
        <p:spPr>
          <a:xfrm rot="0">
            <a:off x="47117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826908009" name="Text">
    </p:cNvPr>
          <p:cNvSpPr>
            <a:spLocks noGrp="1"/>
          </p:cNvSpPr>
          <p:nvPr/>
        </p:nvSpPr>
        <p:spPr>
          <a:xfrm rot="0">
            <a:off x="38481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</a:p>
        </p:txBody>
      </p:sp>
      <p:sp>
        <p:nvSpPr>
          <p:cNvPr id="1002959222" name="Text">
    </p:cNvPr>
          <p:cNvSpPr>
            <a:spLocks noGrp="1"/>
          </p:cNvSpPr>
          <p:nvPr/>
        </p:nvSpPr>
        <p:spPr>
          <a:xfrm rot="0">
            <a:off x="622300" y="1511300"/>
            <a:ext cx="3225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5771852" name="Text">
    </p:cNvPr>
          <p:cNvSpPr>
            <a:spLocks noGrp="1"/>
          </p:cNvSpPr>
          <p:nvPr/>
        </p:nvSpPr>
        <p:spPr>
          <a:xfrm rot="0">
            <a:off x="5778500" y="1511300"/>
            <a:ext cx="3225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78087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080044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0019156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9657807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5562797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071043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959729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6359977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91365301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1790930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6626407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4649219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5202920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2264394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31431283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20439125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697512300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</a:p>
        </p:txBody>
      </p:sp>
      <p:sp>
        <p:nvSpPr>
          <p:cNvPr id="1668756122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79076946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8999392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</a:p>
        </p:txBody>
      </p:sp>
      <p:sp>
        <p:nvSpPr>
          <p:cNvPr id="499301080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19929039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04196242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415548881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263434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7520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537074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425493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4158631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57072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60935925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4183443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6437756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3261418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0210969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71299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391120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2841510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12874223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7267922" name="Text">
    </p:cNvPr>
          <p:cNvSpPr>
            <a:spLocks noGrp="1"/>
          </p:cNvSpPr>
          <p:nvPr/>
        </p:nvSpPr>
        <p:spPr>
          <a:xfrm rot="0">
            <a:off x="9436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567284383" name="Text">
    </p:cNvPr>
          <p:cNvSpPr>
            <a:spLocks noGrp="1"/>
          </p:cNvSpPr>
          <p:nvPr/>
        </p:nvSpPr>
        <p:spPr>
          <a:xfrm rot="0">
            <a:off x="90043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</a:p>
        </p:txBody>
      </p:sp>
      <p:sp>
        <p:nvSpPr>
          <p:cNvPr id="2022169424" name="Text">
    </p:cNvPr>
          <p:cNvSpPr>
            <a:spLocks noGrp="1"/>
          </p:cNvSpPr>
          <p:nvPr/>
        </p:nvSpPr>
        <p:spPr>
          <a:xfrm rot="0">
            <a:off x="5854700" y="1511300"/>
            <a:ext cx="3149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</a:p>
        </p:txBody>
      </p:sp>
      <p:sp>
        <p:nvSpPr>
          <p:cNvPr id="1563283893" name="Text">
    </p:cNvPr>
          <p:cNvSpPr>
            <a:spLocks noGrp="1"/>
          </p:cNvSpPr>
          <p:nvPr/>
        </p:nvSpPr>
        <p:spPr>
          <a:xfrm rot="0">
            <a:off x="51943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91685854" name="Text">
    </p:cNvPr>
          <p:cNvSpPr>
            <a:spLocks noGrp="1"/>
          </p:cNvSpPr>
          <p:nvPr/>
        </p:nvSpPr>
        <p:spPr>
          <a:xfrm rot="0">
            <a:off x="381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05792135" name="Text">
    </p:cNvPr>
          <p:cNvSpPr>
            <a:spLocks noGrp="1"/>
          </p:cNvSpPr>
          <p:nvPr/>
        </p:nvSpPr>
        <p:spPr>
          <a:xfrm rot="0">
            <a:off x="698500" y="1511300"/>
            <a:ext cx="3149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Meeting(4차)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표준문서 'DCS Alarm 관리 절차(0)(SOM-0-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810)' 제정 안내에 대한 제정 오류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2월 스마트러닝 교육시간이 당사 LMS로 연계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되지 않았음.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부서지침서' CDU3-W-6202 정유3팀 F-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16703AB Clay 교환 절차 개정 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개정하려는데 일반규정 SOB-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05-002 문서가 ERS 문서조회 안 됨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[Skillset] LMS 관련 주요 개발 요구사항에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 개발 공수산정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시스템에서 KPMG 오준영 이사 (프로젝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트 중도 하자)의 계정 관련 정보 삭제 요청</a:t>
            </a:r>
            <a:br/>
          </a:p>
        </p:txBody>
      </p:sp>
      <p:sp>
        <p:nvSpPr>
          <p:cNvPr id="1989962124" name="Text">
    </p:cNvPr>
          <p:cNvSpPr>
            <a:spLocks noGrp="1"/>
          </p:cNvSpPr>
          <p:nvPr/>
        </p:nvSpPr>
        <p:spPr>
          <a:xfrm rot="0">
            <a:off x="42799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158655635" name="Text">
    </p:cNvPr>
          <p:cNvSpPr>
            <a:spLocks noGrp="1"/>
          </p:cNvSpPr>
          <p:nvPr/>
        </p:nvSpPr>
        <p:spPr>
          <a:xfrm rot="0">
            <a:off x="47117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111805913" name="Text">
    </p:cNvPr>
          <p:cNvSpPr>
            <a:spLocks noGrp="1"/>
          </p:cNvSpPr>
          <p:nvPr/>
        </p:nvSpPr>
        <p:spPr>
          <a:xfrm rot="0">
            <a:off x="3848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225051463" name="Text">
    </p:cNvPr>
          <p:cNvSpPr>
            <a:spLocks noGrp="1"/>
          </p:cNvSpPr>
          <p:nvPr/>
        </p:nvSpPr>
        <p:spPr>
          <a:xfrm rot="0">
            <a:off x="6223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6155874" name="Text">
    </p:cNvPr>
          <p:cNvSpPr>
            <a:spLocks noGrp="1"/>
          </p:cNvSpPr>
          <p:nvPr/>
        </p:nvSpPr>
        <p:spPr>
          <a:xfrm rot="0">
            <a:off x="57785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423464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243602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110032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7848690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34266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04077670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71752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9270981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7404094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2609721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36737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163021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9200173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893326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9092218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</a:p>
        </p:txBody>
      </p:sp>
      <p:sp>
        <p:nvSpPr>
          <p:cNvPr id="797133761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777216067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결산으로 인한 2월분 모바일상품권판매현황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확인요청</a:t>
            </a:r>
            <a:br/>
          </a:p>
        </p:txBody>
      </p:sp>
      <p:sp>
        <p:nvSpPr>
          <p:cNvPr id="1560689895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73973190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91030593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2월분 모바일상품권판매현황 데이터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(CRM 연계 데이터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입사자 계정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전북지사 상품권판매 PC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 입고예정정보조회 데이터 확인 요청</a:t>
            </a:r>
            <a:br/>
          </a:p>
        </p:txBody>
      </p:sp>
      <p:sp>
        <p:nvSpPr>
          <p:cNvPr id="90178968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768812759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563608591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413691644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2958900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2181511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98935933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591866803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교육 및 인수인계</a:t>
            </a:r>
            <a:br/>
          </a:p>
        </p:txBody>
      </p:sp>
      <p:sp>
        <p:nvSpPr>
          <p:cNvPr id="1278705295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895886306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95501183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편의성 패치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(table 구조 완화, textarea 자동 크기 조절)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교육 및 인수인계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(계정 생성 및 매뉴얼 교육)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Emro 교육 수강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(개발자 강의 및 일반 마스터 강의)</a:t>
            </a:r>
            <a:br/>
          </a:p>
        </p:txBody>
      </p:sp>
      <p:sp>
        <p:nvSpPr>
          <p:cNvPr id="1276480784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000423707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062997182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1744252781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408718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5904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134809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575331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59217200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25651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2309302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2138083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404763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6539903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3308766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345016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0312799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467387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69850021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8968634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7531292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294353530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1543455789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759377088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050807827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ITSM-91745 단가계약 공장코드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계약관리 4501169112 계약관리(일반용역)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-&gt; 계약서작성 가능토록 목록에 조회되도록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치 -SR 없음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ITSM-91825 SAP 계정 지정 범주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(4501167518)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ITSM-91824 견적 off-line 해당 입찰 업체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견적 금액 수정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ITSM-91896 견적의뢰의 해당 입찰 참여 업체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견적서 기술검토 첨부파일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ITSM-91924 해당 견적의뢰의 첨부파일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- TBE 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ITSM-92059 해당 발주 100억 초과 계약의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비스라인 분리작업</a:t>
            </a:r>
            <a:br/>
          </a:p>
        </p:txBody>
      </p:sp>
      <p:sp>
        <p:nvSpPr>
          <p:cNvPr id="96880314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616145923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592788898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060476315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686609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423855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838459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8757531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37137270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265165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839102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80815611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9801622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6007853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30462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4435714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2346515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1111082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5820241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825220" name="Text">
    </p:cNvPr>
          <p:cNvSpPr>
            <a:spLocks noGrp="1"/>
          </p:cNvSpPr>
          <p:nvPr/>
        </p:nvSpPr>
        <p:spPr>
          <a:xfrm rot="0">
            <a:off x="9436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523210607" name="Text">
    </p:cNvPr>
          <p:cNvSpPr>
            <a:spLocks noGrp="1"/>
          </p:cNvSpPr>
          <p:nvPr/>
        </p:nvSpPr>
        <p:spPr>
          <a:xfrm rot="0">
            <a:off x="90043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334160453" name="Text">
    </p:cNvPr>
          <p:cNvSpPr>
            <a:spLocks noGrp="1"/>
          </p:cNvSpPr>
          <p:nvPr/>
        </p:nvSpPr>
        <p:spPr>
          <a:xfrm rot="0">
            <a:off x="58547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구매변경품의에 따른 계약보증 내용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VPN 연동설정 및 테스트</a:t>
            </a:r>
            <a:br/>
          </a:p>
        </p:txBody>
      </p:sp>
      <p:sp>
        <p:nvSpPr>
          <p:cNvPr id="546818828" name="Text">
    </p:cNvPr>
          <p:cNvSpPr>
            <a:spLocks noGrp="1"/>
          </p:cNvSpPr>
          <p:nvPr/>
        </p:nvSpPr>
        <p:spPr>
          <a:xfrm rot="0">
            <a:off x="51943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27474010" name="Text">
    </p:cNvPr>
          <p:cNvSpPr>
            <a:spLocks noGrp="1"/>
          </p:cNvSpPr>
          <p:nvPr/>
        </p:nvSpPr>
        <p:spPr>
          <a:xfrm rot="0">
            <a:off x="381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92800383" name="Text">
    </p:cNvPr>
          <p:cNvSpPr>
            <a:spLocks noGrp="1"/>
          </p:cNvSpPr>
          <p:nvPr/>
        </p:nvSpPr>
        <p:spPr>
          <a:xfrm rot="0">
            <a:off x="698500" y="1511300"/>
            <a:ext cx="3149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VPN 연계확인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</a:p>
        </p:txBody>
      </p:sp>
      <p:sp>
        <p:nvSpPr>
          <p:cNvPr id="1743342746" name="Text">
    </p:cNvPr>
          <p:cNvSpPr>
            <a:spLocks noGrp="1"/>
          </p:cNvSpPr>
          <p:nvPr/>
        </p:nvSpPr>
        <p:spPr>
          <a:xfrm rot="0">
            <a:off x="42799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33726656" name="Text">
    </p:cNvPr>
          <p:cNvSpPr>
            <a:spLocks noGrp="1"/>
          </p:cNvSpPr>
          <p:nvPr/>
        </p:nvSpPr>
        <p:spPr>
          <a:xfrm rot="0">
            <a:off x="47117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19397170" name="Text">
    </p:cNvPr>
          <p:cNvSpPr>
            <a:spLocks noGrp="1"/>
          </p:cNvSpPr>
          <p:nvPr/>
        </p:nvSpPr>
        <p:spPr>
          <a:xfrm rot="0">
            <a:off x="3848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953778373" name="Text">
    </p:cNvPr>
          <p:cNvSpPr>
            <a:spLocks noGrp="1"/>
          </p:cNvSpPr>
          <p:nvPr/>
        </p:nvSpPr>
        <p:spPr>
          <a:xfrm rot="0">
            <a:off x="6223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8674520" name="Text">
    </p:cNvPr>
          <p:cNvSpPr>
            <a:spLocks noGrp="1"/>
          </p:cNvSpPr>
          <p:nvPr/>
        </p:nvSpPr>
        <p:spPr>
          <a:xfrm rot="0">
            <a:off x="57785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</a:t>
            </a:r>
            <a:r>
              <a:rPr altLang="ko-KR" kumimoji="1" lang="en-US" sz="1566">
                <a:solidFill>
                  <a:schemeClr val="tx1"/>
                </a:solidFill>
              </a:rPr>
              <a:t>(</a:t>
            </a:r>
            <a:r>
              <a:rPr altLang="ko-KR" kumimoji="1" lang="en-US" smtClean="0" sz="1566">
                <a:solidFill>
                  <a:schemeClr val="tx1"/>
                </a:solidFill>
              </a:rPr>
              <a:t>03</a:t>
            </a:r>
            <a:r>
              <a:rPr altLang="en-US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03월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강민경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김원기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황보람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배영식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노승표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김구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김예린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권지수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531450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2483039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804490060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067760130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77520734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06842379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3725467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9841127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01382253" name="Text">
    </p:cNvPr>
          <p:cNvSpPr>
            <a:spLocks noGrp="1"/>
          </p:cNvSpPr>
          <p:nvPr/>
        </p:nvSpPr>
        <p:spPr>
          <a:xfrm rot="0">
            <a:off x="5549900" y="3911600"/>
            <a:ext cx="5715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437328603" name="Text">
    </p:cNvPr>
          <p:cNvSpPr>
            <a:spLocks noGrp="1"/>
          </p:cNvSpPr>
          <p:nvPr/>
        </p:nvSpPr>
        <p:spPr>
          <a:xfrm rot="0">
            <a:off x="1028700" y="39116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</a:p>
        </p:txBody>
      </p:sp>
      <p:sp>
        <p:nvSpPr>
          <p:cNvPr id="2095695949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82918492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025841891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93781485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92383837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1019664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785897270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35010183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09415860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0944914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678146113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0499242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92979835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6856329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50605824" name="Text">
    </p:cNvPr>
          <p:cNvSpPr>
            <a:spLocks noGrp="1"/>
          </p:cNvSpPr>
          <p:nvPr/>
        </p:nvSpPr>
        <p:spPr>
          <a:xfrm rot="0">
            <a:off x="5549900" y="47244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</a:p>
        </p:txBody>
      </p:sp>
      <p:sp>
        <p:nvSpPr>
          <p:cNvPr id="1349834198" name="Text">
    </p:cNvPr>
          <p:cNvSpPr>
            <a:spLocks noGrp="1"/>
          </p:cNvSpPr>
          <p:nvPr/>
        </p:nvSpPr>
        <p:spPr>
          <a:xfrm rot="0">
            <a:off x="1028700" y="4724400"/>
            <a:ext cx="45212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재고유지 계획표 조회시 500에러</a:t>
            </a:r>
          </a:p>
        </p:txBody>
      </p:sp>
      <p:sp>
        <p:nvSpPr>
          <p:cNvPr id="423927690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00913362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35658457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24239787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8251642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4480503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9060891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851462204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742790996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98958548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5645503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7156410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190904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7094459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015884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4105477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5897578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49931600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1592217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9531290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3314311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6946828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0120507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265962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1827758" name="Frame"/>
          <p:cNvSpPr>
            <a:spLocks noGrp="1"/>
          </p:cNvSpPr>
          <p:nvPr/>
        </p:nvSpPr>
        <p:spPr>
          <a:xfrm>
            <a:off x="152400" y="1536700"/>
            <a:ext cx="9842500" cy="16002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13922580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90161015" name="Text">
    </p:cNvPr>
          <p:cNvSpPr>
            <a:spLocks noGrp="1"/>
          </p:cNvSpPr>
          <p:nvPr/>
        </p:nvSpPr>
        <p:spPr>
          <a:xfrm rot="0">
            <a:off x="1016000" y="1612900"/>
            <a:ext cx="4521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기성보고서 전자결재 전송(zmmt4060) font 색상적용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 (ZCOR5440)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HCM운영/개발 Support Package 적용 및 관련 Notes 반영작업 업무지원(2023년02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월~2023년03월)</a:t>
            </a:r>
          </a:p>
        </p:txBody>
      </p:sp>
      <p:sp>
        <p:nvSpPr>
          <p:cNvPr id="2076371261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20359266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9275088" name="Text">
    </p:cNvPr>
          <p:cNvSpPr>
            <a:spLocks noGrp="1"/>
          </p:cNvSpPr>
          <p:nvPr/>
        </p:nvSpPr>
        <p:spPr>
          <a:xfrm rot="0">
            <a:off x="5537200" y="1612900"/>
            <a:ext cx="5715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</a:p>
        </p:txBody>
      </p:sp>
      <p:sp>
        <p:nvSpPr>
          <p:cNvPr id="1201859915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5974915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8896074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998067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963628207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[WMS] 출입관리 입고예정정보조회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악성 이메일 신고하기 팝업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출하처별 재고 과/부족 현황 오류</a:t>
            </a:r>
          </a:p>
        </p:txBody>
      </p:sp>
      <p:sp>
        <p:nvSpPr>
          <p:cNvPr id="1966298858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57379747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36591747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</a:p>
        </p:txBody>
      </p:sp>
      <p:sp>
        <p:nvSpPr>
          <p:cNvPr id="1055256381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8291853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5192757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9457061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313628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997867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910742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0195953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217754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2278829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1408108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4640646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149647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8808966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9598394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51242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1274799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985688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4502820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4194073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</a:p>
        </p:txBody>
      </p:sp>
      <p:sp>
        <p:nvSpPr>
          <p:cNvPr id="2034352316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</a:p>
        </p:txBody>
      </p:sp>
      <p:sp>
        <p:nvSpPr>
          <p:cNvPr id="1774976712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05261296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2510954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관세환급율 적용 logic 수정 (ZCOR5440)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검교정 시험장비 관리 CP -&gt; SAP 로 전송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개발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(ZFI_RFC_TESTEQUIMENT_REQ /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ZFI_RFC_TESTEQUIMENT_CONF)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구매처 생성 위한 SAP -&gt; CP 로 전송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페이스 개발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(ZFI_RFC_VENDOR_REQ /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ZFI_RFC_TESTEQUIMENT_REQ)</a:t>
            </a:r>
            <a:br/>
          </a:p>
        </p:txBody>
      </p:sp>
      <p:sp>
        <p:nvSpPr>
          <p:cNvPr id="750704525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br/>
          </a:p>
        </p:txBody>
      </p:sp>
      <p:sp>
        <p:nvSpPr>
          <p:cNvPr id="663639360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</a:p>
        </p:txBody>
      </p:sp>
      <p:sp>
        <p:nvSpPr>
          <p:cNvPr id="1074712409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br/>
          </a:p>
        </p:txBody>
      </p:sp>
      <p:sp>
        <p:nvSpPr>
          <p:cNvPr id="1304996231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6927884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074363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948456441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</a:p>
        </p:txBody>
      </p:sp>
      <p:sp>
        <p:nvSpPr>
          <p:cNvPr id="2083458667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요청(50%)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HCM-외부직원 등록관리-퇴직자 정보에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 사원 퇴직예정일+1일 경과후 채용담당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자에게 안내메일 발송</a:t>
            </a:r>
            <a:br/>
          </a:p>
        </p:txBody>
      </p:sp>
      <p:sp>
        <p:nvSpPr>
          <p:cNvPr id="1807746191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72504490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25399245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요청(50%)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안내_ 순수특근 대상자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퇴직추계액 계산 일부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"ZHRR3990 - 격려금 계산"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CP 기승인 휴가신청서(경조)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평가 예외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소득세법 시행령 개정에 따른 관련 Notes 적용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후속 업무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휴가신청서 &gt; 백신휴가 항목 이용 정지 요청</a:t>
            </a:r>
            <a:br/>
          </a:p>
        </p:txBody>
      </p:sp>
      <p:sp>
        <p:nvSpPr>
          <p:cNvPr id="1244131119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564690584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116370926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326302067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5569706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026824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07438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0330800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0919267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532446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405292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8800596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5258527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2988529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4090440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89763577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856681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7344050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9942440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99196490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71076059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980945044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긴급업무 교통비 HCM 화면 개선</a:t>
            </a:r>
            <a:br/>
          </a:p>
        </p:txBody>
      </p:sp>
      <p:sp>
        <p:nvSpPr>
          <p:cNvPr id="1464458749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882290693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10108444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생산직 주간근무자 교육특근 운영에 따른 특근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명령서 및 특근확인서 교육담당자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해외출장비 신청서 내 "지급 신청액" 미기재로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해외출장비신청서를 결재 전 상황으로 원복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문의 응대 및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역량평가 상세 내역 조회 화면 변경</a:t>
            </a:r>
            <a:br/>
          </a:p>
        </p:txBody>
      </p:sp>
      <p:sp>
        <p:nvSpPr>
          <p:cNvPr id="784994977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930452656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</a:p>
        </p:txBody>
      </p:sp>
      <p:sp>
        <p:nvSpPr>
          <p:cNvPr id="912395459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04733311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706371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6483380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173788681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862818090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그램 개발 및 데이터 제공</a:t>
            </a:r>
            <a:br/>
          </a:p>
        </p:txBody>
      </p:sp>
      <p:sp>
        <p:nvSpPr>
          <p:cNvPr id="822618387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92194722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3792428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그램 개발 및 데이터 제공</a:t>
            </a:r>
            <a:br/>
          </a:p>
        </p:txBody>
      </p:sp>
      <p:sp>
        <p:nvSpPr>
          <p:cNvPr id="1479694758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7126144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</a:p>
        </p:txBody>
      </p:sp>
      <p:sp>
        <p:nvSpPr>
          <p:cNvPr id="762095562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724623913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4857535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69329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596738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9567970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1221721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5389353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78804578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4324151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9974832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8393858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0830321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4350361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0451795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6170132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00467790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8227276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094556593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2125100364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1417101832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64006362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859849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특정 T-Code 수행시 메모리 덤프 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제로 내용 확인 및 업무지원(ZCPR1025)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SABIC I/F 연결용 RFC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규등록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HCM운영/개발 Support Package 적용 및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Notes 반영작업 업무지원(2023년02월~2023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년03월)</a:t>
            </a:r>
            <a:br/>
          </a:p>
        </p:txBody>
      </p:sp>
      <p:sp>
        <p:nvSpPr>
          <p:cNvPr id="761871496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br/>
          </a:p>
        </p:txBody>
      </p:sp>
      <p:sp>
        <p:nvSpPr>
          <p:cNvPr id="1130388527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br/>
          </a:p>
        </p:txBody>
      </p:sp>
      <p:sp>
        <p:nvSpPr>
          <p:cNvPr id="552909958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br/>
          </a:p>
        </p:txBody>
      </p:sp>
      <p:sp>
        <p:nvSpPr>
          <p:cNvPr id="23053088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435327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1752770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568529862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</a:p>
        </p:txBody>
      </p:sp>
      <p:sp>
        <p:nvSpPr>
          <p:cNvPr id="1591382553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주요 테이블 29개 SAP 테이블 생성 및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이관 </a:t>
            </a:r>
            <a:br/>
          </a:p>
        </p:txBody>
      </p:sp>
      <p:sp>
        <p:nvSpPr>
          <p:cNvPr id="170910439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45891691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01332188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전자결재 전송(zmmt4060) font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색상적용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기성보고서 기성현황에서 금액과 비고란이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동일하면 폰트 색상을 red로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주요 테이블 29개 SAP 테이블 생성 및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이관 </a:t>
            </a:r>
            <a:br/>
          </a:p>
        </p:txBody>
      </p:sp>
      <p:sp>
        <p:nvSpPr>
          <p:cNvPr id="689409509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</a:p>
        </p:txBody>
      </p:sp>
      <p:sp>
        <p:nvSpPr>
          <p:cNvPr id="1549433594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1483623814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</a:p>
        </p:txBody>
      </p:sp>
      <p:sp>
        <p:nvSpPr>
          <p:cNvPr id="1206396462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4506259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