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5"/>
    <p:sldId id="262" r:id="rId17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2"/>
    <p:sldId id="276" r:id="rId34"/>
    <p:sldId id="277" r:id="rId36"/>
  </p:sldIdLst>
  <p:sldSz cx="9918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4.xml" Type="http://schemas.openxmlformats.org/officeDocument/2006/relationships/notes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notesSlides/notesSlide6.xml" Type="http://schemas.openxmlformats.org/officeDocument/2006/relationships/notesSlide"/><Relationship Id="rId34" Target="slides/slide21.xml" Type="http://schemas.openxmlformats.org/officeDocument/2006/relationships/slide"/><Relationship Id="rId35" Target="notesSlides/notesSlide7.xml" Type="http://schemas.openxmlformats.org/officeDocument/2006/relationships/notesSlide"/><Relationship Id="rId36" Target="slides/slide2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857" indent="-372857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554" indent="-175554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661" indent="-175554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6214" indent="-174000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6642" indent="-184875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7749" indent="-175554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dsp="http://schemas.microsoft.com/office/drawing/2008/diagram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[2023.03.28 ~ 2023.04.03]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3월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rgbClr val="BBE0E3"/>
          </a:solidFill>
          <a:ln algn="ctr" cap="flat" cmpd="sng" w="9525">
            <a:solidFill>
              <a:srgbClr val="BBE0E3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61258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020232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3663823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539268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147838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25085942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12290215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038062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3009882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50406386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9911019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4747695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768975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07119809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0385737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87519960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</a:p>
        </p:txBody>
      </p:sp>
      <p:sp>
        <p:nvSpPr>
          <p:cNvPr id="650483113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</a:p>
        </p:txBody>
      </p:sp>
      <p:sp>
        <p:nvSpPr>
          <p:cNvPr id="45164617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28215631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18782772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배치잡 신규설정 및 등록작업 (ZCO_RFC_SE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ND_CCS_PSPID)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ERP운영/QA테스트 RFC 통신 내역 확인 및 업무지원(S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AP-&gt;e-Office)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Security Patch Day 관련 Notes 확인 및 적용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Smart-ERP운영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서비스 점검 작업 업무지원</a:t>
            </a:r>
          </a:p>
        </p:txBody>
      </p:sp>
      <p:sp>
        <p:nvSpPr>
          <p:cNvPr id="1924568138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2035161397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1351327526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</a:p>
        </p:txBody>
      </p:sp>
      <p:sp>
        <p:nvSpPr>
          <p:cNvPr id="158805645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7890221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77272397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255474433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2053523856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관리 체계 개선* 기술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검수증 전송시 ‘Vendor Print 등록’ 양식 생성을 위한 RTS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</a:p>
        </p:txBody>
      </p:sp>
      <p:sp>
        <p:nvSpPr>
          <p:cNvPr id="450501990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0603608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618247577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관리 체계 개선* 기술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검수증 전송시 ‘Vendor Print 등록’ 양식 생성을 위한 RTS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테이블 생성 및 데이터 이관 </a:t>
            </a:r>
          </a:p>
        </p:txBody>
      </p:sp>
      <p:sp>
        <p:nvSpPr>
          <p:cNvPr id="680952014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659738519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</a:p>
        </p:txBody>
      </p:sp>
      <p:sp>
        <p:nvSpPr>
          <p:cNvPr id="1017565021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2137913319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340340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86238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803986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0241251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0408806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181647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625502354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491470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6695623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17868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1419989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2231962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4771266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8741991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18769418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62498359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81716952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741211592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EBIZ로 시스템 변경 가능 여부 확인</a:t>
            </a:r>
            <a:br/>
          </a:p>
        </p:txBody>
      </p:sp>
      <p:sp>
        <p:nvSpPr>
          <p:cNvPr id="973380250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39273377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86389418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 &gt; ISIMS EBIZ로 시스템 변경 가능 여부 확인</a:t>
            </a:r>
          </a:p>
        </p:txBody>
      </p:sp>
      <p:sp>
        <p:nvSpPr>
          <p:cNvPr id="2034983558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728444287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1734275965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86684279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057862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97129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2524722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397062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284252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975126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2992226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0067855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697164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8742665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1144136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061622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3936105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4825400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2709682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1550518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</a:p>
        </p:txBody>
      </p:sp>
      <p:sp>
        <p:nvSpPr>
          <p:cNvPr id="109408996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565409330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19~21년도 정산 데이터 엑셀 작업</a:t>
            </a:r>
          </a:p>
        </p:txBody>
      </p:sp>
      <p:sp>
        <p:nvSpPr>
          <p:cNvPr id="125022628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87129163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372006186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BAT_TRN_ORDR_MGT_SINC 배치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19~21년도 정산 데이터 엑셀 작업</a:t>
            </a:r>
          </a:p>
        </p:txBody>
      </p:sp>
      <p:sp>
        <p:nvSpPr>
          <p:cNvPr id="96972391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</a:p>
        </p:txBody>
      </p:sp>
      <p:sp>
        <p:nvSpPr>
          <p:cNvPr id="598259713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00437757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340889783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5194239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7149137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67594169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05521878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엔진 처리 지연 관련 대처 방안 개발</a:t>
            </a:r>
          </a:p>
        </p:txBody>
      </p:sp>
      <p:sp>
        <p:nvSpPr>
          <p:cNvPr id="1634536942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70511463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65422683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401553225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18281767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</a:p>
        </p:txBody>
      </p:sp>
      <p:sp>
        <p:nvSpPr>
          <p:cNvPr id="1498640075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751928235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287111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6401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696043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664329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630976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856642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6447174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754834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259532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919754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2380387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1066968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0581375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819267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012094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3352874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07270772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196870399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41847360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7301964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42743075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메뉴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일별 제품별 재고</a:t>
            </a:r>
          </a:p>
        </p:txBody>
      </p:sp>
      <p:sp>
        <p:nvSpPr>
          <p:cNvPr id="996338604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740028108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14014057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600320296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7657206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6607881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66046713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060379154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리얼탑 부동산 관리번호 조회기능 추가</a:t>
            </a:r>
          </a:p>
        </p:txBody>
      </p:sp>
      <p:sp>
        <p:nvSpPr>
          <p:cNvPr id="1828136123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15280324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42767887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판촉지원 관리 사이트 내 지사명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리얼탑 부동산 관리번호 조회기능 추가</a:t>
            </a:r>
          </a:p>
        </p:txBody>
      </p:sp>
      <p:sp>
        <p:nvSpPr>
          <p:cNvPr id="9433289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52161583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575827300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742994100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3421996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00741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891712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666278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995668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70684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140482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67970810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421787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8229109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745612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780039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305774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340481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110794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0601278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24828965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423327669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978362326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7649009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9259140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보증증권 업로드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WBS 요소 변경 관련</a:t>
            </a:r>
          </a:p>
        </p:txBody>
      </p:sp>
      <p:sp>
        <p:nvSpPr>
          <p:cNvPr id="1428300726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180687485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125145835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</a:p>
        </p:txBody>
      </p:sp>
      <p:sp>
        <p:nvSpPr>
          <p:cNvPr id="603377101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8931222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9884156" name="Text">
    </p:cNvPr>
          <p:cNvSpPr>
            <a:spLocks noGrp="1"/>
          </p:cNvSpPr>
          <p:nvPr/>
        </p:nvSpPr>
        <p:spPr>
          <a:xfrm rot="0">
            <a:off x="95377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844093309" name="Text">
    </p:cNvPr>
          <p:cNvSpPr>
            <a:spLocks noGrp="1"/>
          </p:cNvSpPr>
          <p:nvPr/>
        </p:nvSpPr>
        <p:spPr>
          <a:xfrm rot="0">
            <a:off x="9169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658697308" name="Text">
    </p:cNvPr>
          <p:cNvSpPr>
            <a:spLocks noGrp="1"/>
          </p:cNvSpPr>
          <p:nvPr/>
        </p:nvSpPr>
        <p:spPr>
          <a:xfrm rot="0">
            <a:off x="57658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 </a:t>
            </a:r>
          </a:p>
        </p:txBody>
      </p:sp>
      <p:sp>
        <p:nvSpPr>
          <p:cNvPr id="737086711" name="Text">
    </p:cNvPr>
          <p:cNvSpPr>
            <a:spLocks noGrp="1"/>
          </p:cNvSpPr>
          <p:nvPr/>
        </p:nvSpPr>
        <p:spPr>
          <a:xfrm rot="0">
            <a:off x="51435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6270202" name="Text">
    </p:cNvPr>
          <p:cNvSpPr>
            <a:spLocks noGrp="1"/>
          </p:cNvSpPr>
          <p:nvPr/>
        </p:nvSpPr>
        <p:spPr>
          <a:xfrm rot="0">
            <a:off x="-127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35008284" name="Text">
    </p:cNvPr>
          <p:cNvSpPr>
            <a:spLocks noGrp="1"/>
          </p:cNvSpPr>
          <p:nvPr/>
        </p:nvSpPr>
        <p:spPr>
          <a:xfrm rot="0">
            <a:off x="6096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임직원 검색 keyboard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ITSM-92476 작업 담당자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ITSM-92396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ITSM-92422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ITSM-92436 WSS점검 패스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ITSM-92448 배포상태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광주지사 ATSS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confluence 기준정보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ITSM-92632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ITSM-90369 WSS점검 패스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남부영업팀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ITSM-90369 배포상태 변경</a:t>
            </a:r>
          </a:p>
        </p:txBody>
      </p:sp>
      <p:sp>
        <p:nvSpPr>
          <p:cNvPr id="2030866047" name="Text">
    </p:cNvPr>
          <p:cNvSpPr>
            <a:spLocks noGrp="1"/>
          </p:cNvSpPr>
          <p:nvPr/>
        </p:nvSpPr>
        <p:spPr>
          <a:xfrm rot="0">
            <a:off x="4381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718781725" name="Text">
    </p:cNvPr>
          <p:cNvSpPr>
            <a:spLocks noGrp="1"/>
          </p:cNvSpPr>
          <p:nvPr/>
        </p:nvSpPr>
        <p:spPr>
          <a:xfrm rot="0">
            <a:off x="4749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0324</a:t>
            </a:r>
            <a:br/>
          </a:p>
        </p:txBody>
      </p:sp>
      <p:sp>
        <p:nvSpPr>
          <p:cNvPr id="206711565" name="Text">
    </p:cNvPr>
          <p:cNvSpPr>
            <a:spLocks noGrp="1"/>
          </p:cNvSpPr>
          <p:nvPr/>
        </p:nvSpPr>
        <p:spPr>
          <a:xfrm rot="0">
            <a:off x="40132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540681664" name="Text">
    </p:cNvPr>
          <p:cNvSpPr>
            <a:spLocks noGrp="1"/>
          </p:cNvSpPr>
          <p:nvPr/>
        </p:nvSpPr>
        <p:spPr>
          <a:xfrm rot="0">
            <a:off x="5588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9191886" name="Text">
    </p:cNvPr>
          <p:cNvSpPr>
            <a:spLocks noGrp="1"/>
          </p:cNvSpPr>
          <p:nvPr/>
        </p:nvSpPr>
        <p:spPr>
          <a:xfrm rot="0">
            <a:off x="57150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89421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788806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294070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942744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31089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809372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122564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9741948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4504024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117788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5978801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1376680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361090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60870322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36571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746827137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1265529542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스케줄 등록 논의 및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RPA 수행 문제 상황 공유 및 SAP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</a:p>
        </p:txBody>
      </p:sp>
      <p:sp>
        <p:nvSpPr>
          <p:cNvPr id="997431048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35317923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944254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로그 코드에 Task명, 라인 추가하기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회계송금'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데이터 정리 및 재수행 요청 수행 </a:t>
            </a:r>
          </a:p>
        </p:txBody>
      </p:sp>
      <p:sp>
        <p:nvSpPr>
          <p:cNvPr id="953620008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532352493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636416081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556519058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5646964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4718200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927228781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605271327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</a:p>
        </p:txBody>
      </p:sp>
      <p:sp>
        <p:nvSpPr>
          <p:cNvPr id="105700493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7551477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01771061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</a:p>
        </p:txBody>
      </p:sp>
      <p:sp>
        <p:nvSpPr>
          <p:cNvPr id="1032223378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65417755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30967298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325963731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9776582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50598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594746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408593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4655063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918537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9523611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0002421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540488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9054499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9489557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7938594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2397418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372054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54997176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89147579" name="Text">
    </p:cNvPr>
          <p:cNvSpPr>
            <a:spLocks noGrp="1"/>
          </p:cNvSpPr>
          <p:nvPr/>
        </p:nvSpPr>
        <p:spPr>
          <a:xfrm rot="0">
            <a:off x="95377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25011482" name="Text">
    </p:cNvPr>
          <p:cNvSpPr>
            <a:spLocks noGrp="1"/>
          </p:cNvSpPr>
          <p:nvPr/>
        </p:nvSpPr>
        <p:spPr>
          <a:xfrm rot="0">
            <a:off x="9169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2124325228" name="Text">
    </p:cNvPr>
          <p:cNvSpPr>
            <a:spLocks noGrp="1"/>
          </p:cNvSpPr>
          <p:nvPr/>
        </p:nvSpPr>
        <p:spPr>
          <a:xfrm rot="0">
            <a:off x="57658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다중 근태 전송 및 교육예정시간 반영시 log 생성시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발생 확인 수정 반영 예정</a:t>
            </a:r>
          </a:p>
        </p:txBody>
      </p:sp>
      <p:sp>
        <p:nvSpPr>
          <p:cNvPr id="1359774864" name="Text">
    </p:cNvPr>
          <p:cNvSpPr>
            <a:spLocks noGrp="1"/>
          </p:cNvSpPr>
          <p:nvPr/>
        </p:nvSpPr>
        <p:spPr>
          <a:xfrm rot="0">
            <a:off x="51435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14054627" name="Text">
    </p:cNvPr>
          <p:cNvSpPr>
            <a:spLocks noGrp="1"/>
          </p:cNvSpPr>
          <p:nvPr/>
        </p:nvSpPr>
        <p:spPr>
          <a:xfrm rot="0">
            <a:off x="-127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13259604" name="Text">
    </p:cNvPr>
          <p:cNvSpPr>
            <a:spLocks noGrp="1"/>
          </p:cNvSpPr>
          <p:nvPr/>
        </p:nvSpPr>
        <p:spPr>
          <a:xfrm rot="0">
            <a:off x="6096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(진행 현황 확인 및 적용 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마케터 워크샵 , 교육훈련신청서 근태반영오류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및 데이터 변경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데이터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Response 승인요청관리 메뉴 승인가능한 권한 화면에 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영되도록 수정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다중 근태 전송 및 교육예정시간 반영시 log 생성시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발생 확인 수정 반영 예정</a:t>
            </a:r>
          </a:p>
        </p:txBody>
      </p:sp>
      <p:sp>
        <p:nvSpPr>
          <p:cNvPr id="563948457" name="Text">
    </p:cNvPr>
          <p:cNvSpPr>
            <a:spLocks noGrp="1"/>
          </p:cNvSpPr>
          <p:nvPr/>
        </p:nvSpPr>
        <p:spPr>
          <a:xfrm rot="0">
            <a:off x="4381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43937806" name="Text">
    </p:cNvPr>
          <p:cNvSpPr>
            <a:spLocks noGrp="1"/>
          </p:cNvSpPr>
          <p:nvPr/>
        </p:nvSpPr>
        <p:spPr>
          <a:xfrm rot="0">
            <a:off x="4749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</a:p>
        </p:txBody>
      </p:sp>
      <p:sp>
        <p:nvSpPr>
          <p:cNvPr id="1851956858" name="Text">
    </p:cNvPr>
          <p:cNvSpPr>
            <a:spLocks noGrp="1"/>
          </p:cNvSpPr>
          <p:nvPr/>
        </p:nvSpPr>
        <p:spPr>
          <a:xfrm rot="0">
            <a:off x="40132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1593968696" name="Text">
    </p:cNvPr>
          <p:cNvSpPr>
            <a:spLocks noGrp="1"/>
          </p:cNvSpPr>
          <p:nvPr/>
        </p:nvSpPr>
        <p:spPr>
          <a:xfrm rot="0">
            <a:off x="5588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4965010" name="Text">
    </p:cNvPr>
          <p:cNvSpPr>
            <a:spLocks noGrp="1"/>
          </p:cNvSpPr>
          <p:nvPr/>
        </p:nvSpPr>
        <p:spPr>
          <a:xfrm rot="0">
            <a:off x="57150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780558" name="Text">
    </p:cNvPr>
          <p:cNvSpPr>
            <a:spLocks noGrp="1"/>
          </p:cNvSpPr>
          <p:nvPr/>
        </p:nvSpPr>
        <p:spPr>
          <a:xfrm rot="0">
            <a:off x="95377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37188314" name="Text">
    </p:cNvPr>
          <p:cNvSpPr>
            <a:spLocks noGrp="1"/>
          </p:cNvSpPr>
          <p:nvPr/>
        </p:nvSpPr>
        <p:spPr>
          <a:xfrm rot="0">
            <a:off x="9169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920752647" name="Text">
    </p:cNvPr>
          <p:cNvSpPr>
            <a:spLocks noGrp="1"/>
          </p:cNvSpPr>
          <p:nvPr/>
        </p:nvSpPr>
        <p:spPr>
          <a:xfrm rot="0">
            <a:off x="57658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</a:p>
        </p:txBody>
      </p:sp>
      <p:sp>
        <p:nvSpPr>
          <p:cNvPr id="1948892905" name="Text">
    </p:cNvPr>
          <p:cNvSpPr>
            <a:spLocks noGrp="1"/>
          </p:cNvSpPr>
          <p:nvPr/>
        </p:nvSpPr>
        <p:spPr>
          <a:xfrm rot="0">
            <a:off x="51435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04593739" name="Text">
    </p:cNvPr>
          <p:cNvSpPr>
            <a:spLocks noGrp="1"/>
          </p:cNvSpPr>
          <p:nvPr/>
        </p:nvSpPr>
        <p:spPr>
          <a:xfrm rot="0">
            <a:off x="-127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44034429" name="Text">
    </p:cNvPr>
          <p:cNvSpPr>
            <a:spLocks noGrp="1"/>
          </p:cNvSpPr>
          <p:nvPr/>
        </p:nvSpPr>
        <p:spPr>
          <a:xfrm rot="0">
            <a:off x="6096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중복된 상품권 번호 회수 데이터 확인 요청(인천지사)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배치 오류 확인 요청 (DB 세션 문제)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입사자 GCMS 권한 요청 처리</a:t>
            </a:r>
          </a:p>
        </p:txBody>
      </p:sp>
      <p:sp>
        <p:nvSpPr>
          <p:cNvPr id="1784121299" name="Text">
    </p:cNvPr>
          <p:cNvSpPr>
            <a:spLocks noGrp="1"/>
          </p:cNvSpPr>
          <p:nvPr/>
        </p:nvSpPr>
        <p:spPr>
          <a:xfrm rot="0">
            <a:off x="4381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395696262" name="Text">
    </p:cNvPr>
          <p:cNvSpPr>
            <a:spLocks noGrp="1"/>
          </p:cNvSpPr>
          <p:nvPr/>
        </p:nvSpPr>
        <p:spPr>
          <a:xfrm rot="0">
            <a:off x="4749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613150512" name="Text">
    </p:cNvPr>
          <p:cNvSpPr>
            <a:spLocks noGrp="1"/>
          </p:cNvSpPr>
          <p:nvPr/>
        </p:nvSpPr>
        <p:spPr>
          <a:xfrm rot="0">
            <a:off x="40132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378989154" name="Text">
    </p:cNvPr>
          <p:cNvSpPr>
            <a:spLocks noGrp="1"/>
          </p:cNvSpPr>
          <p:nvPr/>
        </p:nvSpPr>
        <p:spPr>
          <a:xfrm rot="0">
            <a:off x="5588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6469372" name="Text">
    </p:cNvPr>
          <p:cNvSpPr>
            <a:spLocks noGrp="1"/>
          </p:cNvSpPr>
          <p:nvPr/>
        </p:nvSpPr>
        <p:spPr>
          <a:xfrm rot="0">
            <a:off x="57150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7492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413964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86436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0045647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78928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07130886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0239596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080476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1347617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900656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57187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5130503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331035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0261850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6348475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8668597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495700181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505722756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0280541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6192481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유지보수(PPTX 줄바꿈 및 간격 설정)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NDIVIA GTC - GPU 딥러닝 모델 트레이닝 기법 수강 및 assess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ment </a:t>
            </a:r>
          </a:p>
        </p:txBody>
      </p:sp>
      <p:sp>
        <p:nvSpPr>
          <p:cNvPr id="545281030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</a:p>
        </p:txBody>
      </p:sp>
      <p:sp>
        <p:nvSpPr>
          <p:cNvPr id="8534481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</a:p>
        </p:txBody>
      </p:sp>
      <p:sp>
        <p:nvSpPr>
          <p:cNvPr id="1496253456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</a:p>
        </p:txBody>
      </p:sp>
      <p:sp>
        <p:nvSpPr>
          <p:cNvPr id="1302055554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332627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9104329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30553048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784401312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1230732455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32684762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80566382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ITSM-92491 발주정보 서비스항번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ITSM-92555 해당 구매품의 부가세포함여부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ITSM-92566 해당 발주에 대한 자산번호 및 WBS요소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ITSM-92594 23년 2분기 정유윤활공정팀 내부감사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요청자료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ITSM-92617 WBS 요소 (계정정보) 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epro 차세대 인수인계 </a:t>
            </a:r>
          </a:p>
        </p:txBody>
      </p:sp>
      <p:sp>
        <p:nvSpPr>
          <p:cNvPr id="67359247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82174576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907207106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216997058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9928644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20231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24209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555187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6283900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20486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19633173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124034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403942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5162245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9319593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521971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615732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32425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6799444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3939140" name="Text">
    </p:cNvPr>
          <p:cNvSpPr>
            <a:spLocks noGrp="1"/>
          </p:cNvSpPr>
          <p:nvPr/>
        </p:nvSpPr>
        <p:spPr>
          <a:xfrm rot="0">
            <a:off x="95377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65848357" name="Text">
    </p:cNvPr>
          <p:cNvSpPr>
            <a:spLocks noGrp="1"/>
          </p:cNvSpPr>
          <p:nvPr/>
        </p:nvSpPr>
        <p:spPr>
          <a:xfrm rot="0">
            <a:off x="9169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595873367" name="Text">
    </p:cNvPr>
          <p:cNvSpPr>
            <a:spLocks noGrp="1"/>
          </p:cNvSpPr>
          <p:nvPr/>
        </p:nvSpPr>
        <p:spPr>
          <a:xfrm rot="0">
            <a:off x="57658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구매변경품의에 따른 계약보증 내용 추가 인터페이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</a:p>
        </p:txBody>
      </p:sp>
      <p:sp>
        <p:nvSpPr>
          <p:cNvPr id="275254009" name="Text">
    </p:cNvPr>
          <p:cNvSpPr>
            <a:spLocks noGrp="1"/>
          </p:cNvSpPr>
          <p:nvPr/>
        </p:nvSpPr>
        <p:spPr>
          <a:xfrm rot="0">
            <a:off x="51435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34829484" name="Text">
    </p:cNvPr>
          <p:cNvSpPr>
            <a:spLocks noGrp="1"/>
          </p:cNvSpPr>
          <p:nvPr/>
        </p:nvSpPr>
        <p:spPr>
          <a:xfrm rot="0">
            <a:off x="-127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23609884" name="Text">
    </p:cNvPr>
          <p:cNvSpPr>
            <a:spLocks noGrp="1"/>
          </p:cNvSpPr>
          <p:nvPr/>
        </p:nvSpPr>
        <p:spPr>
          <a:xfrm rot="0">
            <a:off x="609600" y="1511300"/>
            <a:ext cx="34036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매출원장(ZSDR5370) 보완 운영배포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용인센터 IBM E850 1호기 H/W 파트 교체 작업으로 후 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가파일 재생성, EAI 서비스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</a:p>
        </p:txBody>
      </p:sp>
      <p:sp>
        <p:nvSpPr>
          <p:cNvPr id="1335076449" name="Text">
    </p:cNvPr>
          <p:cNvSpPr>
            <a:spLocks noGrp="1"/>
          </p:cNvSpPr>
          <p:nvPr/>
        </p:nvSpPr>
        <p:spPr>
          <a:xfrm rot="0">
            <a:off x="4381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528237224" name="Text">
    </p:cNvPr>
          <p:cNvSpPr>
            <a:spLocks noGrp="1"/>
          </p:cNvSpPr>
          <p:nvPr/>
        </p:nvSpPr>
        <p:spPr>
          <a:xfrm rot="0">
            <a:off x="4749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52837904" name="Text">
    </p:cNvPr>
          <p:cNvSpPr>
            <a:spLocks noGrp="1"/>
          </p:cNvSpPr>
          <p:nvPr/>
        </p:nvSpPr>
        <p:spPr>
          <a:xfrm rot="0">
            <a:off x="40132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995451479" name="Text">
    </p:cNvPr>
          <p:cNvSpPr>
            <a:spLocks noGrp="1"/>
          </p:cNvSpPr>
          <p:nvPr/>
        </p:nvSpPr>
        <p:spPr>
          <a:xfrm rot="0">
            <a:off x="5588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2583922" name="Text">
    </p:cNvPr>
          <p:cNvSpPr>
            <a:spLocks noGrp="1"/>
          </p:cNvSpPr>
          <p:nvPr/>
        </p:nvSpPr>
        <p:spPr>
          <a:xfrm rot="0">
            <a:off x="57150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</a:t>
            </a:r>
            <a:r>
              <a:rPr altLang="ko-KR" kumimoji="1" lang="en-US" sz="1566">
                <a:solidFill>
                  <a:schemeClr val="tx1"/>
                </a:solidFill>
              </a:rPr>
              <a:t>(</a:t>
            </a:r>
            <a:r>
              <a:rPr altLang="ko-KR" kumimoji="1" lang="en-US" smtClean="0" sz="1566">
                <a:solidFill>
                  <a:schemeClr val="tx1"/>
                </a:solidFill>
              </a:rPr>
              <a:t>03</a:t>
            </a:r>
            <a:r>
              <a:rPr altLang="en-US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03월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/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일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화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ctr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토</a:t>
                      </a:r>
                      <a:endParaRPr altLang="en-US" b="0" baseline="0" cap="none" i="0" kumimoji="0" lang="ko-KR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en-US" b="0" baseline="0" cap="none" i="0" kumimoji="0" lang="ko-KR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삼일절 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강민경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</a:t>
                      </a: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6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+mn-c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7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김원기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11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황보람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14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15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16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17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배영식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노승표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18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19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20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◑ 김구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이병준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21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22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◐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23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24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김예린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0000CC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25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26</a:t>
                      </a: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27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28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57263" eaLnBrk="1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29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30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31</a:t>
                      </a: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/>
                      </a:r>
                    </a:p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altLang="ko-KR" b="0" baseline="0" cap="none" i="0" kumimoji="0" lang="en-US" normalizeH="0" strike="noStrike" sz="900" u="none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 ● 권지수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/>
                          <a:ea typeface="굴림체"/>
                          <a:cs typeface="Arial"/>
                        </a:defRPr>
                      </a:lvl9pPr>
                    </a:lstStyle>
                    <a:p>
                      <a:pPr algn="l" defTabSz="914400" eaLnBrk="0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altLang="ko-KR" b="0" baseline="0" cap="none" i="0" kumimoji="0" lang="en-US" normalizeH="0" strike="noStrike" sz="900" u="none">
                        <a:solidFill>
                          <a:srgbClr val="0000CC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2"/>
          <p:cNvSpPr txBox="true"/>
          <p:nvPr/>
        </p:nvSpPr>
        <p:spPr>
          <a:xfrm>
            <a:off x="5617325" y="723011"/>
            <a:ext cx="659156" cy="357021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 ◑ 반 차 
 ● 1day</a:t>
            </a:r>
            <a:endParaRPr lang="ko-KR"/>
          </a:p>
        </p:txBody>
      </p:sp>
      <p:sp>
        <p:nvSpPr>
          <p:cNvPr id="3" name="TextBox 3"/>
          <p:cNvSpPr txBox="true"/>
          <p:nvPr/>
        </p:nvSpPr>
        <p:spPr>
          <a:xfrm>
            <a:off x="6742494" y="727672"/>
            <a:ext cx="1416683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예비군/민방위 훈련 
교육, 내부회의 </a:t>
            </a:r>
            <a:endParaRPr lang="ko-KR"/>
          </a:p>
        </p:txBody>
      </p:sp>
      <p:sp>
        <p:nvSpPr>
          <p:cNvPr id="4" name="TextBox 4"/>
          <p:cNvSpPr txBox="true"/>
          <p:nvPr/>
        </p:nvSpPr>
        <p:spPr>
          <a:xfrm>
            <a:off x="7795686" y="723011"/>
            <a:ext cx="1640370" cy="349839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930">
                <a:solidFill>
                  <a:srgbClr val="0000FF"/>
                </a:solidFill>
              </a:rPr>
              <a:t>경조휴가
건강검진</a:t>
            </a:r>
            <a:endParaRPr lang="ko-KR"/>
          </a:p>
        </p:txBody>
      </p:sp>
      <p:sp>
        <p:nvSpPr>
          <p:cNvPr id="6" name="TextBox 6"/>
          <p:cNvSpPr txBox="true"/>
          <p:nvPr/>
        </p:nvSpPr>
        <p:spPr>
          <a:xfrm>
            <a:off x="809379" y="6340559"/>
            <a:ext cx="3025187" cy="221086"/>
          </a:xfrm>
          <a:prstGeom prst="rect">
            <a:avLst/>
          </a:prstGeom>
        </p:spPr>
        <p:txBody>
          <a:bodyPr anchor="t" rtlCol="false"/>
          <a:lstStyle/>
          <a:p>
            <a:pPr algn="l">
              <a:spcBef>
                <a:spcPct val="0"/>
              </a:spcBef>
              <a:spcAft>
                <a:spcPct val="0"/>
              </a:spcAft>
              <a:defRPr/>
            </a:pPr>
            <a:r>
              <a:rPr b="false" lang="en-US" sz="880">
                <a:solidFill>
                  <a:srgbClr val="000000"/>
                </a:solidFill>
              </a:rPr>
              <a:t>(H) IT운영팀  (R) 생산IT지원팀  (B) Baynex   (Q) Quintet</a:t>
            </a:r>
            <a:endParaRPr lang="ko-KR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08483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30480891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52540380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74366796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63408072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90675741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66445099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32714797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40489708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7606625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83801398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49623133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89773474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2553619" name="Frame"/>
          <p:cNvSpPr>
            <a:spLocks noGrp="1"/>
          </p:cNvSpPr>
          <p:nvPr/>
        </p:nvSpPr>
        <p:spPr>
          <a:xfrm>
            <a:off x="101600" y="3416300"/>
            <a:ext cx="9779000" cy="2286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117218892" name="Text">
    </p:cNvPr>
          <p:cNvSpPr>
            <a:spLocks noGrp="1"/>
          </p:cNvSpPr>
          <p:nvPr/>
        </p:nvSpPr>
        <p:spPr>
          <a:xfrm rot="0">
            <a:off x="165100" y="34798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8147234" name="Text">
    </p:cNvPr>
          <p:cNvSpPr>
            <a:spLocks noGrp="1"/>
          </p:cNvSpPr>
          <p:nvPr/>
        </p:nvSpPr>
        <p:spPr>
          <a:xfrm rot="0">
            <a:off x="152400" y="34417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175994817" name="Text">
    </p:cNvPr>
          <p:cNvSpPr>
            <a:spLocks noGrp="1"/>
          </p:cNvSpPr>
          <p:nvPr/>
        </p:nvSpPr>
        <p:spPr>
          <a:xfrm rot="0">
            <a:off x="165100" y="36957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72243623" name="Text">
    </p:cNvPr>
          <p:cNvSpPr>
            <a:spLocks noGrp="1"/>
          </p:cNvSpPr>
          <p:nvPr/>
        </p:nvSpPr>
        <p:spPr>
          <a:xfrm rot="0">
            <a:off x="901700" y="36957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38438590" name="Text">
    </p:cNvPr>
          <p:cNvSpPr>
            <a:spLocks noGrp="1"/>
          </p:cNvSpPr>
          <p:nvPr/>
        </p:nvSpPr>
        <p:spPr>
          <a:xfrm rot="0">
            <a:off x="5549900" y="36957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938939697" name="Text">
    </p:cNvPr>
          <p:cNvSpPr>
            <a:spLocks noGrp="1"/>
          </p:cNvSpPr>
          <p:nvPr/>
        </p:nvSpPr>
        <p:spPr>
          <a:xfrm rot="0">
            <a:off x="6121400" y="36957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005110475" name="Frame"/>
          <p:cNvSpPr>
            <a:spLocks noGrp="1"/>
          </p:cNvSpPr>
          <p:nvPr/>
        </p:nvSpPr>
        <p:spPr>
          <a:xfrm>
            <a:off x="165100" y="4737100"/>
            <a:ext cx="9664700" cy="952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925123775" name="Text">
    </p:cNvPr>
          <p:cNvSpPr>
            <a:spLocks noGrp="1"/>
          </p:cNvSpPr>
          <p:nvPr/>
        </p:nvSpPr>
        <p:spPr>
          <a:xfrm rot="0">
            <a:off x="165100" y="4711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34140398" name="Text">
    </p:cNvPr>
          <p:cNvSpPr>
            <a:spLocks noGrp="1"/>
          </p:cNvSpPr>
          <p:nvPr/>
        </p:nvSpPr>
        <p:spPr>
          <a:xfrm rot="0">
            <a:off x="1028700" y="4762500"/>
            <a:ext cx="45212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인천저유소 고정자산 「시험장비 검교정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시스템(가명)」 알림시스템 개발</a:t>
            </a:r>
          </a:p>
        </p:txBody>
      </p:sp>
      <p:sp>
        <p:nvSpPr>
          <p:cNvPr id="449430115" name="Text">
    </p:cNvPr>
          <p:cNvSpPr>
            <a:spLocks noGrp="1"/>
          </p:cNvSpPr>
          <p:nvPr/>
        </p:nvSpPr>
        <p:spPr>
          <a:xfrm rot="0">
            <a:off x="7239000" y="47625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01584935" name="Text">
    </p:cNvPr>
          <p:cNvSpPr>
            <a:spLocks noGrp="1"/>
          </p:cNvSpPr>
          <p:nvPr/>
        </p:nvSpPr>
        <p:spPr>
          <a:xfrm rot="0">
            <a:off x="5549900" y="47625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682133262" name="Text">
    </p:cNvPr>
          <p:cNvSpPr>
            <a:spLocks noGrp="1"/>
          </p:cNvSpPr>
          <p:nvPr/>
        </p:nvSpPr>
        <p:spPr>
          <a:xfrm rot="0">
            <a:off x="901700" y="4711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8811129" name="Text">
    </p:cNvPr>
          <p:cNvSpPr>
            <a:spLocks noGrp="1"/>
          </p:cNvSpPr>
          <p:nvPr/>
        </p:nvSpPr>
        <p:spPr>
          <a:xfrm rot="0">
            <a:off x="6121400" y="47117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698882" name="Text">
    </p:cNvPr>
          <p:cNvSpPr>
            <a:spLocks noGrp="1"/>
          </p:cNvSpPr>
          <p:nvPr/>
        </p:nvSpPr>
        <p:spPr>
          <a:xfrm rot="0">
            <a:off x="5549900" y="4711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5373356" name="Frame"/>
          <p:cNvSpPr>
            <a:spLocks noGrp="1"/>
          </p:cNvSpPr>
          <p:nvPr/>
        </p:nvSpPr>
        <p:spPr>
          <a:xfrm>
            <a:off x="165100" y="4038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747073" name="Text">
    </p:cNvPr>
          <p:cNvSpPr>
            <a:spLocks noGrp="1"/>
          </p:cNvSpPr>
          <p:nvPr/>
        </p:nvSpPr>
        <p:spPr>
          <a:xfrm rot="0">
            <a:off x="165100" y="4038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21906555" name="Text">
    </p:cNvPr>
          <p:cNvSpPr>
            <a:spLocks noGrp="1"/>
          </p:cNvSpPr>
          <p:nvPr/>
        </p:nvSpPr>
        <p:spPr>
          <a:xfrm rot="0">
            <a:off x="1028700" y="4114800"/>
            <a:ext cx="45212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[CO] 전결권자 필드에  SHAHEEN 프로젝트 관련 2개  결재선 옵션 추가</a:t>
            </a:r>
          </a:p>
        </p:txBody>
      </p:sp>
      <p:sp>
        <p:nvSpPr>
          <p:cNvPr id="610851631" name="Text">
    </p:cNvPr>
          <p:cNvSpPr>
            <a:spLocks noGrp="1"/>
          </p:cNvSpPr>
          <p:nvPr/>
        </p:nvSpPr>
        <p:spPr>
          <a:xfrm rot="0">
            <a:off x="7239000" y="4114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86378727" name="Text">
    </p:cNvPr>
          <p:cNvSpPr>
            <a:spLocks noGrp="1"/>
          </p:cNvSpPr>
          <p:nvPr/>
        </p:nvSpPr>
        <p:spPr>
          <a:xfrm rot="0">
            <a:off x="5549900" y="4114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</a:p>
        </p:txBody>
      </p:sp>
      <p:sp>
        <p:nvSpPr>
          <p:cNvPr id="1973638557" name="Text">
    </p:cNvPr>
          <p:cNvSpPr>
            <a:spLocks noGrp="1"/>
          </p:cNvSpPr>
          <p:nvPr/>
        </p:nvSpPr>
        <p:spPr>
          <a:xfrm rot="0">
            <a:off x="901700" y="4038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947486" name="Text">
    </p:cNvPr>
          <p:cNvSpPr>
            <a:spLocks noGrp="1"/>
          </p:cNvSpPr>
          <p:nvPr/>
        </p:nvSpPr>
        <p:spPr>
          <a:xfrm rot="0">
            <a:off x="6121400" y="40386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8952487" name="Text">
    </p:cNvPr>
          <p:cNvSpPr>
            <a:spLocks noGrp="1"/>
          </p:cNvSpPr>
          <p:nvPr/>
        </p:nvSpPr>
        <p:spPr>
          <a:xfrm rot="0">
            <a:off x="5549900" y="4038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2556606" name="Frame"/>
          <p:cNvSpPr>
            <a:spLocks noGrp="1"/>
          </p:cNvSpPr>
          <p:nvPr/>
        </p:nvSpPr>
        <p:spPr>
          <a:xfrm>
            <a:off x="127000" y="1549400"/>
            <a:ext cx="9779000" cy="18034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94754323" name="Frame"/>
          <p:cNvSpPr>
            <a:spLocks noGrp="1"/>
          </p:cNvSpPr>
          <p:nvPr/>
        </p:nvSpPr>
        <p:spPr>
          <a:xfrm>
            <a:off x="152400" y="2235200"/>
            <a:ext cx="9664700" cy="1104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83832580" name="Text">
    </p:cNvPr>
          <p:cNvSpPr>
            <a:spLocks noGrp="1"/>
          </p:cNvSpPr>
          <p:nvPr/>
        </p:nvSpPr>
        <p:spPr>
          <a:xfrm rot="0">
            <a:off x="152400" y="2209800"/>
            <a:ext cx="7366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33627027" name="Text">
    </p:cNvPr>
          <p:cNvSpPr>
            <a:spLocks noGrp="1"/>
          </p:cNvSpPr>
          <p:nvPr/>
        </p:nvSpPr>
        <p:spPr>
          <a:xfrm rot="0">
            <a:off x="1016000" y="2260600"/>
            <a:ext cx="45212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용인센터 IBM E850 1호기 H/W 파트 교체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업으로 후 유가파일 재생성, EAI 서비스 모니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2023년 마케터 워크샵 , 교육훈련신청서 근태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반영오류 확인 및 데이터 변경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기능 개선 요청</a:t>
            </a:r>
          </a:p>
        </p:txBody>
      </p:sp>
      <p:sp>
        <p:nvSpPr>
          <p:cNvPr id="1617314628" name="Text">
    </p:cNvPr>
          <p:cNvSpPr>
            <a:spLocks noGrp="1"/>
          </p:cNvSpPr>
          <p:nvPr/>
        </p:nvSpPr>
        <p:spPr>
          <a:xfrm rot="0">
            <a:off x="7226300" y="2260600"/>
            <a:ext cx="25527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41125830" name="Text">
    </p:cNvPr>
          <p:cNvSpPr>
            <a:spLocks noGrp="1"/>
          </p:cNvSpPr>
          <p:nvPr/>
        </p:nvSpPr>
        <p:spPr>
          <a:xfrm rot="0">
            <a:off x="6108700" y="2209800"/>
            <a:ext cx="7620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731644993" name="Text">
    </p:cNvPr>
          <p:cNvSpPr>
            <a:spLocks noGrp="1"/>
          </p:cNvSpPr>
          <p:nvPr/>
        </p:nvSpPr>
        <p:spPr>
          <a:xfrm rot="0">
            <a:off x="5537200" y="2260600"/>
            <a:ext cx="571500" cy="1054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</a:p>
        </p:txBody>
      </p:sp>
      <p:sp>
        <p:nvSpPr>
          <p:cNvPr id="768749656" name="Text">
    </p:cNvPr>
          <p:cNvSpPr>
            <a:spLocks noGrp="1"/>
          </p:cNvSpPr>
          <p:nvPr/>
        </p:nvSpPr>
        <p:spPr>
          <a:xfrm rot="0">
            <a:off x="889000" y="2209800"/>
            <a:ext cx="46482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7236549" name="Text">
    </p:cNvPr>
          <p:cNvSpPr>
            <a:spLocks noGrp="1"/>
          </p:cNvSpPr>
          <p:nvPr/>
        </p:nvSpPr>
        <p:spPr>
          <a:xfrm rot="0">
            <a:off x="7124700" y="2209800"/>
            <a:ext cx="26543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5770808" name="Text">
    </p:cNvPr>
          <p:cNvSpPr>
            <a:spLocks noGrp="1"/>
          </p:cNvSpPr>
          <p:nvPr/>
        </p:nvSpPr>
        <p:spPr>
          <a:xfrm rot="0">
            <a:off x="5537200" y="2209800"/>
            <a:ext cx="571500" cy="110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4453909" name="Rectangle"/>
          <p:cNvSpPr>
            <a:spLocks noGrp="1"/>
          </p:cNvSpPr>
          <p:nvPr/>
        </p:nvSpPr>
        <p:spPr>
          <a:xfrm>
            <a:off x="6870700" y="2209800"/>
            <a:ext cx="254000" cy="1104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941401011" name="Frame"/>
          <p:cNvSpPr>
            <a:spLocks noGrp="1"/>
          </p:cNvSpPr>
          <p:nvPr/>
        </p:nvSpPr>
        <p:spPr>
          <a:xfrm>
            <a:off x="152400" y="15367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640191591" name="Text">
    </p:cNvPr>
          <p:cNvSpPr>
            <a:spLocks noGrp="1"/>
          </p:cNvSpPr>
          <p:nvPr/>
        </p:nvSpPr>
        <p:spPr>
          <a:xfrm rot="0">
            <a:off x="152400" y="15367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141814514" name="Text">
    </p:cNvPr>
          <p:cNvSpPr>
            <a:spLocks noGrp="1"/>
          </p:cNvSpPr>
          <p:nvPr/>
        </p:nvSpPr>
        <p:spPr>
          <a:xfrm rot="0">
            <a:off x="1016000" y="1612900"/>
            <a:ext cx="45212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[TD] 벌크선적 작업 리스트 정보조회 제한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선박번호 8524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사무기기 관리 필드 길이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인프라 노후 스토리지 교체 작업에 따른 Smart-ERP 서비스 점검작업 업무지원</a:t>
            </a:r>
          </a:p>
        </p:txBody>
      </p:sp>
      <p:sp>
        <p:nvSpPr>
          <p:cNvPr id="1088879453" name="Text">
    </p:cNvPr>
          <p:cNvSpPr>
            <a:spLocks noGrp="1"/>
          </p:cNvSpPr>
          <p:nvPr/>
        </p:nvSpPr>
        <p:spPr>
          <a:xfrm rot="0">
            <a:off x="7226300" y="1612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98784713" name="Text">
    </p:cNvPr>
          <p:cNvSpPr>
            <a:spLocks noGrp="1"/>
          </p:cNvSpPr>
          <p:nvPr/>
        </p:nvSpPr>
        <p:spPr>
          <a:xfrm rot="0">
            <a:off x="6108700" y="15367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131965357" name="Text">
    </p:cNvPr>
          <p:cNvSpPr>
            <a:spLocks noGrp="1"/>
          </p:cNvSpPr>
          <p:nvPr/>
        </p:nvSpPr>
        <p:spPr>
          <a:xfrm rot="0">
            <a:off x="5537200" y="1612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</a:p>
        </p:txBody>
      </p:sp>
      <p:sp>
        <p:nvSpPr>
          <p:cNvPr id="1309390745" name="Text">
    </p:cNvPr>
          <p:cNvSpPr>
            <a:spLocks noGrp="1"/>
          </p:cNvSpPr>
          <p:nvPr/>
        </p:nvSpPr>
        <p:spPr>
          <a:xfrm rot="0">
            <a:off x="889000" y="15367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8917270" name="Text">
    </p:cNvPr>
          <p:cNvSpPr>
            <a:spLocks noGrp="1"/>
          </p:cNvSpPr>
          <p:nvPr/>
        </p:nvSpPr>
        <p:spPr>
          <a:xfrm rot="0">
            <a:off x="7124700" y="15367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29339766" name="Text">
    </p:cNvPr>
          <p:cNvSpPr>
            <a:spLocks noGrp="1"/>
          </p:cNvSpPr>
          <p:nvPr/>
        </p:nvSpPr>
        <p:spPr>
          <a:xfrm rot="0">
            <a:off x="5537200" y="15367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525401" name="Rectangle"/>
          <p:cNvSpPr>
            <a:spLocks noGrp="1"/>
          </p:cNvSpPr>
          <p:nvPr/>
        </p:nvSpPr>
        <p:spPr>
          <a:xfrm>
            <a:off x="6870700" y="15367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447831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59414635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06509728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4324698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16758225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42970420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585278234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892807593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157900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8166110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6524046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698115676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22705264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951670897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2955729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6378452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1767335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1686278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7490235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26622327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23742721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28057370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91931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14804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96735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553442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517848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22375201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1997064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77788104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3553611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7310027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6564957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03205462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841678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7965121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08330700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1600126961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2094555575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복리후생비에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여부 Self-check시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자동 이메일 수신자 추가- [FI] 검교정 실험장비 프로그램(마스터 등록, 메일 알림발송,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CP 전송) 생성- [CO] 전결권자 필드에  SHAHEEN 프로젝트 관련 2개 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옵션 추가- [FI] 지방사업장 중식비, 조식비, 교통비 신청서 개발 요청 - 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추가 </a:t>
            </a:r>
          </a:p>
        </p:txBody>
      </p:sp>
      <p:sp>
        <p:nvSpPr>
          <p:cNvPr id="1845737827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6760139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45220627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사무기기 관리 필드 길이 확장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회계전표 결재요청시 요청자 재직/퇴직 유무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국세청 회계전표 다운로드 리포트 V2.8 생성</a:t>
            </a:r>
          </a:p>
        </p:txBody>
      </p:sp>
      <p:sp>
        <p:nvSpPr>
          <p:cNvPr id="429867443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789143874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074395035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287131992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1718693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4269733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799751438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</a:p>
        </p:txBody>
      </p:sp>
      <p:sp>
        <p:nvSpPr>
          <p:cNvPr id="1734929389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요청(60%)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신청서 개발 요청(8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파견직 사원 퇴직예정일+1일 경과후 채용담당자에게 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내메일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스마트러닝 접속기록의 HCM 시스템 업로드 관련 개발요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</a:p>
        </p:txBody>
      </p:sp>
      <p:sp>
        <p:nvSpPr>
          <p:cNvPr id="46750412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7492249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03203111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스마트러닝 접속기록의 HCM 시스템 업로드 관련 개발요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격려금 계산 관련 추가 요청: 사무직 평가등급 변경 및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산직 평가등급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New Pension 사용자부담금 추가불입 메뉴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인사정보 수정(Al-Emam Fahad I.)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임원 중간정산/급여확인 메일 문구/1월말 퇴직자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작업지원</a:t>
            </a:r>
          </a:p>
        </p:txBody>
      </p:sp>
      <p:sp>
        <p:nvSpPr>
          <p:cNvPr id="2031005818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836340397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</a:p>
        </p:txBody>
      </p:sp>
      <p:sp>
        <p:nvSpPr>
          <p:cNvPr id="1396170321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</a:p>
        </p:txBody>
      </p:sp>
      <p:sp>
        <p:nvSpPr>
          <p:cNvPr id="1111884583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3338997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21432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902965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96001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6387044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1888886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56399850" name="Text">
    </p:cNvPr>
          <p:cNvSpPr>
            <a:spLocks noGrp="1"/>
          </p:cNvSpPr>
          <p:nvPr/>
        </p:nvSpPr>
        <p:spPr>
          <a:xfrm rot="0">
            <a:off x="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36801326" name="Text">
    </p:cNvPr>
          <p:cNvSpPr>
            <a:spLocks noGrp="1"/>
          </p:cNvSpPr>
          <p:nvPr/>
        </p:nvSpPr>
        <p:spPr>
          <a:xfrm rot="0">
            <a:off x="5842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83172843" name="Text">
    </p:cNvPr>
          <p:cNvSpPr>
            <a:spLocks noGrp="1"/>
          </p:cNvSpPr>
          <p:nvPr/>
        </p:nvSpPr>
        <p:spPr>
          <a:xfrm rot="0">
            <a:off x="39497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31820831" name="Text">
    </p:cNvPr>
          <p:cNvSpPr>
            <a:spLocks noGrp="1"/>
          </p:cNvSpPr>
          <p:nvPr/>
        </p:nvSpPr>
        <p:spPr>
          <a:xfrm rot="0">
            <a:off x="43434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505629" name="Text">
    </p:cNvPr>
          <p:cNvSpPr>
            <a:spLocks noGrp="1"/>
          </p:cNvSpPr>
          <p:nvPr/>
        </p:nvSpPr>
        <p:spPr>
          <a:xfrm rot="0">
            <a:off x="516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8163788" name="Text">
    </p:cNvPr>
          <p:cNvSpPr>
            <a:spLocks noGrp="1"/>
          </p:cNvSpPr>
          <p:nvPr/>
        </p:nvSpPr>
        <p:spPr>
          <a:xfrm rot="0">
            <a:off x="5740400" y="1143000"/>
            <a:ext cx="3365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4125857" name="Text">
    </p:cNvPr>
          <p:cNvSpPr>
            <a:spLocks noGrp="1"/>
          </p:cNvSpPr>
          <p:nvPr/>
        </p:nvSpPr>
        <p:spPr>
          <a:xfrm rot="0">
            <a:off x="91059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313670" name="Text">
    </p:cNvPr>
          <p:cNvSpPr>
            <a:spLocks noGrp="1"/>
          </p:cNvSpPr>
          <p:nvPr/>
        </p:nvSpPr>
        <p:spPr>
          <a:xfrm rot="0">
            <a:off x="47371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23811472" name="Text">
    </p:cNvPr>
          <p:cNvSpPr>
            <a:spLocks noGrp="1"/>
          </p:cNvSpPr>
          <p:nvPr/>
        </p:nvSpPr>
        <p:spPr>
          <a:xfrm rot="0">
            <a:off x="9499600" y="1143000"/>
            <a:ext cx="3937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49755401" name="Text">
    </p:cNvPr>
          <p:cNvSpPr>
            <a:spLocks noGrp="1"/>
          </p:cNvSpPr>
          <p:nvPr/>
        </p:nvSpPr>
        <p:spPr>
          <a:xfrm rot="0">
            <a:off x="94996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77296862" name="Text">
    </p:cNvPr>
          <p:cNvSpPr>
            <a:spLocks noGrp="1"/>
          </p:cNvSpPr>
          <p:nvPr/>
        </p:nvSpPr>
        <p:spPr>
          <a:xfrm rot="0">
            <a:off x="91059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</a:p>
        </p:txBody>
      </p:sp>
      <p:sp>
        <p:nvSpPr>
          <p:cNvPr id="1326496494" name="Text">
    </p:cNvPr>
          <p:cNvSpPr>
            <a:spLocks noGrp="1"/>
          </p:cNvSpPr>
          <p:nvPr/>
        </p:nvSpPr>
        <p:spPr>
          <a:xfrm rot="0">
            <a:off x="57912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병가휴가 누락자료 점검후 반영 요청</a:t>
            </a:r>
            <a:br/>
          </a:p>
        </p:txBody>
      </p:sp>
      <p:sp>
        <p:nvSpPr>
          <p:cNvPr id="1401417306" name="Text">
    </p:cNvPr>
          <p:cNvSpPr>
            <a:spLocks noGrp="1"/>
          </p:cNvSpPr>
          <p:nvPr/>
        </p:nvSpPr>
        <p:spPr>
          <a:xfrm rot="0">
            <a:off x="51689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514424265" name="Text">
    </p:cNvPr>
          <p:cNvSpPr>
            <a:spLocks noGrp="1"/>
          </p:cNvSpPr>
          <p:nvPr/>
        </p:nvSpPr>
        <p:spPr>
          <a:xfrm rot="0">
            <a:off x="12700" y="15113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09336919" name="Text">
    </p:cNvPr>
          <p:cNvSpPr>
            <a:spLocks noGrp="1"/>
          </p:cNvSpPr>
          <p:nvPr/>
        </p:nvSpPr>
        <p:spPr>
          <a:xfrm rot="0">
            <a:off x="635000" y="15113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지방사업장 중식비, 조식비, 교통비 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긴급업무 수행교통비 HCM 신청화면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주택자금 재신청 관련 문의</a:t>
            </a:r>
          </a:p>
        </p:txBody>
      </p:sp>
      <p:sp>
        <p:nvSpPr>
          <p:cNvPr id="1190602492" name="Text">
    </p:cNvPr>
          <p:cNvSpPr>
            <a:spLocks noGrp="1"/>
          </p:cNvSpPr>
          <p:nvPr/>
        </p:nvSpPr>
        <p:spPr>
          <a:xfrm rot="0">
            <a:off x="43434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720303430" name="Text">
    </p:cNvPr>
          <p:cNvSpPr>
            <a:spLocks noGrp="1"/>
          </p:cNvSpPr>
          <p:nvPr/>
        </p:nvSpPr>
        <p:spPr>
          <a:xfrm rot="0">
            <a:off x="47371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0322</a:t>
            </a:r>
            <a:br/>
          </a:p>
        </p:txBody>
      </p:sp>
      <p:sp>
        <p:nvSpPr>
          <p:cNvPr id="2138866407" name="Text">
    </p:cNvPr>
          <p:cNvSpPr>
            <a:spLocks noGrp="1"/>
          </p:cNvSpPr>
          <p:nvPr/>
        </p:nvSpPr>
        <p:spPr>
          <a:xfrm rot="0">
            <a:off x="3949700" y="15113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579450845" name="Text">
    </p:cNvPr>
          <p:cNvSpPr>
            <a:spLocks noGrp="1"/>
          </p:cNvSpPr>
          <p:nvPr/>
        </p:nvSpPr>
        <p:spPr>
          <a:xfrm rot="0">
            <a:off x="5842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3862454" name="Text">
    </p:cNvPr>
          <p:cNvSpPr>
            <a:spLocks noGrp="1"/>
          </p:cNvSpPr>
          <p:nvPr/>
        </p:nvSpPr>
        <p:spPr>
          <a:xfrm rot="0">
            <a:off x="5740400" y="15113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96467" name="Text">
    </p:cNvPr>
          <p:cNvSpPr>
            <a:spLocks noGrp="1"/>
          </p:cNvSpPr>
          <p:nvPr/>
        </p:nvSpPr>
        <p:spPr>
          <a:xfrm rot="0">
            <a:off x="94996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459275979" name="Text">
    </p:cNvPr>
          <p:cNvSpPr>
            <a:spLocks noGrp="1"/>
          </p:cNvSpPr>
          <p:nvPr/>
        </p:nvSpPr>
        <p:spPr>
          <a:xfrm rot="0">
            <a:off x="91059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</a:p>
        </p:txBody>
      </p:sp>
      <p:sp>
        <p:nvSpPr>
          <p:cNvPr id="1955038498" name="Text">
    </p:cNvPr>
          <p:cNvSpPr>
            <a:spLocks noGrp="1"/>
          </p:cNvSpPr>
          <p:nvPr/>
        </p:nvSpPr>
        <p:spPr>
          <a:xfrm rot="0">
            <a:off x="57912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데이터 제공</a:t>
            </a:r>
            <a:br/>
          </a:p>
        </p:txBody>
      </p:sp>
      <p:sp>
        <p:nvSpPr>
          <p:cNvPr id="485786897" name="Text">
    </p:cNvPr>
          <p:cNvSpPr>
            <a:spLocks noGrp="1"/>
          </p:cNvSpPr>
          <p:nvPr/>
        </p:nvSpPr>
        <p:spPr>
          <a:xfrm rot="0">
            <a:off x="51689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09109947" name="Text">
    </p:cNvPr>
          <p:cNvSpPr>
            <a:spLocks noGrp="1"/>
          </p:cNvSpPr>
          <p:nvPr/>
        </p:nvSpPr>
        <p:spPr>
          <a:xfrm rot="0">
            <a:off x="12700" y="4229100"/>
            <a:ext cx="571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080109" name="Text">
    </p:cNvPr>
          <p:cNvSpPr>
            <a:spLocks noGrp="1"/>
          </p:cNvSpPr>
          <p:nvPr/>
        </p:nvSpPr>
        <p:spPr>
          <a:xfrm rot="0">
            <a:off x="635000" y="4229100"/>
            <a:ext cx="3314700" cy="2743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벌크선적 작업 리스트 정보조회 제한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선박번호 8524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수정세금계산서 재발송 요청 건</a:t>
            </a:r>
          </a:p>
        </p:txBody>
      </p:sp>
      <p:sp>
        <p:nvSpPr>
          <p:cNvPr id="1240845048" name="Text">
    </p:cNvPr>
          <p:cNvSpPr>
            <a:spLocks noGrp="1"/>
          </p:cNvSpPr>
          <p:nvPr/>
        </p:nvSpPr>
        <p:spPr>
          <a:xfrm rot="0">
            <a:off x="43434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905328858" name="Text">
    </p:cNvPr>
          <p:cNvSpPr>
            <a:spLocks noGrp="1"/>
          </p:cNvSpPr>
          <p:nvPr/>
        </p:nvSpPr>
        <p:spPr>
          <a:xfrm rot="0">
            <a:off x="47371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674079609" name="Text">
    </p:cNvPr>
          <p:cNvSpPr>
            <a:spLocks noGrp="1"/>
          </p:cNvSpPr>
          <p:nvPr/>
        </p:nvSpPr>
        <p:spPr>
          <a:xfrm rot="0">
            <a:off x="3949700" y="4229100"/>
            <a:ext cx="3937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2110714084" name="Text">
    </p:cNvPr>
          <p:cNvSpPr>
            <a:spLocks noGrp="1"/>
          </p:cNvSpPr>
          <p:nvPr/>
        </p:nvSpPr>
        <p:spPr>
          <a:xfrm rot="0">
            <a:off x="5842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6950959" name="Text">
    </p:cNvPr>
          <p:cNvSpPr>
            <a:spLocks noGrp="1"/>
          </p:cNvSpPr>
          <p:nvPr/>
        </p:nvSpPr>
        <p:spPr>
          <a:xfrm rot="0">
            <a:off x="5740400" y="4229100"/>
            <a:ext cx="33655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