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362199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378646974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49901854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881380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3676099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41573674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4458417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92528072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486881735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950203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68107145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922659384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21416087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50424005" name="Frame"/>
          <p:cNvSpPr>
            <a:spLocks noGrp="1"/>
          </p:cNvSpPr>
          <p:nvPr/>
        </p:nvSpPr>
        <p:spPr>
          <a:xfrm>
            <a:off x="101600" y="3263900"/>
            <a:ext cx="9779000" cy="2286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3561892" name="Text">
    </p:cNvPr>
          <p:cNvSpPr>
            <a:spLocks noGrp="1"/>
          </p:cNvSpPr>
          <p:nvPr/>
        </p:nvSpPr>
        <p:spPr>
          <a:xfrm rot="0">
            <a:off x="165100" y="3327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2891516" name="Text">
    </p:cNvPr>
          <p:cNvSpPr>
            <a:spLocks noGrp="1"/>
          </p:cNvSpPr>
          <p:nvPr/>
        </p:nvSpPr>
        <p:spPr>
          <a:xfrm rot="0">
            <a:off x="152400" y="3289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989120328" name="Text">
    </p:cNvPr>
          <p:cNvSpPr>
            <a:spLocks noGrp="1"/>
          </p:cNvSpPr>
          <p:nvPr/>
        </p:nvSpPr>
        <p:spPr>
          <a:xfrm rot="0">
            <a:off x="165100" y="3543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571322321" name="Text">
    </p:cNvPr>
          <p:cNvSpPr>
            <a:spLocks noGrp="1"/>
          </p:cNvSpPr>
          <p:nvPr/>
        </p:nvSpPr>
        <p:spPr>
          <a:xfrm rot="0">
            <a:off x="901700" y="3543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5923320" name="Text">
    </p:cNvPr>
          <p:cNvSpPr>
            <a:spLocks noGrp="1"/>
          </p:cNvSpPr>
          <p:nvPr/>
        </p:nvSpPr>
        <p:spPr>
          <a:xfrm rot="0">
            <a:off x="5549900" y="3543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47879306" name="Text">
    </p:cNvPr>
          <p:cNvSpPr>
            <a:spLocks noGrp="1"/>
          </p:cNvSpPr>
          <p:nvPr/>
        </p:nvSpPr>
        <p:spPr>
          <a:xfrm rot="0">
            <a:off x="6121400" y="3543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954337088" name="Frame"/>
          <p:cNvSpPr>
            <a:spLocks noGrp="1"/>
          </p:cNvSpPr>
          <p:nvPr/>
        </p:nvSpPr>
        <p:spPr>
          <a:xfrm>
            <a:off x="165100" y="4889500"/>
            <a:ext cx="9664700" cy="647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7054319" name="Text">
    </p:cNvPr>
          <p:cNvSpPr>
            <a:spLocks noGrp="1"/>
          </p:cNvSpPr>
          <p:nvPr/>
        </p:nvSpPr>
        <p:spPr>
          <a:xfrm rot="0">
            <a:off x="165100" y="4864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18634303" name="Text">
    </p:cNvPr>
          <p:cNvSpPr>
            <a:spLocks noGrp="1"/>
          </p:cNvSpPr>
          <p:nvPr/>
        </p:nvSpPr>
        <p:spPr>
          <a:xfrm rot="0">
            <a:off x="1028700" y="49149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[S-ERP] 윤활유완제품의 수축 목적 Smart-ERP 상 수출계획통보서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윤활유 FLBIZ 개선 인터페이스 정의</a:t>
            </a:r>
          </a:p>
        </p:txBody>
      </p:sp>
      <p:sp>
        <p:nvSpPr>
          <p:cNvPr id="1691296362" name="Text">
    </p:cNvPr>
          <p:cNvSpPr>
            <a:spLocks noGrp="1"/>
          </p:cNvSpPr>
          <p:nvPr/>
        </p:nvSpPr>
        <p:spPr>
          <a:xfrm rot="0">
            <a:off x="7239000" y="49149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90920546" name="Text">
    </p:cNvPr>
          <p:cNvSpPr>
            <a:spLocks noGrp="1"/>
          </p:cNvSpPr>
          <p:nvPr/>
        </p:nvSpPr>
        <p:spPr>
          <a:xfrm rot="0">
            <a:off x="5549900" y="49149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050731624" name="Text">
    </p:cNvPr>
          <p:cNvSpPr>
            <a:spLocks noGrp="1"/>
          </p:cNvSpPr>
          <p:nvPr/>
        </p:nvSpPr>
        <p:spPr>
          <a:xfrm rot="0">
            <a:off x="901700" y="4864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8888849" name="Text">
    </p:cNvPr>
          <p:cNvSpPr>
            <a:spLocks noGrp="1"/>
          </p:cNvSpPr>
          <p:nvPr/>
        </p:nvSpPr>
        <p:spPr>
          <a:xfrm rot="0">
            <a:off x="6121400" y="48641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0750131" name="Text">
    </p:cNvPr>
          <p:cNvSpPr>
            <a:spLocks noGrp="1"/>
          </p:cNvSpPr>
          <p:nvPr/>
        </p:nvSpPr>
        <p:spPr>
          <a:xfrm rot="0">
            <a:off x="5549900" y="4864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2629834" name="Frame"/>
          <p:cNvSpPr>
            <a:spLocks noGrp="1"/>
          </p:cNvSpPr>
          <p:nvPr/>
        </p:nvSpPr>
        <p:spPr>
          <a:xfrm>
            <a:off x="165100" y="3886200"/>
            <a:ext cx="9639300" cy="97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8925005" name="Text">
    </p:cNvPr>
          <p:cNvSpPr>
            <a:spLocks noGrp="1"/>
          </p:cNvSpPr>
          <p:nvPr/>
        </p:nvSpPr>
        <p:spPr>
          <a:xfrm rot="0">
            <a:off x="165100" y="3886200"/>
            <a:ext cx="7366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94412633" name="Text">
    </p:cNvPr>
          <p:cNvSpPr>
            <a:spLocks noGrp="1"/>
          </p:cNvSpPr>
          <p:nvPr/>
        </p:nvSpPr>
        <p:spPr>
          <a:xfrm rot="0">
            <a:off x="1028700" y="39624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E-PRO 입찰 중인 자재에 대해 ERP 삭제의 경의 구매담당자 메일 통보( System 보완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393216653" name="Text">
    </p:cNvPr>
          <p:cNvSpPr>
            <a:spLocks noGrp="1"/>
          </p:cNvSpPr>
          <p:nvPr/>
        </p:nvSpPr>
        <p:spPr>
          <a:xfrm rot="0">
            <a:off x="7239000" y="39624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16613203" name="Text">
    </p:cNvPr>
          <p:cNvSpPr>
            <a:spLocks noGrp="1"/>
          </p:cNvSpPr>
          <p:nvPr/>
        </p:nvSpPr>
        <p:spPr>
          <a:xfrm rot="0">
            <a:off x="5549900" y="39624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</a:p>
        </p:txBody>
      </p:sp>
      <p:sp>
        <p:nvSpPr>
          <p:cNvPr id="1000125923" name="Text">
    </p:cNvPr>
          <p:cNvSpPr>
            <a:spLocks noGrp="1"/>
          </p:cNvSpPr>
          <p:nvPr/>
        </p:nvSpPr>
        <p:spPr>
          <a:xfrm rot="0">
            <a:off x="901700" y="3886200"/>
            <a:ext cx="46482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9974310" name="Text">
    </p:cNvPr>
          <p:cNvSpPr>
            <a:spLocks noGrp="1"/>
          </p:cNvSpPr>
          <p:nvPr/>
        </p:nvSpPr>
        <p:spPr>
          <a:xfrm rot="0">
            <a:off x="6121400" y="3886200"/>
            <a:ext cx="36449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4589051" name="Text">
    </p:cNvPr>
          <p:cNvSpPr>
            <a:spLocks noGrp="1"/>
          </p:cNvSpPr>
          <p:nvPr/>
        </p:nvSpPr>
        <p:spPr>
          <a:xfrm rot="0">
            <a:off x="5549900" y="3886200"/>
            <a:ext cx="5715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2209704" name="Frame"/>
          <p:cNvSpPr>
            <a:spLocks noGrp="1"/>
          </p:cNvSpPr>
          <p:nvPr/>
        </p:nvSpPr>
        <p:spPr>
          <a:xfrm>
            <a:off x="127000" y="1549400"/>
            <a:ext cx="9779000" cy="165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6310636" name="Frame"/>
          <p:cNvSpPr>
            <a:spLocks noGrp="1"/>
          </p:cNvSpPr>
          <p:nvPr/>
        </p:nvSpPr>
        <p:spPr>
          <a:xfrm>
            <a:off x="152400" y="2540000"/>
            <a:ext cx="9664700" cy="647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26981" name="Text">
    </p:cNvPr>
          <p:cNvSpPr>
            <a:spLocks noGrp="1"/>
          </p:cNvSpPr>
          <p:nvPr/>
        </p:nvSpPr>
        <p:spPr>
          <a:xfrm rot="0">
            <a:off x="152400" y="25146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32161870" name="Text">
    </p:cNvPr>
          <p:cNvSpPr>
            <a:spLocks noGrp="1"/>
          </p:cNvSpPr>
          <p:nvPr/>
        </p:nvSpPr>
        <p:spPr>
          <a:xfrm rot="0">
            <a:off x="1016000" y="25654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퇴직임직원운영 직영주유소 벤치마킹 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규정관리기안지 연계 데이터  60건 오류,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상품권 판매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투자예산관련 E-office문서 Shaheen 프로젝트본부 결재선 생성요청</a:t>
            </a:r>
          </a:p>
        </p:txBody>
      </p:sp>
      <p:sp>
        <p:nvSpPr>
          <p:cNvPr id="600407455" name="Text">
    </p:cNvPr>
          <p:cNvSpPr>
            <a:spLocks noGrp="1"/>
          </p:cNvSpPr>
          <p:nvPr/>
        </p:nvSpPr>
        <p:spPr>
          <a:xfrm rot="0">
            <a:off x="7226300" y="25654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79749342" name="Text">
    </p:cNvPr>
          <p:cNvSpPr>
            <a:spLocks noGrp="1"/>
          </p:cNvSpPr>
          <p:nvPr/>
        </p:nvSpPr>
        <p:spPr>
          <a:xfrm rot="0">
            <a:off x="6108700" y="25146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94524547" name="Text">
    </p:cNvPr>
          <p:cNvSpPr>
            <a:spLocks noGrp="1"/>
          </p:cNvSpPr>
          <p:nvPr/>
        </p:nvSpPr>
        <p:spPr>
          <a:xfrm rot="0">
            <a:off x="5537200" y="25654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</a:p>
        </p:txBody>
      </p:sp>
      <p:sp>
        <p:nvSpPr>
          <p:cNvPr id="2113721048" name="Text">
    </p:cNvPr>
          <p:cNvSpPr>
            <a:spLocks noGrp="1"/>
          </p:cNvSpPr>
          <p:nvPr/>
        </p:nvSpPr>
        <p:spPr>
          <a:xfrm rot="0">
            <a:off x="889000" y="25146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3953533" name="Text">
    </p:cNvPr>
          <p:cNvSpPr>
            <a:spLocks noGrp="1"/>
          </p:cNvSpPr>
          <p:nvPr/>
        </p:nvSpPr>
        <p:spPr>
          <a:xfrm rot="0">
            <a:off x="7124700" y="25146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5917159" name="Text">
    </p:cNvPr>
          <p:cNvSpPr>
            <a:spLocks noGrp="1"/>
          </p:cNvSpPr>
          <p:nvPr/>
        </p:nvSpPr>
        <p:spPr>
          <a:xfrm rot="0">
            <a:off x="5537200" y="25146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411997" name="Rectangle"/>
          <p:cNvSpPr>
            <a:spLocks noGrp="1"/>
          </p:cNvSpPr>
          <p:nvPr/>
        </p:nvSpPr>
        <p:spPr>
          <a:xfrm>
            <a:off x="6870700" y="25146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1457811" name="Frame"/>
          <p:cNvSpPr>
            <a:spLocks noGrp="1"/>
          </p:cNvSpPr>
          <p:nvPr/>
        </p:nvSpPr>
        <p:spPr>
          <a:xfrm>
            <a:off x="152400" y="1536700"/>
            <a:ext cx="9639300" cy="97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6329895" name="Text">
    </p:cNvPr>
          <p:cNvSpPr>
            <a:spLocks noGrp="1"/>
          </p:cNvSpPr>
          <p:nvPr/>
        </p:nvSpPr>
        <p:spPr>
          <a:xfrm rot="0">
            <a:off x="152400" y="1536700"/>
            <a:ext cx="7366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23467867" name="Text">
    </p:cNvPr>
          <p:cNvSpPr>
            <a:spLocks noGrp="1"/>
          </p:cNvSpPr>
          <p:nvPr/>
        </p:nvSpPr>
        <p:spPr>
          <a:xfrm rot="0">
            <a:off x="1016000" y="16129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세무조사 관련 ERP 시스템 프로그램 개발 및 자료제출 등 제반 지원 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(ZCOR6500_NTS, ZCOR6332_NTS)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프로필렌 구매 관련 PO 생성을 위한 지급 조건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관리 체계 개선</a:t>
            </a:r>
          </a:p>
        </p:txBody>
      </p:sp>
      <p:sp>
        <p:nvSpPr>
          <p:cNvPr id="473593571" name="Text">
    </p:cNvPr>
          <p:cNvSpPr>
            <a:spLocks noGrp="1"/>
          </p:cNvSpPr>
          <p:nvPr/>
        </p:nvSpPr>
        <p:spPr>
          <a:xfrm rot="0">
            <a:off x="7226300" y="16129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60160488" name="Text">
    </p:cNvPr>
          <p:cNvSpPr>
            <a:spLocks noGrp="1"/>
          </p:cNvSpPr>
          <p:nvPr/>
        </p:nvSpPr>
        <p:spPr>
          <a:xfrm rot="0">
            <a:off x="6108700" y="1536700"/>
            <a:ext cx="7620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8666829" name="Text">
    </p:cNvPr>
          <p:cNvSpPr>
            <a:spLocks noGrp="1"/>
          </p:cNvSpPr>
          <p:nvPr/>
        </p:nvSpPr>
        <p:spPr>
          <a:xfrm rot="0">
            <a:off x="5537200" y="16129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</a:p>
        </p:txBody>
      </p:sp>
      <p:sp>
        <p:nvSpPr>
          <p:cNvPr id="18712475" name="Text">
    </p:cNvPr>
          <p:cNvSpPr>
            <a:spLocks noGrp="1"/>
          </p:cNvSpPr>
          <p:nvPr/>
        </p:nvSpPr>
        <p:spPr>
          <a:xfrm rot="0">
            <a:off x="889000" y="1536700"/>
            <a:ext cx="46482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4878517" name="Text">
    </p:cNvPr>
          <p:cNvSpPr>
            <a:spLocks noGrp="1"/>
          </p:cNvSpPr>
          <p:nvPr/>
        </p:nvSpPr>
        <p:spPr>
          <a:xfrm rot="0">
            <a:off x="7124700" y="1536700"/>
            <a:ext cx="26543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1326485" name="Text">
    </p:cNvPr>
          <p:cNvSpPr>
            <a:spLocks noGrp="1"/>
          </p:cNvSpPr>
          <p:nvPr/>
        </p:nvSpPr>
        <p:spPr>
          <a:xfrm rot="0">
            <a:off x="5537200" y="1536700"/>
            <a:ext cx="5715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3191339" name="Rectangle"/>
          <p:cNvSpPr>
            <a:spLocks noGrp="1"/>
          </p:cNvSpPr>
          <p:nvPr/>
        </p:nvSpPr>
        <p:spPr>
          <a:xfrm>
            <a:off x="6870700" y="1536700"/>
            <a:ext cx="254000" cy="977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48021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842530991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412328441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414965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1450813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9108469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418245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375047775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4090046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451271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3412340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18739934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959057611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150017443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0199767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7845100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8627255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6388019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126693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870181084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9076163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82061399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