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653992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914646078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33322471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72448232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94936691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788378032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198127289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1056600262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775963765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711480015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575458059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1331553220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126836988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374489025" name="Frame"/>
          <p:cNvSpPr>
            <a:spLocks noGrp="1"/>
          </p:cNvSpPr>
          <p:nvPr/>
        </p:nvSpPr>
        <p:spPr>
          <a:xfrm>
            <a:off x="25400" y="5549900"/>
            <a:ext cx="9855200" cy="1143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84295059" name="Text">
    </p:cNvPr>
          <p:cNvSpPr>
            <a:spLocks noGrp="1"/>
          </p:cNvSpPr>
          <p:nvPr/>
        </p:nvSpPr>
        <p:spPr>
          <a:xfrm rot="0">
            <a:off x="152400" y="55753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927356612" name="Text">
    </p:cNvPr>
          <p:cNvSpPr>
            <a:spLocks noGrp="1"/>
          </p:cNvSpPr>
          <p:nvPr/>
        </p:nvSpPr>
        <p:spPr>
          <a:xfrm rot="0">
            <a:off x="6451600" y="61087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27406960" name="Text">
    </p:cNvPr>
          <p:cNvSpPr>
            <a:spLocks noGrp="1"/>
          </p:cNvSpPr>
          <p:nvPr/>
        </p:nvSpPr>
        <p:spPr>
          <a:xfrm rot="0">
            <a:off x="2057400" y="61087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53981421" name="Text">
    </p:cNvPr>
          <p:cNvSpPr>
            <a:spLocks noGrp="1"/>
          </p:cNvSpPr>
          <p:nvPr/>
        </p:nvSpPr>
        <p:spPr>
          <a:xfrm rot="0">
            <a:off x="101600" y="61087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01529042" name="Text">
    </p:cNvPr>
          <p:cNvSpPr>
            <a:spLocks noGrp="1"/>
          </p:cNvSpPr>
          <p:nvPr/>
        </p:nvSpPr>
        <p:spPr>
          <a:xfrm rot="0">
            <a:off x="101600" y="58674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285072506" name="Text">
    </p:cNvPr>
          <p:cNvSpPr>
            <a:spLocks noGrp="1"/>
          </p:cNvSpPr>
          <p:nvPr/>
        </p:nvSpPr>
        <p:spPr>
          <a:xfrm rot="0">
            <a:off x="2057400" y="58674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1629259724" name="Text">
    </p:cNvPr>
          <p:cNvSpPr>
            <a:spLocks noGrp="1"/>
          </p:cNvSpPr>
          <p:nvPr/>
        </p:nvSpPr>
        <p:spPr>
          <a:xfrm rot="0">
            <a:off x="6451600" y="58674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266248637" name="Text">
    </p:cNvPr>
          <p:cNvSpPr>
            <a:spLocks noGrp="1"/>
          </p:cNvSpPr>
          <p:nvPr/>
        </p:nvSpPr>
        <p:spPr>
          <a:xfrm rot="0">
            <a:off x="101600" y="64008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01273014" name="Text">
    </p:cNvPr>
          <p:cNvSpPr>
            <a:spLocks noGrp="1"/>
          </p:cNvSpPr>
          <p:nvPr/>
        </p:nvSpPr>
        <p:spPr>
          <a:xfrm rot="0">
            <a:off x="6451600" y="64008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70924025" name="Text">
    </p:cNvPr>
          <p:cNvSpPr>
            <a:spLocks noGrp="1"/>
          </p:cNvSpPr>
          <p:nvPr/>
        </p:nvSpPr>
        <p:spPr>
          <a:xfrm rot="0">
            <a:off x="2057400" y="64008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84860455" name="Text">
    </p:cNvPr>
          <p:cNvSpPr>
            <a:spLocks noGrp="1"/>
          </p:cNvSpPr>
          <p:nvPr/>
        </p:nvSpPr>
        <p:spPr>
          <a:xfrm rot="0">
            <a:off x="1244600" y="64008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87259464" name="Text">
    </p:cNvPr>
          <p:cNvSpPr>
            <a:spLocks noGrp="1"/>
          </p:cNvSpPr>
          <p:nvPr/>
        </p:nvSpPr>
        <p:spPr>
          <a:xfrm rot="0">
            <a:off x="1244600" y="61087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31865224" name="Text">
    </p:cNvPr>
          <p:cNvSpPr>
            <a:spLocks noGrp="1"/>
          </p:cNvSpPr>
          <p:nvPr/>
        </p:nvSpPr>
        <p:spPr>
          <a:xfrm rot="0">
            <a:off x="1244600" y="58674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738941643" name="Text">
    </p:cNvPr>
          <p:cNvSpPr>
            <a:spLocks noGrp="1"/>
          </p:cNvSpPr>
          <p:nvPr/>
        </p:nvSpPr>
        <p:spPr>
          <a:xfrm rot="0">
            <a:off x="8102600" y="64008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17741854" name="Text">
    </p:cNvPr>
          <p:cNvSpPr>
            <a:spLocks noGrp="1"/>
          </p:cNvSpPr>
          <p:nvPr/>
        </p:nvSpPr>
        <p:spPr>
          <a:xfrm rot="0">
            <a:off x="8102600" y="58674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57401450" name="Text">
    </p:cNvPr>
          <p:cNvSpPr>
            <a:spLocks noGrp="1"/>
          </p:cNvSpPr>
          <p:nvPr/>
        </p:nvSpPr>
        <p:spPr>
          <a:xfrm rot="0">
            <a:off x="8102600" y="61087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8608400" name="Frame"/>
          <p:cNvSpPr>
            <a:spLocks noGrp="1"/>
          </p:cNvSpPr>
          <p:nvPr/>
        </p:nvSpPr>
        <p:spPr>
          <a:xfrm>
            <a:off x="101600" y="3136900"/>
            <a:ext cx="9779000" cy="22479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81331085" name="Text">
    </p:cNvPr>
          <p:cNvSpPr>
            <a:spLocks noGrp="1"/>
          </p:cNvSpPr>
          <p:nvPr/>
        </p:nvSpPr>
        <p:spPr>
          <a:xfrm rot="0">
            <a:off x="165100" y="32004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68311324" name="Text">
    </p:cNvPr>
          <p:cNvSpPr>
            <a:spLocks noGrp="1"/>
          </p:cNvSpPr>
          <p:nvPr/>
        </p:nvSpPr>
        <p:spPr>
          <a:xfrm rot="0">
            <a:off x="152400" y="31623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1357469207" name="Text">
    </p:cNvPr>
          <p:cNvSpPr>
            <a:spLocks noGrp="1"/>
          </p:cNvSpPr>
          <p:nvPr/>
        </p:nvSpPr>
        <p:spPr>
          <a:xfrm rot="0">
            <a:off x="165100" y="34163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1881467075" name="Text">
    </p:cNvPr>
          <p:cNvSpPr>
            <a:spLocks noGrp="1"/>
          </p:cNvSpPr>
          <p:nvPr/>
        </p:nvSpPr>
        <p:spPr>
          <a:xfrm rot="0">
            <a:off x="901700" y="34163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15280053" name="Text">
    </p:cNvPr>
          <p:cNvSpPr>
            <a:spLocks noGrp="1"/>
          </p:cNvSpPr>
          <p:nvPr/>
        </p:nvSpPr>
        <p:spPr>
          <a:xfrm rot="0">
            <a:off x="5549900" y="34163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181424109" name="Text">
    </p:cNvPr>
          <p:cNvSpPr>
            <a:spLocks noGrp="1"/>
          </p:cNvSpPr>
          <p:nvPr/>
        </p:nvSpPr>
        <p:spPr>
          <a:xfrm rot="0">
            <a:off x="6121400" y="34163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278133070" name="Frame"/>
          <p:cNvSpPr>
            <a:spLocks noGrp="1"/>
          </p:cNvSpPr>
          <p:nvPr/>
        </p:nvSpPr>
        <p:spPr>
          <a:xfrm>
            <a:off x="165100" y="4457700"/>
            <a:ext cx="9664700" cy="927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93699695" name="Text">
    </p:cNvPr>
          <p:cNvSpPr>
            <a:spLocks noGrp="1"/>
          </p:cNvSpPr>
          <p:nvPr/>
        </p:nvSpPr>
        <p:spPr>
          <a:xfrm rot="0">
            <a:off x="165100" y="4432300"/>
            <a:ext cx="7366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248370989" name="Text">
    </p:cNvPr>
          <p:cNvSpPr>
            <a:spLocks noGrp="1"/>
          </p:cNvSpPr>
          <p:nvPr/>
        </p:nvSpPr>
        <p:spPr>
          <a:xfrm rot="0">
            <a:off x="965200" y="4483100"/>
            <a:ext cx="45847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주유소/충전소 PRM 거래처 마스터 신규 등록시 필수 계약 자동 체결요청 시스템 구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[E-Approval] 하도급법 적용대상 구매건에 대한 점검 기능 강화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Soft Skill 인증제도(Skillset) 시행에 따른 LMS 개발 요청의 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[EIS] 2023.8월 결산의 EIS, Yellow Book 반영</a:t>
            </a:r>
          </a:p>
        </p:txBody>
      </p:sp>
      <p:sp>
        <p:nvSpPr>
          <p:cNvPr id="1112481962" name="Text">
    </p:cNvPr>
          <p:cNvSpPr>
            <a:spLocks noGrp="1"/>
          </p:cNvSpPr>
          <p:nvPr/>
        </p:nvSpPr>
        <p:spPr>
          <a:xfrm rot="0">
            <a:off x="7239000" y="4483100"/>
            <a:ext cx="25527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301932068" name="Text">
    </p:cNvPr>
          <p:cNvSpPr>
            <a:spLocks noGrp="1"/>
          </p:cNvSpPr>
          <p:nvPr/>
        </p:nvSpPr>
        <p:spPr>
          <a:xfrm rot="0">
            <a:off x="5549900" y="4483100"/>
            <a:ext cx="571500" cy="901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12/29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</a:p>
        </p:txBody>
      </p:sp>
      <p:sp>
        <p:nvSpPr>
          <p:cNvPr id="956341737" name="Text">
    </p:cNvPr>
          <p:cNvSpPr>
            <a:spLocks noGrp="1"/>
          </p:cNvSpPr>
          <p:nvPr/>
        </p:nvSpPr>
        <p:spPr>
          <a:xfrm rot="0">
            <a:off x="901700" y="4432300"/>
            <a:ext cx="46482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13187373" name="Text">
    </p:cNvPr>
          <p:cNvSpPr>
            <a:spLocks noGrp="1"/>
          </p:cNvSpPr>
          <p:nvPr/>
        </p:nvSpPr>
        <p:spPr>
          <a:xfrm rot="0">
            <a:off x="6121400" y="4432300"/>
            <a:ext cx="36449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28527674" name="Text">
    </p:cNvPr>
          <p:cNvSpPr>
            <a:spLocks noGrp="1"/>
          </p:cNvSpPr>
          <p:nvPr/>
        </p:nvSpPr>
        <p:spPr>
          <a:xfrm rot="0">
            <a:off x="5549900" y="4432300"/>
            <a:ext cx="571500" cy="952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64576869" name="Frame"/>
          <p:cNvSpPr>
            <a:spLocks noGrp="1"/>
          </p:cNvSpPr>
          <p:nvPr/>
        </p:nvSpPr>
        <p:spPr>
          <a:xfrm>
            <a:off x="165100" y="3759200"/>
            <a:ext cx="96393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48770209" name="Text">
    </p:cNvPr>
          <p:cNvSpPr>
            <a:spLocks noGrp="1"/>
          </p:cNvSpPr>
          <p:nvPr/>
        </p:nvSpPr>
        <p:spPr>
          <a:xfrm rot="0">
            <a:off x="165100" y="37592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966016404" name="Text">
    </p:cNvPr>
          <p:cNvSpPr>
            <a:spLocks noGrp="1"/>
          </p:cNvSpPr>
          <p:nvPr/>
        </p:nvSpPr>
        <p:spPr>
          <a:xfrm rot="0">
            <a:off x="965200" y="38354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구분회계기준 비용의 1차원가요소 data 산출 프로그램 생성 (ZCPR1050)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산업안전보건관리비 계상 관련 시스템 보완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 개선요청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[TD] 실수송 거리 측정데이타 erp 연동요청</a:t>
            </a:r>
          </a:p>
        </p:txBody>
      </p:sp>
      <p:sp>
        <p:nvSpPr>
          <p:cNvPr id="3418581" name="Text">
    </p:cNvPr>
          <p:cNvSpPr>
            <a:spLocks noGrp="1"/>
          </p:cNvSpPr>
          <p:nvPr/>
        </p:nvSpPr>
        <p:spPr>
          <a:xfrm rot="0">
            <a:off x="7239000" y="38354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665657473" name="Text">
    </p:cNvPr>
          <p:cNvSpPr>
            <a:spLocks noGrp="1"/>
          </p:cNvSpPr>
          <p:nvPr/>
        </p:nvSpPr>
        <p:spPr>
          <a:xfrm rot="0">
            <a:off x="5549900" y="38354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10/31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09/27</a:t>
            </a:r>
          </a:p>
        </p:txBody>
      </p:sp>
      <p:sp>
        <p:nvSpPr>
          <p:cNvPr id="739523305" name="Text">
    </p:cNvPr>
          <p:cNvSpPr>
            <a:spLocks noGrp="1"/>
          </p:cNvSpPr>
          <p:nvPr/>
        </p:nvSpPr>
        <p:spPr>
          <a:xfrm rot="0">
            <a:off x="901700" y="37592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62727768" name="Text">
    </p:cNvPr>
          <p:cNvSpPr>
            <a:spLocks noGrp="1"/>
          </p:cNvSpPr>
          <p:nvPr/>
        </p:nvSpPr>
        <p:spPr>
          <a:xfrm rot="0">
            <a:off x="6121400" y="37592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334077" name="Text">
    </p:cNvPr>
          <p:cNvSpPr>
            <a:spLocks noGrp="1"/>
          </p:cNvSpPr>
          <p:nvPr/>
        </p:nvSpPr>
        <p:spPr>
          <a:xfrm rot="0">
            <a:off x="5549900" y="37592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12220574" name="Frame"/>
          <p:cNvSpPr>
            <a:spLocks noGrp="1"/>
          </p:cNvSpPr>
          <p:nvPr/>
        </p:nvSpPr>
        <p:spPr>
          <a:xfrm>
            <a:off x="127000" y="1384300"/>
            <a:ext cx="9779000" cy="16129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31957699" name="Frame"/>
          <p:cNvSpPr>
            <a:spLocks noGrp="1"/>
          </p:cNvSpPr>
          <p:nvPr/>
        </p:nvSpPr>
        <p:spPr>
          <a:xfrm>
            <a:off x="152400" y="2222500"/>
            <a:ext cx="9664700" cy="7747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12121535" name="Text">
    </p:cNvPr>
          <p:cNvSpPr>
            <a:spLocks noGrp="1"/>
          </p:cNvSpPr>
          <p:nvPr/>
        </p:nvSpPr>
        <p:spPr>
          <a:xfrm rot="0">
            <a:off x="152400" y="21971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034302661" name="Text">
    </p:cNvPr>
          <p:cNvSpPr>
            <a:spLocks noGrp="1"/>
          </p:cNvSpPr>
          <p:nvPr/>
        </p:nvSpPr>
        <p:spPr>
          <a:xfrm rot="0">
            <a:off x="952500" y="2247900"/>
            <a:ext cx="45974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PRM 주유원복 장기 미입금 오더에 대한 삭제권한 부여요청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[ERS] 공장 Application HTTPS 적용 검토 및 회신 요청[ERS시스템]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[LOPAS] 대송저유소 EAI -&gt; LOPAS(SLO) 인터페이스 정의서 작성 및 DB 구축 (테스트서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버)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[EIS] 2023.7월 결산의 EIS, Yellow Book 반영</a:t>
            </a:r>
          </a:p>
        </p:txBody>
      </p:sp>
      <p:sp>
        <p:nvSpPr>
          <p:cNvPr id="1153776890" name="Text">
    </p:cNvPr>
          <p:cNvSpPr>
            <a:spLocks noGrp="1"/>
          </p:cNvSpPr>
          <p:nvPr/>
        </p:nvSpPr>
        <p:spPr>
          <a:xfrm rot="0">
            <a:off x="7226300" y="2247900"/>
            <a:ext cx="25527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163032564" name="Text">
    </p:cNvPr>
          <p:cNvSpPr>
            <a:spLocks noGrp="1"/>
          </p:cNvSpPr>
          <p:nvPr/>
        </p:nvSpPr>
        <p:spPr>
          <a:xfrm rot="0">
            <a:off x="6108700" y="21971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497213895" name="Text">
    </p:cNvPr>
          <p:cNvSpPr>
            <a:spLocks noGrp="1"/>
          </p:cNvSpPr>
          <p:nvPr/>
        </p:nvSpPr>
        <p:spPr>
          <a:xfrm rot="0">
            <a:off x="5537200" y="2247900"/>
            <a:ext cx="5715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08/24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09/08</a:t>
            </a:r>
          </a:p>
        </p:txBody>
      </p:sp>
      <p:sp>
        <p:nvSpPr>
          <p:cNvPr id="296677034" name="Text">
    </p:cNvPr>
          <p:cNvSpPr>
            <a:spLocks noGrp="1"/>
          </p:cNvSpPr>
          <p:nvPr/>
        </p:nvSpPr>
        <p:spPr>
          <a:xfrm rot="0">
            <a:off x="889000" y="21971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95133321" name="Text">
    </p:cNvPr>
          <p:cNvSpPr>
            <a:spLocks noGrp="1"/>
          </p:cNvSpPr>
          <p:nvPr/>
        </p:nvSpPr>
        <p:spPr>
          <a:xfrm rot="0">
            <a:off x="7124700" y="2197100"/>
            <a:ext cx="2654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10547254" name="Text">
    </p:cNvPr>
          <p:cNvSpPr>
            <a:spLocks noGrp="1"/>
          </p:cNvSpPr>
          <p:nvPr/>
        </p:nvSpPr>
        <p:spPr>
          <a:xfrm rot="0">
            <a:off x="5537200" y="21971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45027939" name="Rectangle"/>
          <p:cNvSpPr>
            <a:spLocks noGrp="1"/>
          </p:cNvSpPr>
          <p:nvPr/>
        </p:nvSpPr>
        <p:spPr>
          <a:xfrm>
            <a:off x="6870700" y="2197100"/>
            <a:ext cx="254000" cy="800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78670712" name="Frame"/>
          <p:cNvSpPr>
            <a:spLocks noGrp="1"/>
          </p:cNvSpPr>
          <p:nvPr/>
        </p:nvSpPr>
        <p:spPr>
          <a:xfrm>
            <a:off x="152400" y="1371600"/>
            <a:ext cx="9639300" cy="825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68286787" name="Text">
    </p:cNvPr>
          <p:cNvSpPr>
            <a:spLocks noGrp="1"/>
          </p:cNvSpPr>
          <p:nvPr/>
        </p:nvSpPr>
        <p:spPr>
          <a:xfrm rot="0">
            <a:off x="152400" y="1371600"/>
            <a:ext cx="7366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230521258" name="Text">
    </p:cNvPr>
          <p:cNvSpPr>
            <a:spLocks noGrp="1"/>
          </p:cNvSpPr>
          <p:nvPr/>
        </p:nvSpPr>
        <p:spPr>
          <a:xfrm rot="0">
            <a:off x="939800" y="1422400"/>
            <a:ext cx="4610100" cy="7747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[CO] 투자예산 조정신청서 인터페이스 로그 필드 추가 및 테스트 (ZCOR7131)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[FI] 차량연료사용입력 프로그램 데이터 저장시 마감된 월의 데이터는 저장 안되도록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(ZFIR6051)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[HCM] SF 간 sftp 연동 정보 관리 체계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[BC] ERP운영 마감업무 지원작업</a:t>
            </a:r>
          </a:p>
        </p:txBody>
      </p:sp>
      <p:sp>
        <p:nvSpPr>
          <p:cNvPr id="173859469" name="Text">
    </p:cNvPr>
          <p:cNvSpPr>
            <a:spLocks noGrp="1"/>
          </p:cNvSpPr>
          <p:nvPr/>
        </p:nvSpPr>
        <p:spPr>
          <a:xfrm rot="0">
            <a:off x="7226300" y="1447800"/>
            <a:ext cx="25527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1147197288" name="Text">
    </p:cNvPr>
          <p:cNvSpPr>
            <a:spLocks noGrp="1"/>
          </p:cNvSpPr>
          <p:nvPr/>
        </p:nvSpPr>
        <p:spPr>
          <a:xfrm rot="0">
            <a:off x="6108700" y="1371600"/>
            <a:ext cx="7620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2140147134" name="Text">
    </p:cNvPr>
          <p:cNvSpPr>
            <a:spLocks noGrp="1"/>
          </p:cNvSpPr>
          <p:nvPr/>
        </p:nvSpPr>
        <p:spPr>
          <a:xfrm rot="0">
            <a:off x="5537200" y="1447800"/>
            <a:ext cx="5715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09/07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09/06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09/05</a:t>
            </a:r>
          </a:p>
        </p:txBody>
      </p:sp>
      <p:sp>
        <p:nvSpPr>
          <p:cNvPr id="1952339189" name="Text">
    </p:cNvPr>
          <p:cNvSpPr>
            <a:spLocks noGrp="1"/>
          </p:cNvSpPr>
          <p:nvPr/>
        </p:nvSpPr>
        <p:spPr>
          <a:xfrm rot="0">
            <a:off x="889000" y="1371600"/>
            <a:ext cx="46482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27526265" name="Text">
    </p:cNvPr>
          <p:cNvSpPr>
            <a:spLocks noGrp="1"/>
          </p:cNvSpPr>
          <p:nvPr/>
        </p:nvSpPr>
        <p:spPr>
          <a:xfrm rot="0">
            <a:off x="7124700" y="1371600"/>
            <a:ext cx="26543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41593001" name="Text">
    </p:cNvPr>
          <p:cNvSpPr>
            <a:spLocks noGrp="1"/>
          </p:cNvSpPr>
          <p:nvPr/>
        </p:nvSpPr>
        <p:spPr>
          <a:xfrm rot="0">
            <a:off x="5537200" y="1371600"/>
            <a:ext cx="571500" cy="8255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18712214" name="Rectangle"/>
          <p:cNvSpPr>
            <a:spLocks noGrp="1"/>
          </p:cNvSpPr>
          <p:nvPr/>
        </p:nvSpPr>
        <p:spPr>
          <a:xfrm>
            <a:off x="6870700" y="1371600"/>
            <a:ext cx="254000" cy="8255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