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30"/>
    <p:sldId id="275" r:id="rId32"/>
    <p:sldId id="276" r:id="rId33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slides/slide18.xml" Type="http://schemas.openxmlformats.org/officeDocument/2006/relationships/slide"/><Relationship Id="rId29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31" Target="notesSlides/notesSlide5.xml" Type="http://schemas.openxmlformats.org/officeDocument/2006/relationships/notesSlide"/><Relationship Id="rId32" Target="slides/slide20.xml" Type="http://schemas.openxmlformats.org/officeDocument/2006/relationships/slide"/><Relationship Id="rId33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2023-08-30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[2023.08.29 ~ 2023.09.04]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9월 2주차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03402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0630259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2797193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9451787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4337330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33795618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9638346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8589370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5564342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6902433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6283151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2215329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029125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5921253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4608662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24597700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194369922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매출 전송 시 오차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PRM/e-Biz 현수막 및 배너 신청관리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주문 api 구축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농협 납품처 주문 시 조회 조건 변경</a:t>
            </a:r>
          </a:p>
        </p:txBody>
      </p:sp>
      <p:sp>
        <p:nvSpPr>
          <p:cNvPr id="195009191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88122961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44896663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매출 전송 시 오차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PRM/e-Biz 현수막 및 배너 신청관리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주문 api 구축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농협 납품처 주문 시 조회 조건 변경</a:t>
            </a:r>
          </a:p>
        </p:txBody>
      </p:sp>
      <p:sp>
        <p:nvSpPr>
          <p:cNvPr id="97728540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53697912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</a:p>
        </p:txBody>
      </p:sp>
      <p:sp>
        <p:nvSpPr>
          <p:cNvPr id="162629687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77973578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018680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09640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1658530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5360342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9435572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9168390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74137198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4922019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4951162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8440392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8459749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00036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0299464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5698934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4713842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70350817" name="Text">
    </p:cNvPr>
          <p:cNvSpPr>
            <a:spLocks noGrp="1"/>
          </p:cNvSpPr>
          <p:nvPr/>
        </p:nvSpPr>
        <p:spPr>
          <a:xfrm rot="0">
            <a:off x="9702800" y="1511300"/>
            <a:ext cx="3683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  <a:br/>
            <a:br/>
            <a:br/>
            <a:br/>
            <a:br/>
            <a:br/>
          </a:p>
        </p:txBody>
      </p:sp>
      <p:sp>
        <p:nvSpPr>
          <p:cNvPr id="1906858058" name="Text">
    </p:cNvPr>
          <p:cNvSpPr>
            <a:spLocks noGrp="1"/>
          </p:cNvSpPr>
          <p:nvPr/>
        </p:nvSpPr>
        <p:spPr>
          <a:xfrm rot="0">
            <a:off x="9334500" y="1511300"/>
            <a:ext cx="3683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br/>
            <a:br/>
            <a:br/>
            <a:br/>
            <a:br/>
            <a:br/>
          </a:p>
        </p:txBody>
      </p:sp>
      <p:sp>
        <p:nvSpPr>
          <p:cNvPr id="696451193" name="Text">
    </p:cNvPr>
          <p:cNvSpPr>
            <a:spLocks noGrp="1"/>
          </p:cNvSpPr>
          <p:nvPr/>
        </p:nvSpPr>
        <p:spPr>
          <a:xfrm rot="0">
            <a:off x="5930900" y="1511300"/>
            <a:ext cx="3403600" cy="5207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구축-7/12 SD모듈 수정사항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 및 운영 선 반영-7/13 모니터링 프로그램 코딩-7/14 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니터링 프로그램 기능 추가-7/24 모니터링 프로그램 데이터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다운로드 기능 추가-7/25 EXCEL 업로드 후 CBO 테이블 저장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기능 추가-7/26 수신시 메일링 로직 수정 및 데이터 매핑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가-7/27 SABIC OPEN DATA UPLOAD 기능 추가-7/28 SAB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IC 모니터링 프로그램 테스트-8/2   SABIC 모니터링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운영반영-8/3   SABIC 컨테이너 정보 일괄 입력 기능 추가-8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/3   SABIC 1LEG GI정보 일자별 일괄전송 기능 추가-8/4   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ABIC 최종 점검-8</a:t>
            </a:r>
          </a:p>
        </p:txBody>
      </p:sp>
      <p:sp>
        <p:nvSpPr>
          <p:cNvPr id="717603109" name="Text">
    </p:cNvPr>
          <p:cNvSpPr>
            <a:spLocks noGrp="1"/>
          </p:cNvSpPr>
          <p:nvPr/>
        </p:nvSpPr>
        <p:spPr>
          <a:xfrm rot="0">
            <a:off x="5308600" y="1511300"/>
            <a:ext cx="5715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909055599" name="Text">
    </p:cNvPr>
          <p:cNvSpPr>
            <a:spLocks noGrp="1"/>
          </p:cNvSpPr>
          <p:nvPr/>
        </p:nvSpPr>
        <p:spPr>
          <a:xfrm rot="0">
            <a:off x="88900" y="1511300"/>
            <a:ext cx="5715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116773396" name="Text">
    </p:cNvPr>
          <p:cNvSpPr>
            <a:spLocks noGrp="1"/>
          </p:cNvSpPr>
          <p:nvPr/>
        </p:nvSpPr>
        <p:spPr>
          <a:xfrm rot="0">
            <a:off x="711200" y="1511300"/>
            <a:ext cx="3403600" cy="5207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구축-7/12 SD모듈 수정사항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 및 운영 선 반영-7/13 모니터링 프로그램 코딩-7/14 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니터링 프로그램 기능 추가-7/24 모니터링 프로그램 데이터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다운로드 기능 추가-7/25 EXCEL 업로드 후 CBO 테이블 저장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기능 추가-7/26 수신시 메일링 로직 수정 및 데이터 매핑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가-7/27 SABIC OPEN DATA UPLOAD 기능 추가-7/28 SAB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IC 모니터링 프로그램 테스트-8/2   SABIC 모니터링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운영반영-8/3   SABIC 컨테이너 정보 일괄 입력 기능 추가-8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/3   SABIC 1LEG GI정보 일자별 일괄전송 기능 추가-8/4   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ABIC 최종 점검-8/7   운영반영-8/8   마이그레이션 데이터 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렌징 프로그램 개발-8/9   PO 수신메일 내용 수정-8/9   오더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취소정보 전송여부 체크 로직 추가-8/10 1LEG GI I/F 테스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트 및 업무협의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구축-8/11 2LEG GI I/F 테스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트 및 업무협의-8/21 오픈데이터 클렌징 수정- 8/21 인터페이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 조건 변경으로 로직 수정- 8/23 GI I/F시 중복전송으로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한 로직 수정- 8/31 데이터 클렌징 로직 수정- 9/01  ZPSBR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2000 ALV 삭제필드 정상화           ZPLER0160 리턴코드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           ZPSBR0220 삭제버튼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ITSM-98843중질유대리점 일일 경유 주문량 Cap 설정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개발 요청- 8/23 테이블,유지보수뷰,관련 펑션 생성- 8/24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납품보류 해제 프로그램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ITSM-99463모바일상품권 캐시백 설계 변경요청- 8/25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경후 UAT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ITSM-99116모바일상품권 캐시백 연결 작업요청- 8/28 프</a:t>
            </a:r>
            <a:br/>
          </a:p>
        </p:txBody>
      </p:sp>
      <p:sp>
        <p:nvSpPr>
          <p:cNvPr id="1939983607" name="Text">
    </p:cNvPr>
          <p:cNvSpPr>
            <a:spLocks noGrp="1"/>
          </p:cNvSpPr>
          <p:nvPr/>
        </p:nvSpPr>
        <p:spPr>
          <a:xfrm rot="0">
            <a:off x="4483100" y="1511300"/>
            <a:ext cx="3683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2003429199" name="Text">
    </p:cNvPr>
          <p:cNvSpPr>
            <a:spLocks noGrp="1"/>
          </p:cNvSpPr>
          <p:nvPr/>
        </p:nvSpPr>
        <p:spPr>
          <a:xfrm rot="0">
            <a:off x="4851400" y="1511300"/>
            <a:ext cx="3683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</a:p>
        </p:txBody>
      </p:sp>
      <p:sp>
        <p:nvSpPr>
          <p:cNvPr id="1226685269" name="Text">
    </p:cNvPr>
          <p:cNvSpPr>
            <a:spLocks noGrp="1"/>
          </p:cNvSpPr>
          <p:nvPr/>
        </p:nvSpPr>
        <p:spPr>
          <a:xfrm rot="0">
            <a:off x="4114800" y="1511300"/>
            <a:ext cx="3683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</a:p>
        </p:txBody>
      </p:sp>
      <p:sp>
        <p:nvSpPr>
          <p:cNvPr id="254537310" name="Text">
    </p:cNvPr>
          <p:cNvSpPr>
            <a:spLocks noGrp="1"/>
          </p:cNvSpPr>
          <p:nvPr/>
        </p:nvSpPr>
        <p:spPr>
          <a:xfrm rot="0">
            <a:off x="660400" y="1511300"/>
            <a:ext cx="34544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22059576" name="Text">
    </p:cNvPr>
          <p:cNvSpPr>
            <a:spLocks noGrp="1"/>
          </p:cNvSpPr>
          <p:nvPr/>
        </p:nvSpPr>
        <p:spPr>
          <a:xfrm rot="0">
            <a:off x="5880100" y="1511300"/>
            <a:ext cx="34544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00441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4708777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4969219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1022727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7693451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95729602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2087069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3383589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4774381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3533187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4449425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7081533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8341200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5066580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36068984" name="Text">
    </p:cNvPr>
          <p:cNvSpPr>
            <a:spLocks noGrp="1"/>
          </p:cNvSpPr>
          <p:nvPr/>
        </p:nvSpPr>
        <p:spPr>
          <a:xfrm rot="0">
            <a:off x="711200" y="1612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 로그램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ITSM-99612 당사 NH알뜰 중부권/남부권 낙찰에 따른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존 거래처코드 동일유지 및 보완/개선 요청- 8/31 E-BIZ 주문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I/F펑션 로직 수정- 9/01 ZSDR1040 1041 3021 3022 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215 5217           5680 5680A 5682 화면수정          RFC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4건 수정</a:t>
            </a:r>
          </a:p>
        </p:txBody>
      </p:sp>
      <p:sp>
        <p:nvSpPr>
          <p:cNvPr id="1429428736" name="Text">
    </p:cNvPr>
          <p:cNvSpPr>
            <a:spLocks noGrp="1"/>
          </p:cNvSpPr>
          <p:nvPr/>
        </p:nvSpPr>
        <p:spPr>
          <a:xfrm rot="0">
            <a:off x="4483100" y="1612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br/>
            <a:br/>
            <a:br/>
          </a:p>
        </p:txBody>
      </p:sp>
      <p:sp>
        <p:nvSpPr>
          <p:cNvPr id="1270653425" name="Text">
    </p:cNvPr>
          <p:cNvSpPr>
            <a:spLocks noGrp="1"/>
          </p:cNvSpPr>
          <p:nvPr/>
        </p:nvSpPr>
        <p:spPr>
          <a:xfrm rot="0">
            <a:off x="4851400" y="1612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br/>
            <a:br/>
          </a:p>
        </p:txBody>
      </p:sp>
      <p:sp>
        <p:nvSpPr>
          <p:cNvPr id="647811817" name="Text">
    </p:cNvPr>
          <p:cNvSpPr>
            <a:spLocks noGrp="1"/>
          </p:cNvSpPr>
          <p:nvPr/>
        </p:nvSpPr>
        <p:spPr>
          <a:xfrm rot="0">
            <a:off x="4114800" y="1612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br/>
            <a:br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53861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2787653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6548478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308986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9348570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8265261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7549634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4547401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2777407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328211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5065602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5699452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3355069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3127678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0297296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202552099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</a:p>
        </p:txBody>
      </p:sp>
      <p:sp>
        <p:nvSpPr>
          <p:cNvPr id="154395191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개발 환경 설정 및 시스템 운영 현황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개발 환경 설정 및 시스템 운영 현황 파악</a:t>
            </a:r>
          </a:p>
        </p:txBody>
      </p:sp>
      <p:sp>
        <p:nvSpPr>
          <p:cNvPr id="196345276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140565846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208287581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개발 환경 설정 및 시스템 운영 현황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개발 환경 설정 및 시스템 운영 현황 파악</a:t>
            </a:r>
          </a:p>
        </p:txBody>
      </p:sp>
      <p:sp>
        <p:nvSpPr>
          <p:cNvPr id="37719242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56002336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</a:p>
        </p:txBody>
      </p:sp>
      <p:sp>
        <p:nvSpPr>
          <p:cNvPr id="125050982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</a:p>
        </p:txBody>
      </p:sp>
      <p:sp>
        <p:nvSpPr>
          <p:cNvPr id="12893377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4823880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9104173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98843016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18740525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</a:p>
        </p:txBody>
      </p:sp>
      <p:sp>
        <p:nvSpPr>
          <p:cNvPr id="196852079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69437606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98876694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FlowRecord Balance 계산 과정 기록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(Web) 제품별 탱크 재고 현황 필드 추가 및 변경</a:t>
            </a:r>
          </a:p>
        </p:txBody>
      </p:sp>
      <p:sp>
        <p:nvSpPr>
          <p:cNvPr id="182959615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83821770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</a:p>
        </p:txBody>
      </p:sp>
      <p:sp>
        <p:nvSpPr>
          <p:cNvPr id="60568255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</a:p>
        </p:txBody>
      </p:sp>
      <p:sp>
        <p:nvSpPr>
          <p:cNvPr id="170508406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7701951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50542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820928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3109266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7628349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7444578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2932709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0190550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0465353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6001467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8451663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505813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3525099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5359979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3461410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8006913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38685959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63959072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신규개발 요청</a:t>
            </a:r>
          </a:p>
        </p:txBody>
      </p:sp>
      <p:sp>
        <p:nvSpPr>
          <p:cNvPr id="91823366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22936184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30176636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주유원복 장기 미입금 오더에 대한 삭제권한 부여요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</a:p>
        </p:txBody>
      </p:sp>
      <p:sp>
        <p:nvSpPr>
          <p:cNvPr id="128692042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</a:p>
        </p:txBody>
      </p:sp>
      <p:sp>
        <p:nvSpPr>
          <p:cNvPr id="59465563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br/>
          </a:p>
        </p:txBody>
      </p:sp>
      <p:sp>
        <p:nvSpPr>
          <p:cNvPr id="189242035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9981785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766637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9847629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</a:p>
        </p:txBody>
      </p:sp>
      <p:sp>
        <p:nvSpPr>
          <p:cNvPr id="136719667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</a:p>
        </p:txBody>
      </p:sp>
      <p:sp>
        <p:nvSpPr>
          <p:cNvPr id="128135391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공지사항 검색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gcms 인수인계</a:t>
            </a:r>
          </a:p>
        </p:txBody>
      </p:sp>
      <p:sp>
        <p:nvSpPr>
          <p:cNvPr id="195241872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212157209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10035379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공지사항 검색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GCMS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정기 점검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fortify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배차 엔진 라이센스 교체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거리 및 요율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상품권 ERP연계 데이터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ITSM-99832 변경결과 작성</a:t>
            </a:r>
          </a:p>
        </p:txBody>
      </p:sp>
      <p:sp>
        <p:nvSpPr>
          <p:cNvPr id="1916752855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205032985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55178244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135977451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0403562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6041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6820396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112187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0137822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9170641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5468513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5069257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7285274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6652168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4845774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7473255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7443544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2470536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3085051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69909052" name="Text">
    </p:cNvPr>
          <p:cNvSpPr>
            <a:spLocks noGrp="1"/>
          </p:cNvSpPr>
          <p:nvPr/>
        </p:nvSpPr>
        <p:spPr>
          <a:xfrm rot="0">
            <a:off x="9702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</a:p>
        </p:txBody>
      </p:sp>
      <p:sp>
        <p:nvSpPr>
          <p:cNvPr id="970348798" name="Text">
    </p:cNvPr>
          <p:cNvSpPr>
            <a:spLocks noGrp="1"/>
          </p:cNvSpPr>
          <p:nvPr/>
        </p:nvSpPr>
        <p:spPr>
          <a:xfrm rot="0">
            <a:off x="93345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</a:p>
        </p:txBody>
      </p:sp>
      <p:sp>
        <p:nvSpPr>
          <p:cNvPr id="1692231546" name="Text">
    </p:cNvPr>
          <p:cNvSpPr>
            <a:spLocks noGrp="1"/>
          </p:cNvSpPr>
          <p:nvPr/>
        </p:nvSpPr>
        <p:spPr>
          <a:xfrm rot="0">
            <a:off x="5930900" y="15113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2070515055" name="Text">
    </p:cNvPr>
          <p:cNvSpPr>
            <a:spLocks noGrp="1"/>
          </p:cNvSpPr>
          <p:nvPr/>
        </p:nvSpPr>
        <p:spPr>
          <a:xfrm rot="0">
            <a:off x="53086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227979071" name="Text">
    </p:cNvPr>
          <p:cNvSpPr>
            <a:spLocks noGrp="1"/>
          </p:cNvSpPr>
          <p:nvPr/>
        </p:nvSpPr>
        <p:spPr>
          <a:xfrm rot="0">
            <a:off x="889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118554447" name="Text">
    </p:cNvPr>
          <p:cNvSpPr>
            <a:spLocks noGrp="1"/>
          </p:cNvSpPr>
          <p:nvPr/>
        </p:nvSpPr>
        <p:spPr>
          <a:xfrm rot="0">
            <a:off x="711200" y="15113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'PRM'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111pc 작업에러멈춤 확인 및 대기열 정리, 정상화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재수행 및 엑셀 이상현상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회계지급전표' 작업 데이터정리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116pc 확인 및 재부팅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'구매자금 추심결과'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'CNTR 수출계획통보서' 작업 0건 원인 현업문의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-&gt; 요청건이 RPA 처리 조건에 미달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실패 원인확인 및 메일 재발송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'항공급유 매출입력' 작업 수행 및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 A11 '#2 외화지급계좌' 작업 미수행 원인 확인 및 수기승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</a:t>
            </a:r>
          </a:p>
        </p:txBody>
      </p:sp>
      <p:sp>
        <p:nvSpPr>
          <p:cNvPr id="1296203991" name="Text">
    </p:cNvPr>
          <p:cNvSpPr>
            <a:spLocks noGrp="1"/>
          </p:cNvSpPr>
          <p:nvPr/>
        </p:nvSpPr>
        <p:spPr>
          <a:xfrm rot="0">
            <a:off x="44831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</a:p>
        </p:txBody>
      </p:sp>
      <p:sp>
        <p:nvSpPr>
          <p:cNvPr id="2063036133" name="Text">
    </p:cNvPr>
          <p:cNvSpPr>
            <a:spLocks noGrp="1"/>
          </p:cNvSpPr>
          <p:nvPr/>
        </p:nvSpPr>
        <p:spPr>
          <a:xfrm rot="0">
            <a:off x="48514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</a:p>
        </p:txBody>
      </p:sp>
      <p:sp>
        <p:nvSpPr>
          <p:cNvPr id="952965125" name="Text">
    </p:cNvPr>
          <p:cNvSpPr>
            <a:spLocks noGrp="1"/>
          </p:cNvSpPr>
          <p:nvPr/>
        </p:nvSpPr>
        <p:spPr>
          <a:xfrm rot="0">
            <a:off x="4114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</a:p>
        </p:txBody>
      </p:sp>
      <p:sp>
        <p:nvSpPr>
          <p:cNvPr id="615538658" name="Text">
    </p:cNvPr>
          <p:cNvSpPr>
            <a:spLocks noGrp="1"/>
          </p:cNvSpPr>
          <p:nvPr/>
        </p:nvSpPr>
        <p:spPr>
          <a:xfrm rot="0">
            <a:off x="6604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00111259" name="Text">
    </p:cNvPr>
          <p:cNvSpPr>
            <a:spLocks noGrp="1"/>
          </p:cNvSpPr>
          <p:nvPr/>
        </p:nvSpPr>
        <p:spPr>
          <a:xfrm rot="0">
            <a:off x="58801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13776029" name="Text">
    </p:cNvPr>
          <p:cNvSpPr>
            <a:spLocks noGrp="1"/>
          </p:cNvSpPr>
          <p:nvPr/>
        </p:nvSpPr>
        <p:spPr>
          <a:xfrm rot="0">
            <a:off x="9702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823589413" name="Text">
    </p:cNvPr>
          <p:cNvSpPr>
            <a:spLocks noGrp="1"/>
          </p:cNvSpPr>
          <p:nvPr/>
        </p:nvSpPr>
        <p:spPr>
          <a:xfrm rot="0">
            <a:off x="93345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1247336734" name="Text">
    </p:cNvPr>
          <p:cNvSpPr>
            <a:spLocks noGrp="1"/>
          </p:cNvSpPr>
          <p:nvPr/>
        </p:nvSpPr>
        <p:spPr>
          <a:xfrm rot="0">
            <a:off x="5930900" y="37846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</a:p>
        </p:txBody>
      </p:sp>
      <p:sp>
        <p:nvSpPr>
          <p:cNvPr id="1591557681" name="Text">
    </p:cNvPr>
          <p:cNvSpPr>
            <a:spLocks noGrp="1"/>
          </p:cNvSpPr>
          <p:nvPr/>
        </p:nvSpPr>
        <p:spPr>
          <a:xfrm rot="0">
            <a:off x="53086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85896033" name="Text">
    </p:cNvPr>
          <p:cNvSpPr>
            <a:spLocks noGrp="1"/>
          </p:cNvSpPr>
          <p:nvPr/>
        </p:nvSpPr>
        <p:spPr>
          <a:xfrm rot="0">
            <a:off x="889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743570699" name="Text">
    </p:cNvPr>
          <p:cNvSpPr>
            <a:spLocks noGrp="1"/>
          </p:cNvSpPr>
          <p:nvPr/>
        </p:nvSpPr>
        <p:spPr>
          <a:xfrm rot="0">
            <a:off x="711200" y="37846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</a:p>
        </p:txBody>
      </p:sp>
      <p:sp>
        <p:nvSpPr>
          <p:cNvPr id="1810916033" name="Text">
    </p:cNvPr>
          <p:cNvSpPr>
            <a:spLocks noGrp="1"/>
          </p:cNvSpPr>
          <p:nvPr/>
        </p:nvSpPr>
        <p:spPr>
          <a:xfrm rot="0">
            <a:off x="44831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558967608" name="Text">
    </p:cNvPr>
          <p:cNvSpPr>
            <a:spLocks noGrp="1"/>
          </p:cNvSpPr>
          <p:nvPr/>
        </p:nvSpPr>
        <p:spPr>
          <a:xfrm rot="0">
            <a:off x="48514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</a:p>
        </p:txBody>
      </p:sp>
      <p:sp>
        <p:nvSpPr>
          <p:cNvPr id="752752743" name="Text">
    </p:cNvPr>
          <p:cNvSpPr>
            <a:spLocks noGrp="1"/>
          </p:cNvSpPr>
          <p:nvPr/>
        </p:nvSpPr>
        <p:spPr>
          <a:xfrm rot="0">
            <a:off x="4114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764106344" name="Text">
    </p:cNvPr>
          <p:cNvSpPr>
            <a:spLocks noGrp="1"/>
          </p:cNvSpPr>
          <p:nvPr/>
        </p:nvSpPr>
        <p:spPr>
          <a:xfrm rot="0">
            <a:off x="6604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66397298" name="Text">
    </p:cNvPr>
          <p:cNvSpPr>
            <a:spLocks noGrp="1"/>
          </p:cNvSpPr>
          <p:nvPr/>
        </p:nvSpPr>
        <p:spPr>
          <a:xfrm rot="0">
            <a:off x="58801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29543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3656942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4200203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689458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0279685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40769505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0921218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6597000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066712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7845260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4876312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3347460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5861683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8605139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4088293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18536199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149316545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</a:p>
        </p:txBody>
      </p:sp>
      <p:sp>
        <p:nvSpPr>
          <p:cNvPr id="181257389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0158155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85127382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미입력 KRI 현황 및 화면 수정 에 대한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가사항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관련 알림 메일 발송시 메일에 포함된 https://s-erm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prd.s-oil.com  링크 주소 정상작동 되도록 JAVA 로직 수정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MHC팀 김대웅 주임 폴더관리자 권한 삭제처리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정기적검토 메일링 수신대상 및 샘플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LMS 사무직 접근권한 신청[imoms929403,imoms63481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18]</a:t>
            </a:r>
          </a:p>
        </p:txBody>
      </p:sp>
      <p:sp>
        <p:nvSpPr>
          <p:cNvPr id="123603398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</a:p>
        </p:txBody>
      </p:sp>
      <p:sp>
        <p:nvSpPr>
          <p:cNvPr id="176073778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</a:p>
        </p:txBody>
      </p:sp>
      <p:sp>
        <p:nvSpPr>
          <p:cNvPr id="50522309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</a:p>
        </p:txBody>
      </p:sp>
      <p:sp>
        <p:nvSpPr>
          <p:cNvPr id="83845248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6890266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2299790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</a:p>
        </p:txBody>
      </p:sp>
      <p:sp>
        <p:nvSpPr>
          <p:cNvPr id="28343277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</a:p>
        </p:txBody>
      </p:sp>
      <p:sp>
        <p:nvSpPr>
          <p:cNvPr id="187554248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인수인계</a:t>
            </a:r>
          </a:p>
        </p:txBody>
      </p:sp>
      <p:sp>
        <p:nvSpPr>
          <p:cNvPr id="166387854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31947654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62720432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인수인계 (박민우 대리)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전환 모바일상품권 발행 오류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미회수현황 데이터 오류 확인요청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모바일상품권 변환 진행된 상품권리스트 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이터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판매현황 ERP 연계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자재:60100108 오더할당 오류 확인 및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주기범 계장님 SSO를 통한 접속이 안되는 현상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SP414 시나리오 승인관련 데이터 확인요청</a:t>
            </a:r>
          </a:p>
        </p:txBody>
      </p:sp>
      <p:sp>
        <p:nvSpPr>
          <p:cNvPr id="505254335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46300967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59057842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08/30</a:t>
            </a:r>
            <a:br/>
          </a:p>
        </p:txBody>
      </p:sp>
      <p:sp>
        <p:nvSpPr>
          <p:cNvPr id="174676034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4456915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87567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8690551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6215184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5395488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8191422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8129756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6206338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1318437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5633819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4470869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8070084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647079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713085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1512224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9209272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98055643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</a:p>
        </p:txBody>
      </p:sp>
      <p:sp>
        <p:nvSpPr>
          <p:cNvPr id="204330240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[IMS] 날짜 선택 양식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LOPAS 대송저유소 I/F 개발을 위한 테이블 및 IF정의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팝업창이 뜨지 않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현상 확인 및 수정</a:t>
            </a:r>
          </a:p>
        </p:txBody>
      </p:sp>
      <p:sp>
        <p:nvSpPr>
          <p:cNvPr id="23061511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52334061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89165008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주문/출하 현황 데이터 소스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LOPAS 대송저유소 I/F 개발을 위한 테이블 및 IF정의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팝업창이 뜨지 않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현상 확인 및 수정</a:t>
            </a:r>
          </a:p>
        </p:txBody>
      </p:sp>
      <p:sp>
        <p:nvSpPr>
          <p:cNvPr id="153835836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55725360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</a:p>
        </p:txBody>
      </p:sp>
      <p:sp>
        <p:nvSpPr>
          <p:cNvPr id="43472807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</a:p>
        </p:txBody>
      </p:sp>
      <p:sp>
        <p:nvSpPr>
          <p:cNvPr id="179585763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9886451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7410014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</a:p>
        </p:txBody>
      </p:sp>
      <p:sp>
        <p:nvSpPr>
          <p:cNvPr id="188584327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132892883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2023.7월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</a:p>
        </p:txBody>
      </p:sp>
      <p:sp>
        <p:nvSpPr>
          <p:cNvPr id="1065317672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57186383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28312485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2023.7월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</a:p>
        </p:txBody>
      </p:sp>
      <p:sp>
        <p:nvSpPr>
          <p:cNvPr id="190355109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</a:p>
        </p:txBody>
      </p:sp>
      <p:sp>
        <p:nvSpPr>
          <p:cNvPr id="90433927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</a:p>
        </p:txBody>
      </p:sp>
      <p:sp>
        <p:nvSpPr>
          <p:cNvPr id="184386472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2092265160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7968572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77636947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894231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</a:p>
                    <a:p>
                      <a:endParaRPr altLang="ko-KR" dirty="0" lang="en-US" smtClean="0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894231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</a:p>
                    <a:p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9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77636947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이재원</a:t>
                      </a: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이여진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이지은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남대현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최진우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박남신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김원기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이여진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김원기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김원기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김도신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김예린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894231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</a:p>
                    <a:p>
                      <a:endParaRPr altLang="ko-KR" dirty="0" lang="en-US" smtClean="0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894231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</a:p>
                    <a:p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9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331826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974812785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626516888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206953675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985464351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400684231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27738131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807540857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917353751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59043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670803654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727197546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887840795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112286271" name="Frame"/>
          <p:cNvSpPr>
            <a:spLocks noGrp="1"/>
          </p:cNvSpPr>
          <p:nvPr/>
        </p:nvSpPr>
        <p:spPr>
          <a:xfrm>
            <a:off x="25400" y="53975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31181267" name="Text">
    </p:cNvPr>
          <p:cNvSpPr>
            <a:spLocks noGrp="1"/>
          </p:cNvSpPr>
          <p:nvPr/>
        </p:nvSpPr>
        <p:spPr>
          <a:xfrm rot="0">
            <a:off x="152400" y="54229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834532404" name="Text">
    </p:cNvPr>
          <p:cNvSpPr>
            <a:spLocks noGrp="1"/>
          </p:cNvSpPr>
          <p:nvPr/>
        </p:nvSpPr>
        <p:spPr>
          <a:xfrm rot="0">
            <a:off x="6451600" y="59563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43409526" name="Text">
    </p:cNvPr>
          <p:cNvSpPr>
            <a:spLocks noGrp="1"/>
          </p:cNvSpPr>
          <p:nvPr/>
        </p:nvSpPr>
        <p:spPr>
          <a:xfrm rot="0">
            <a:off x="2057400" y="59563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12456662" name="Text">
    </p:cNvPr>
          <p:cNvSpPr>
            <a:spLocks noGrp="1"/>
          </p:cNvSpPr>
          <p:nvPr/>
        </p:nvSpPr>
        <p:spPr>
          <a:xfrm rot="0">
            <a:off x="101600" y="59563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14014709" name="Text">
    </p:cNvPr>
          <p:cNvSpPr>
            <a:spLocks noGrp="1"/>
          </p:cNvSpPr>
          <p:nvPr/>
        </p:nvSpPr>
        <p:spPr>
          <a:xfrm rot="0">
            <a:off x="101600" y="57150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151209564" name="Text">
    </p:cNvPr>
          <p:cNvSpPr>
            <a:spLocks noGrp="1"/>
          </p:cNvSpPr>
          <p:nvPr/>
        </p:nvSpPr>
        <p:spPr>
          <a:xfrm rot="0">
            <a:off x="2057400" y="57150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347757454" name="Text">
    </p:cNvPr>
          <p:cNvSpPr>
            <a:spLocks noGrp="1"/>
          </p:cNvSpPr>
          <p:nvPr/>
        </p:nvSpPr>
        <p:spPr>
          <a:xfrm rot="0">
            <a:off x="6451600" y="57150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656809084" name="Text">
    </p:cNvPr>
          <p:cNvSpPr>
            <a:spLocks noGrp="1"/>
          </p:cNvSpPr>
          <p:nvPr/>
        </p:nvSpPr>
        <p:spPr>
          <a:xfrm rot="0">
            <a:off x="101600" y="62484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1059411" name="Text">
    </p:cNvPr>
          <p:cNvSpPr>
            <a:spLocks noGrp="1"/>
          </p:cNvSpPr>
          <p:nvPr/>
        </p:nvSpPr>
        <p:spPr>
          <a:xfrm rot="0">
            <a:off x="6451600" y="62484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02803228" name="Text">
    </p:cNvPr>
          <p:cNvSpPr>
            <a:spLocks noGrp="1"/>
          </p:cNvSpPr>
          <p:nvPr/>
        </p:nvSpPr>
        <p:spPr>
          <a:xfrm rot="0">
            <a:off x="2057400" y="62484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897295" name="Text">
    </p:cNvPr>
          <p:cNvSpPr>
            <a:spLocks noGrp="1"/>
          </p:cNvSpPr>
          <p:nvPr/>
        </p:nvSpPr>
        <p:spPr>
          <a:xfrm rot="0">
            <a:off x="1244600" y="62484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86630935" name="Text">
    </p:cNvPr>
          <p:cNvSpPr>
            <a:spLocks noGrp="1"/>
          </p:cNvSpPr>
          <p:nvPr/>
        </p:nvSpPr>
        <p:spPr>
          <a:xfrm rot="0">
            <a:off x="1244600" y="59563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20879980" name="Text">
    </p:cNvPr>
          <p:cNvSpPr>
            <a:spLocks noGrp="1"/>
          </p:cNvSpPr>
          <p:nvPr/>
        </p:nvSpPr>
        <p:spPr>
          <a:xfrm rot="0">
            <a:off x="1244600" y="57150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390742422" name="Text">
    </p:cNvPr>
          <p:cNvSpPr>
            <a:spLocks noGrp="1"/>
          </p:cNvSpPr>
          <p:nvPr/>
        </p:nvSpPr>
        <p:spPr>
          <a:xfrm rot="0">
            <a:off x="8102600" y="62484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18555487" name="Text">
    </p:cNvPr>
          <p:cNvSpPr>
            <a:spLocks noGrp="1"/>
          </p:cNvSpPr>
          <p:nvPr/>
        </p:nvSpPr>
        <p:spPr>
          <a:xfrm rot="0">
            <a:off x="8102600" y="57150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160042975" name="Text">
    </p:cNvPr>
          <p:cNvSpPr>
            <a:spLocks noGrp="1"/>
          </p:cNvSpPr>
          <p:nvPr/>
        </p:nvSpPr>
        <p:spPr>
          <a:xfrm rot="0">
            <a:off x="8102600" y="59563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90324926" name="Frame"/>
          <p:cNvSpPr>
            <a:spLocks noGrp="1"/>
          </p:cNvSpPr>
          <p:nvPr/>
        </p:nvSpPr>
        <p:spPr>
          <a:xfrm>
            <a:off x="101600" y="2984500"/>
            <a:ext cx="9779000" cy="22479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814444029" name="Text">
    </p:cNvPr>
          <p:cNvSpPr>
            <a:spLocks noGrp="1"/>
          </p:cNvSpPr>
          <p:nvPr/>
        </p:nvSpPr>
        <p:spPr>
          <a:xfrm rot="0">
            <a:off x="165100" y="30480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17411673" name="Text">
    </p:cNvPr>
          <p:cNvSpPr>
            <a:spLocks noGrp="1"/>
          </p:cNvSpPr>
          <p:nvPr/>
        </p:nvSpPr>
        <p:spPr>
          <a:xfrm rot="0">
            <a:off x="152400" y="30099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437031026" name="Text">
    </p:cNvPr>
          <p:cNvSpPr>
            <a:spLocks noGrp="1"/>
          </p:cNvSpPr>
          <p:nvPr/>
        </p:nvSpPr>
        <p:spPr>
          <a:xfrm rot="0">
            <a:off x="165100" y="32639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353334029" name="Text">
    </p:cNvPr>
          <p:cNvSpPr>
            <a:spLocks noGrp="1"/>
          </p:cNvSpPr>
          <p:nvPr/>
        </p:nvSpPr>
        <p:spPr>
          <a:xfrm rot="0">
            <a:off x="901700" y="32639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25337658" name="Text">
    </p:cNvPr>
          <p:cNvSpPr>
            <a:spLocks noGrp="1"/>
          </p:cNvSpPr>
          <p:nvPr/>
        </p:nvSpPr>
        <p:spPr>
          <a:xfrm rot="0">
            <a:off x="5549900" y="32639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329085329" name="Text">
    </p:cNvPr>
          <p:cNvSpPr>
            <a:spLocks noGrp="1"/>
          </p:cNvSpPr>
          <p:nvPr/>
        </p:nvSpPr>
        <p:spPr>
          <a:xfrm rot="0">
            <a:off x="6121400" y="32639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547593422" name="Frame"/>
          <p:cNvSpPr>
            <a:spLocks noGrp="1"/>
          </p:cNvSpPr>
          <p:nvPr/>
        </p:nvSpPr>
        <p:spPr>
          <a:xfrm>
            <a:off x="165100" y="4305300"/>
            <a:ext cx="9664700" cy="927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559976322" name="Text">
    </p:cNvPr>
          <p:cNvSpPr>
            <a:spLocks noGrp="1"/>
          </p:cNvSpPr>
          <p:nvPr/>
        </p:nvSpPr>
        <p:spPr>
          <a:xfrm rot="0">
            <a:off x="165100" y="4279900"/>
            <a:ext cx="7366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610173733" name="Text">
    </p:cNvPr>
          <p:cNvSpPr>
            <a:spLocks noGrp="1"/>
          </p:cNvSpPr>
          <p:nvPr/>
        </p:nvSpPr>
        <p:spPr>
          <a:xfrm rot="0">
            <a:off x="965200" y="4330700"/>
            <a:ext cx="45847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주유소/충전소 PRM 거래처 마스터 신규 등록시 필수 계약 자동 체결요청 시스템 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Soft Skill 인증제도(Skillset) 시행에 따른 LMS 개발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[EIS] 2023.7월 결산의 EIS, Yellow Book 반영</a:t>
            </a:r>
          </a:p>
        </p:txBody>
      </p:sp>
      <p:sp>
        <p:nvSpPr>
          <p:cNvPr id="1360204280" name="Text">
    </p:cNvPr>
          <p:cNvSpPr>
            <a:spLocks noGrp="1"/>
          </p:cNvSpPr>
          <p:nvPr/>
        </p:nvSpPr>
        <p:spPr>
          <a:xfrm rot="0">
            <a:off x="7239000" y="4330700"/>
            <a:ext cx="25527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835709176" name="Text">
    </p:cNvPr>
          <p:cNvSpPr>
            <a:spLocks noGrp="1"/>
          </p:cNvSpPr>
          <p:nvPr/>
        </p:nvSpPr>
        <p:spPr>
          <a:xfrm rot="0">
            <a:off x="5549900" y="4330700"/>
            <a:ext cx="5715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</a:p>
        </p:txBody>
      </p:sp>
      <p:sp>
        <p:nvSpPr>
          <p:cNvPr id="1221803080" name="Text">
    </p:cNvPr>
          <p:cNvSpPr>
            <a:spLocks noGrp="1"/>
          </p:cNvSpPr>
          <p:nvPr/>
        </p:nvSpPr>
        <p:spPr>
          <a:xfrm rot="0">
            <a:off x="901700" y="4279900"/>
            <a:ext cx="46482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74359058" name="Text">
    </p:cNvPr>
          <p:cNvSpPr>
            <a:spLocks noGrp="1"/>
          </p:cNvSpPr>
          <p:nvPr/>
        </p:nvSpPr>
        <p:spPr>
          <a:xfrm rot="0">
            <a:off x="6121400" y="4279900"/>
            <a:ext cx="36449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44168065" name="Text">
    </p:cNvPr>
          <p:cNvSpPr>
            <a:spLocks noGrp="1"/>
          </p:cNvSpPr>
          <p:nvPr/>
        </p:nvSpPr>
        <p:spPr>
          <a:xfrm rot="0">
            <a:off x="5549900" y="4279900"/>
            <a:ext cx="5715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42787995" name="Frame"/>
          <p:cNvSpPr>
            <a:spLocks noGrp="1"/>
          </p:cNvSpPr>
          <p:nvPr/>
        </p:nvSpPr>
        <p:spPr>
          <a:xfrm>
            <a:off x="165100" y="36068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099663655" name="Text">
    </p:cNvPr>
          <p:cNvSpPr>
            <a:spLocks noGrp="1"/>
          </p:cNvSpPr>
          <p:nvPr/>
        </p:nvSpPr>
        <p:spPr>
          <a:xfrm rot="0">
            <a:off x="165100" y="36068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379280081" name="Text">
    </p:cNvPr>
          <p:cNvSpPr>
            <a:spLocks noGrp="1"/>
          </p:cNvSpPr>
          <p:nvPr/>
        </p:nvSpPr>
        <p:spPr>
          <a:xfrm rot="0">
            <a:off x="965200" y="36830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실수송 거리 측정데이타 erp 연동요청</a:t>
            </a:r>
          </a:p>
        </p:txBody>
      </p:sp>
      <p:sp>
        <p:nvSpPr>
          <p:cNvPr id="505737501" name="Text">
    </p:cNvPr>
          <p:cNvSpPr>
            <a:spLocks noGrp="1"/>
          </p:cNvSpPr>
          <p:nvPr/>
        </p:nvSpPr>
        <p:spPr>
          <a:xfrm rot="0">
            <a:off x="7239000" y="36830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44182417" name="Text">
    </p:cNvPr>
          <p:cNvSpPr>
            <a:spLocks noGrp="1"/>
          </p:cNvSpPr>
          <p:nvPr/>
        </p:nvSpPr>
        <p:spPr>
          <a:xfrm rot="0">
            <a:off x="5549900" y="36830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</a:p>
        </p:txBody>
      </p:sp>
      <p:sp>
        <p:nvSpPr>
          <p:cNvPr id="1305673609" name="Text">
    </p:cNvPr>
          <p:cNvSpPr>
            <a:spLocks noGrp="1"/>
          </p:cNvSpPr>
          <p:nvPr/>
        </p:nvSpPr>
        <p:spPr>
          <a:xfrm rot="0">
            <a:off x="901700" y="36068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2247728" name="Text">
    </p:cNvPr>
          <p:cNvSpPr>
            <a:spLocks noGrp="1"/>
          </p:cNvSpPr>
          <p:nvPr/>
        </p:nvSpPr>
        <p:spPr>
          <a:xfrm rot="0">
            <a:off x="6121400" y="36068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44163870" name="Text">
    </p:cNvPr>
          <p:cNvSpPr>
            <a:spLocks noGrp="1"/>
          </p:cNvSpPr>
          <p:nvPr/>
        </p:nvSpPr>
        <p:spPr>
          <a:xfrm rot="0">
            <a:off x="5549900" y="36068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32661284" name="Frame"/>
          <p:cNvSpPr>
            <a:spLocks noGrp="1"/>
          </p:cNvSpPr>
          <p:nvPr/>
        </p:nvSpPr>
        <p:spPr>
          <a:xfrm>
            <a:off x="127000" y="1384300"/>
            <a:ext cx="9779000" cy="14605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910442607" name="Frame"/>
          <p:cNvSpPr>
            <a:spLocks noGrp="1"/>
          </p:cNvSpPr>
          <p:nvPr/>
        </p:nvSpPr>
        <p:spPr>
          <a:xfrm>
            <a:off x="152400" y="22225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809807261" name="Text">
    </p:cNvPr>
          <p:cNvSpPr>
            <a:spLocks noGrp="1"/>
          </p:cNvSpPr>
          <p:nvPr/>
        </p:nvSpPr>
        <p:spPr>
          <a:xfrm rot="0">
            <a:off x="152400" y="21971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702322372" name="Text">
    </p:cNvPr>
          <p:cNvSpPr>
            <a:spLocks noGrp="1"/>
          </p:cNvSpPr>
          <p:nvPr/>
        </p:nvSpPr>
        <p:spPr>
          <a:xfrm rot="0">
            <a:off x="952500" y="2247900"/>
            <a:ext cx="45974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[OAS] (Web) 제품별 탱크 재고 현황 필드 추가 및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[PRM] PRM 주유원복 장기 미입금 오더에 대한 삭제권한 부여요청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[RPA] A360 '항공급유 매출입력' 작업 수행 및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ERM IT 시스템 미입력 KRI 현황 및 화면 수정 에 대한 추가사항 적용</a:t>
            </a:r>
          </a:p>
        </p:txBody>
      </p:sp>
      <p:sp>
        <p:nvSpPr>
          <p:cNvPr id="303710440" name="Text">
    </p:cNvPr>
          <p:cNvSpPr>
            <a:spLocks noGrp="1"/>
          </p:cNvSpPr>
          <p:nvPr/>
        </p:nvSpPr>
        <p:spPr>
          <a:xfrm rot="0">
            <a:off x="7226300" y="22479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463453366" name="Text">
    </p:cNvPr>
          <p:cNvSpPr>
            <a:spLocks noGrp="1"/>
          </p:cNvSpPr>
          <p:nvPr/>
        </p:nvSpPr>
        <p:spPr>
          <a:xfrm rot="0">
            <a:off x="6108700" y="2197100"/>
            <a:ext cx="7620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91644615" name="Text">
    </p:cNvPr>
          <p:cNvSpPr>
            <a:spLocks noGrp="1"/>
          </p:cNvSpPr>
          <p:nvPr/>
        </p:nvSpPr>
        <p:spPr>
          <a:xfrm rot="0">
            <a:off x="5537200" y="22479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</a:p>
        </p:txBody>
      </p:sp>
      <p:sp>
        <p:nvSpPr>
          <p:cNvPr id="1430479662" name="Text">
    </p:cNvPr>
          <p:cNvSpPr>
            <a:spLocks noGrp="1"/>
          </p:cNvSpPr>
          <p:nvPr/>
        </p:nvSpPr>
        <p:spPr>
          <a:xfrm rot="0">
            <a:off x="889000" y="21971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62701934" name="Text">
    </p:cNvPr>
          <p:cNvSpPr>
            <a:spLocks noGrp="1"/>
          </p:cNvSpPr>
          <p:nvPr/>
        </p:nvSpPr>
        <p:spPr>
          <a:xfrm rot="0">
            <a:off x="7124700" y="2197100"/>
            <a:ext cx="26543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29515111" name="Text">
    </p:cNvPr>
          <p:cNvSpPr>
            <a:spLocks noGrp="1"/>
          </p:cNvSpPr>
          <p:nvPr/>
        </p:nvSpPr>
        <p:spPr>
          <a:xfrm rot="0">
            <a:off x="5537200" y="21971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46236603" name="Rectangle"/>
          <p:cNvSpPr>
            <a:spLocks noGrp="1"/>
          </p:cNvSpPr>
          <p:nvPr/>
        </p:nvSpPr>
        <p:spPr>
          <a:xfrm>
            <a:off x="6870700" y="2197100"/>
            <a:ext cx="254000" cy="647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410158037" name="Frame"/>
          <p:cNvSpPr>
            <a:spLocks noGrp="1"/>
          </p:cNvSpPr>
          <p:nvPr/>
        </p:nvSpPr>
        <p:spPr>
          <a:xfrm>
            <a:off x="152400" y="1371600"/>
            <a:ext cx="9639300" cy="8255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844561966" name="Text">
    </p:cNvPr>
          <p:cNvSpPr>
            <a:spLocks noGrp="1"/>
          </p:cNvSpPr>
          <p:nvPr/>
        </p:nvSpPr>
        <p:spPr>
          <a:xfrm rot="0">
            <a:off x="152400" y="1371600"/>
            <a:ext cx="7366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362383147" name="Text">
    </p:cNvPr>
          <p:cNvSpPr>
            <a:spLocks noGrp="1"/>
          </p:cNvSpPr>
          <p:nvPr/>
        </p:nvSpPr>
        <p:spPr>
          <a:xfrm rot="0">
            <a:off x="939800" y="1422400"/>
            <a:ext cx="4610100" cy="774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ZCOR7131 연간 투자예산 사용한도 조정요청 수신 에러 분석 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ZFIR5082_1 프로그램 관련 사업장 관리 테이블 및 유지보수 뷰 생성 (ZFIM5082,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ZFIV5082)	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자재 반입 알림 메일 전송 시 내용에 예약번호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모바일상품권 캐시백 설계 변경요청</a:t>
            </a:r>
          </a:p>
        </p:txBody>
      </p:sp>
      <p:sp>
        <p:nvSpPr>
          <p:cNvPr id="54669417" name="Text">
    </p:cNvPr>
          <p:cNvSpPr>
            <a:spLocks noGrp="1"/>
          </p:cNvSpPr>
          <p:nvPr/>
        </p:nvSpPr>
        <p:spPr>
          <a:xfrm rot="0">
            <a:off x="7226300" y="1447800"/>
            <a:ext cx="25527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033877041" name="Text">
    </p:cNvPr>
          <p:cNvSpPr>
            <a:spLocks noGrp="1"/>
          </p:cNvSpPr>
          <p:nvPr/>
        </p:nvSpPr>
        <p:spPr>
          <a:xfrm rot="0">
            <a:off x="6108700" y="1371600"/>
            <a:ext cx="7620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951945250" name="Text">
    </p:cNvPr>
          <p:cNvSpPr>
            <a:spLocks noGrp="1"/>
          </p:cNvSpPr>
          <p:nvPr/>
        </p:nvSpPr>
        <p:spPr>
          <a:xfrm rot="0">
            <a:off x="5537200" y="1447800"/>
            <a:ext cx="5715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</a:p>
        </p:txBody>
      </p:sp>
      <p:sp>
        <p:nvSpPr>
          <p:cNvPr id="1265842967" name="Text">
    </p:cNvPr>
          <p:cNvSpPr>
            <a:spLocks noGrp="1"/>
          </p:cNvSpPr>
          <p:nvPr/>
        </p:nvSpPr>
        <p:spPr>
          <a:xfrm rot="0">
            <a:off x="889000" y="1371600"/>
            <a:ext cx="46482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03693672" name="Text">
    </p:cNvPr>
          <p:cNvSpPr>
            <a:spLocks noGrp="1"/>
          </p:cNvSpPr>
          <p:nvPr/>
        </p:nvSpPr>
        <p:spPr>
          <a:xfrm rot="0">
            <a:off x="7124700" y="1371600"/>
            <a:ext cx="26543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32967763" name="Text">
    </p:cNvPr>
          <p:cNvSpPr>
            <a:spLocks noGrp="1"/>
          </p:cNvSpPr>
          <p:nvPr/>
        </p:nvSpPr>
        <p:spPr>
          <a:xfrm rot="0">
            <a:off x="5537200" y="1371600"/>
            <a:ext cx="5715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06982352" name="Rectangle"/>
          <p:cNvSpPr>
            <a:spLocks noGrp="1"/>
          </p:cNvSpPr>
          <p:nvPr/>
        </p:nvSpPr>
        <p:spPr>
          <a:xfrm>
            <a:off x="6870700" y="1371600"/>
            <a:ext cx="254000" cy="8255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31524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5733845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159221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2017575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722951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5978176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5743365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4932210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4327904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1772927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4611168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8887327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9598323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1159618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9641145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</a:p>
        </p:txBody>
      </p:sp>
      <p:sp>
        <p:nvSpPr>
          <p:cNvPr id="61571947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67747734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</a:p>
        </p:txBody>
      </p:sp>
      <p:sp>
        <p:nvSpPr>
          <p:cNvPr id="155620102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39385945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84625594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(추가수정) 사업장별 부가세 신고명세서 파일 집계, 세부로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내역 수정 (ZFIR5082_1)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(추가수정) 사업장별 부가세 신고명세서 파일 집계, 세부로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내역 수정 테스트 (ZFIR5082_1)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ZFIR5082_1 프로그램 관련 사업장 관리 테이블 및 유지보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수 뷰 생성 (ZFIM5082, ZFIV5082)	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ZFIM5082, ZFIV5082 사업장 관리 로직 ZFIR5082_1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프로그램에 적용 (ZFIR5082_1 )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ZFIR5050~ZFIR5530 신고파일 생성 프로그램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ZCOR7131	연간 투자예산 사용한도 조정요청 수신 에러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분석  </a:t>
            </a:r>
          </a:p>
        </p:txBody>
      </p:sp>
      <p:sp>
        <p:nvSpPr>
          <p:cNvPr id="129339206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</a:p>
        </p:txBody>
      </p:sp>
      <p:sp>
        <p:nvSpPr>
          <p:cNvPr id="48582569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</a:p>
        </p:txBody>
      </p:sp>
      <p:sp>
        <p:nvSpPr>
          <p:cNvPr id="180842190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</a:p>
        </p:txBody>
      </p:sp>
      <p:sp>
        <p:nvSpPr>
          <p:cNvPr id="148430891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9367293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9476292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60704736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97765338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근무협조 관리 메뉴 신규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임원 퇴직금 누진율 직급 연동 관리 뷰 생성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임시공휴일 추가 설정 작업: 10월2일</a:t>
            </a:r>
          </a:p>
        </p:txBody>
      </p:sp>
      <p:sp>
        <p:nvSpPr>
          <p:cNvPr id="146273636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56157915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93697151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요청: 인사원장 운영이관후 Data 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검작업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New Pension 특이자 작업지원-중도인출일 입력 오류자로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회사지급분 일괄 지급처리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근무협조 관리 메뉴 신규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임원 퇴직금 누진율 직급 연동 관리 뷰 생성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임시공휴일 추가 설정 작업: 10월2일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SF Batch 오류관련 회의</a:t>
            </a:r>
          </a:p>
        </p:txBody>
      </p:sp>
      <p:sp>
        <p:nvSpPr>
          <p:cNvPr id="173371994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128331942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63393336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122270317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8433064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81853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8214633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9572089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4355107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1136939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91874942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6644172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4612709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7516306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620575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9578230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0704186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1528464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402759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4522918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37776910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</a:p>
        </p:txBody>
      </p:sp>
      <p:sp>
        <p:nvSpPr>
          <p:cNvPr id="136015069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인사정보 요청서 개발 요청</a:t>
            </a:r>
          </a:p>
        </p:txBody>
      </p:sp>
      <p:sp>
        <p:nvSpPr>
          <p:cNvPr id="14905125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0765403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84296065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인사정보 요청서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자녀 주민번호 데이터 변경건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경조금 결혼-본인 신청 시 사내부부 체크 로직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문의 응대 및 확인작업(중식대 ,의료비 , 학자금 ,병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 관련 문의)</a:t>
            </a:r>
          </a:p>
        </p:txBody>
      </p:sp>
      <p:sp>
        <p:nvSpPr>
          <p:cNvPr id="191119740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</a:p>
        </p:txBody>
      </p:sp>
      <p:sp>
        <p:nvSpPr>
          <p:cNvPr id="180624751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0901</a:t>
            </a:r>
            <a:br/>
            <a:br/>
          </a:p>
        </p:txBody>
      </p:sp>
      <p:sp>
        <p:nvSpPr>
          <p:cNvPr id="95289719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br/>
          </a:p>
        </p:txBody>
      </p:sp>
      <p:sp>
        <p:nvSpPr>
          <p:cNvPr id="212734573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3437105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4352162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</a:p>
        </p:txBody>
      </p:sp>
      <p:sp>
        <p:nvSpPr>
          <p:cNvPr id="55654066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</a:p>
        </p:txBody>
      </p:sp>
      <p:sp>
        <p:nvSpPr>
          <p:cNvPr id="976857108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</a:p>
        </p:txBody>
      </p:sp>
      <p:sp>
        <p:nvSpPr>
          <p:cNvPr id="115060544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34422868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27505413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내자 구입명세서(ZMMR4440)에 'Z9 임가공 PO'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화학물질관리시스템(CMS)로 I/F되는 자재 중 일부 자재에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대해 구매실적만 I/F 가능하도록 예외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4501170480 기술검주승 삭제 및 구매발주 부분취소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</a:p>
        </p:txBody>
      </p:sp>
      <p:sp>
        <p:nvSpPr>
          <p:cNvPr id="174342890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</a:p>
        </p:txBody>
      </p:sp>
      <p:sp>
        <p:nvSpPr>
          <p:cNvPr id="98050493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79741583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41348687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3124929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98407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9485532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2040134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5766745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448896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42390426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4842415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5969291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258920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1871575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2907261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1566528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7918251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3825715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7977926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</a:p>
        </p:txBody>
      </p:sp>
      <p:sp>
        <p:nvSpPr>
          <p:cNvPr id="65404327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206853533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마감업무 지원작업</a:t>
            </a:r>
          </a:p>
        </p:txBody>
      </p:sp>
      <p:sp>
        <p:nvSpPr>
          <p:cNvPr id="191990511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26100421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98449487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IAMS 전산감사 추가 자료요청 취합 및 전달(삼일회계법인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배치잡 신규설정 및 재수행작업 (ZCM_단기여신(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DAILY)_V2 외1건)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HCM운영 DMS서버 MaxDB 데이타파일 추가 및 AutoLog 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일 삭제작업</a:t>
            </a:r>
          </a:p>
        </p:txBody>
      </p:sp>
      <p:sp>
        <p:nvSpPr>
          <p:cNvPr id="147449486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</a:p>
        </p:txBody>
      </p:sp>
      <p:sp>
        <p:nvSpPr>
          <p:cNvPr id="159275510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</a:p>
        </p:txBody>
      </p:sp>
      <p:sp>
        <p:nvSpPr>
          <p:cNvPr id="63386032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</a:p>
        </p:txBody>
      </p:sp>
      <p:sp>
        <p:nvSpPr>
          <p:cNvPr id="34120536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4290920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3257427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</a:p>
        </p:txBody>
      </p:sp>
      <p:sp>
        <p:nvSpPr>
          <p:cNvPr id="166908121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114967773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687098711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70113372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74227418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자재 반입 알림 메일 전송 시 내용에 예약번호 추가* 메일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본문에 예약번호 필드 추가 </a:t>
            </a:r>
          </a:p>
        </p:txBody>
      </p:sp>
      <p:sp>
        <p:nvSpPr>
          <p:cNvPr id="37185565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</a:p>
        </p:txBody>
      </p:sp>
      <p:sp>
        <p:nvSpPr>
          <p:cNvPr id="47069958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135547503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br/>
          </a:p>
        </p:txBody>
      </p:sp>
      <p:sp>
        <p:nvSpPr>
          <p:cNvPr id="1892030465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0830132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