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2023-08-30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[2023.09.05 ~ 2023.09.11]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9월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12670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398591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723445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5813520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7788942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5812064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615634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2123738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0229659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8648882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4202793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340153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5212106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944118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333290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36760628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87444359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</a:p>
        </p:txBody>
      </p:sp>
      <p:sp>
        <p:nvSpPr>
          <p:cNvPr id="109918989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39842465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72664446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</a:p>
        </p:txBody>
      </p:sp>
      <p:sp>
        <p:nvSpPr>
          <p:cNvPr id="6321284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17847082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</a:p>
        </p:txBody>
      </p:sp>
      <p:sp>
        <p:nvSpPr>
          <p:cNvPr id="71718660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41736150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075371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61989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609462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6395820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6645419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4445629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9589893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5173494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45421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519559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2526025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7297063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174381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117707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4214608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4371696" name="Text">
    </p:cNvPr>
          <p:cNvSpPr>
            <a:spLocks noGrp="1"/>
          </p:cNvSpPr>
          <p:nvPr/>
        </p:nvSpPr>
        <p:spPr>
          <a:xfrm rot="0">
            <a:off x="9702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</a:p>
        </p:txBody>
      </p:sp>
      <p:sp>
        <p:nvSpPr>
          <p:cNvPr id="492781080" name="Text">
    </p:cNvPr>
          <p:cNvSpPr>
            <a:spLocks noGrp="1"/>
          </p:cNvSpPr>
          <p:nvPr/>
        </p:nvSpPr>
        <p:spPr>
          <a:xfrm rot="0">
            <a:off x="93345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</a:p>
        </p:txBody>
      </p:sp>
      <p:sp>
        <p:nvSpPr>
          <p:cNvPr id="799920744" name="Text">
    </p:cNvPr>
          <p:cNvSpPr>
            <a:spLocks noGrp="1"/>
          </p:cNvSpPr>
          <p:nvPr/>
        </p:nvSpPr>
        <p:spPr>
          <a:xfrm rot="0">
            <a:off x="5930900" y="1511300"/>
            <a:ext cx="3403600" cy="4102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ITSM-98843중질유대리점 일일 경유 주문량 Cap 설정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개발 요청- 8/23 테이블,유지보수뷰,관련 펑션 생성- 8/24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납품보류 해제 프로그램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ITSM-99116모바일상품권 캐시백 연결 작업요청- 8/28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로그램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</a:p>
        </p:txBody>
      </p:sp>
      <p:sp>
        <p:nvSpPr>
          <p:cNvPr id="1474468674" name="Text">
    </p:cNvPr>
          <p:cNvSpPr>
            <a:spLocks noGrp="1"/>
          </p:cNvSpPr>
          <p:nvPr/>
        </p:nvSpPr>
        <p:spPr>
          <a:xfrm rot="0">
            <a:off x="53086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263057448" name="Text">
    </p:cNvPr>
          <p:cNvSpPr>
            <a:spLocks noGrp="1"/>
          </p:cNvSpPr>
          <p:nvPr/>
        </p:nvSpPr>
        <p:spPr>
          <a:xfrm rot="0">
            <a:off x="889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10276411" name="Text">
    </p:cNvPr>
          <p:cNvSpPr>
            <a:spLocks noGrp="1"/>
          </p:cNvSpPr>
          <p:nvPr/>
        </p:nvSpPr>
        <p:spPr>
          <a:xfrm rot="0">
            <a:off x="711200" y="1511300"/>
            <a:ext cx="3403600" cy="4102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ITSM-98843중질유대리점 일일 경유 주문량 Cap 설정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개발 요청- 8/23 테이블,유지보수뷰,관련 펑션 생성- 8/24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납품보류 해제 프로그램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ITSM-99116모바일상품권 캐시백 연결 작업요청- 8/28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로그램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</a:p>
        </p:txBody>
      </p:sp>
      <p:sp>
        <p:nvSpPr>
          <p:cNvPr id="714674621" name="Text">
    </p:cNvPr>
          <p:cNvSpPr>
            <a:spLocks noGrp="1"/>
          </p:cNvSpPr>
          <p:nvPr/>
        </p:nvSpPr>
        <p:spPr>
          <a:xfrm rot="0">
            <a:off x="44831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</a:p>
        </p:txBody>
      </p:sp>
      <p:sp>
        <p:nvSpPr>
          <p:cNvPr id="1768077095" name="Text">
    </p:cNvPr>
          <p:cNvSpPr>
            <a:spLocks noGrp="1"/>
          </p:cNvSpPr>
          <p:nvPr/>
        </p:nvSpPr>
        <p:spPr>
          <a:xfrm rot="0">
            <a:off x="48514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</a:p>
        </p:txBody>
      </p:sp>
      <p:sp>
        <p:nvSpPr>
          <p:cNvPr id="154019475" name="Text">
    </p:cNvPr>
          <p:cNvSpPr>
            <a:spLocks noGrp="1"/>
          </p:cNvSpPr>
          <p:nvPr/>
        </p:nvSpPr>
        <p:spPr>
          <a:xfrm rot="0">
            <a:off x="4114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</a:p>
        </p:txBody>
      </p:sp>
      <p:sp>
        <p:nvSpPr>
          <p:cNvPr id="1461172469" name="Text">
    </p:cNvPr>
          <p:cNvSpPr>
            <a:spLocks noGrp="1"/>
          </p:cNvSpPr>
          <p:nvPr/>
        </p:nvSpPr>
        <p:spPr>
          <a:xfrm rot="0">
            <a:off x="6604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5569747" name="Text">
    </p:cNvPr>
          <p:cNvSpPr>
            <a:spLocks noGrp="1"/>
          </p:cNvSpPr>
          <p:nvPr/>
        </p:nvSpPr>
        <p:spPr>
          <a:xfrm rot="0">
            <a:off x="58801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37859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1582911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683116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7437538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3813801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1241645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0216277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5776660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2110010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1394119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593435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269107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183628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6425843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4261628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53170014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70522536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</a:p>
        </p:txBody>
      </p:sp>
      <p:sp>
        <p:nvSpPr>
          <p:cNvPr id="7888809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85780409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93872692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</a:p>
        </p:txBody>
      </p:sp>
      <p:sp>
        <p:nvSpPr>
          <p:cNvPr id="151850755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12909484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92%</a:t>
            </a:r>
            <a:br/>
          </a:p>
        </p:txBody>
      </p:sp>
      <p:sp>
        <p:nvSpPr>
          <p:cNvPr id="202563599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136464660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294381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303676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63878526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10651811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9973045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9533251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78854630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Report 출력 시 단위 BBL / L15 구분</a:t>
            </a:r>
          </a:p>
        </p:txBody>
      </p:sp>
      <p:sp>
        <p:nvSpPr>
          <p:cNvPr id="133525953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15427458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</a:p>
        </p:txBody>
      </p:sp>
      <p:sp>
        <p:nvSpPr>
          <p:cNvPr id="10494779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73792252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992224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30307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2309151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579270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5619400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8639794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6394300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2155611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8161113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419037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993095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326068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6176240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751917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2520167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9286022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8050781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61137629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</a:p>
        </p:txBody>
      </p:sp>
      <p:sp>
        <p:nvSpPr>
          <p:cNvPr id="141384210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43167344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9463372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주유원복 장기 미입금 오더에 대한 삭제권한 부여요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86422163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39465032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</a:p>
        </p:txBody>
      </p:sp>
      <p:sp>
        <p:nvSpPr>
          <p:cNvPr id="185354773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200599157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101361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2297252" name="Text">
    </p:cNvPr>
          <p:cNvSpPr>
            <a:spLocks noGrp="1"/>
          </p:cNvSpPr>
          <p:nvPr/>
        </p:nvSpPr>
        <p:spPr>
          <a:xfrm rot="0">
            <a:off x="9702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2002589800" name="Text">
    </p:cNvPr>
          <p:cNvSpPr>
            <a:spLocks noGrp="1"/>
          </p:cNvSpPr>
          <p:nvPr/>
        </p:nvSpPr>
        <p:spPr>
          <a:xfrm rot="0">
            <a:off x="93345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</a:p>
        </p:txBody>
      </p:sp>
      <p:sp>
        <p:nvSpPr>
          <p:cNvPr id="137829256" name="Text">
    </p:cNvPr>
          <p:cNvSpPr>
            <a:spLocks noGrp="1"/>
          </p:cNvSpPr>
          <p:nvPr/>
        </p:nvSpPr>
        <p:spPr>
          <a:xfrm rot="0">
            <a:off x="5930900" y="37719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</a:p>
        </p:txBody>
      </p:sp>
      <p:sp>
        <p:nvSpPr>
          <p:cNvPr id="1623176352" name="Text">
    </p:cNvPr>
          <p:cNvSpPr>
            <a:spLocks noGrp="1"/>
          </p:cNvSpPr>
          <p:nvPr/>
        </p:nvSpPr>
        <p:spPr>
          <a:xfrm rot="0">
            <a:off x="53086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853892770" name="Text">
    </p:cNvPr>
          <p:cNvSpPr>
            <a:spLocks noGrp="1"/>
          </p:cNvSpPr>
          <p:nvPr/>
        </p:nvSpPr>
        <p:spPr>
          <a:xfrm rot="0">
            <a:off x="889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904337730" name="Text">
    </p:cNvPr>
          <p:cNvSpPr>
            <a:spLocks noGrp="1"/>
          </p:cNvSpPr>
          <p:nvPr/>
        </p:nvSpPr>
        <p:spPr>
          <a:xfrm rot="0">
            <a:off x="711200" y="37719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GCMS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신규 계정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ITSM-99855 변경요청서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ITSM-99980 변경요청서 삭제ITSM-99981 변경요청서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ITSM-98863 변경결과 작성ITSM-90265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gcms 상품권 데이터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사용자 부서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거리 및 요율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confluence 산출물 저장소 신규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신규 계정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정기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gcms 오판독 데이터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ITSM-99917 변경수행자 변경</a:t>
            </a:r>
          </a:p>
        </p:txBody>
      </p:sp>
      <p:sp>
        <p:nvSpPr>
          <p:cNvPr id="1096437153" name="Text">
    </p:cNvPr>
          <p:cNvSpPr>
            <a:spLocks noGrp="1"/>
          </p:cNvSpPr>
          <p:nvPr/>
        </p:nvSpPr>
        <p:spPr>
          <a:xfrm rot="0">
            <a:off x="44831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549663134" name="Text">
    </p:cNvPr>
          <p:cNvSpPr>
            <a:spLocks noGrp="1"/>
          </p:cNvSpPr>
          <p:nvPr/>
        </p:nvSpPr>
        <p:spPr>
          <a:xfrm rot="0">
            <a:off x="48514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871832975" name="Text">
    </p:cNvPr>
          <p:cNvSpPr>
            <a:spLocks noGrp="1"/>
          </p:cNvSpPr>
          <p:nvPr/>
        </p:nvSpPr>
        <p:spPr>
          <a:xfrm rot="0">
            <a:off x="4114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301439296" name="Text">
    </p:cNvPr>
          <p:cNvSpPr>
            <a:spLocks noGrp="1"/>
          </p:cNvSpPr>
          <p:nvPr/>
        </p:nvSpPr>
        <p:spPr>
          <a:xfrm rot="0">
            <a:off x="6604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88992022" name="Text">
    </p:cNvPr>
          <p:cNvSpPr>
            <a:spLocks noGrp="1"/>
          </p:cNvSpPr>
          <p:nvPr/>
        </p:nvSpPr>
        <p:spPr>
          <a:xfrm rot="0">
            <a:off x="58801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01794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1264668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4385305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5717767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2620133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9123969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8585133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219310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456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0151744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671183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225144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8423813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9886545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57431748" name="Text">
    </p:cNvPr>
          <p:cNvSpPr>
            <a:spLocks noGrp="1"/>
          </p:cNvSpPr>
          <p:nvPr/>
        </p:nvSpPr>
        <p:spPr>
          <a:xfrm rot="0">
            <a:off x="9702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685579833" name="Text">
    </p:cNvPr>
          <p:cNvSpPr>
            <a:spLocks noGrp="1"/>
          </p:cNvSpPr>
          <p:nvPr/>
        </p:nvSpPr>
        <p:spPr>
          <a:xfrm rot="0">
            <a:off x="93345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</a:p>
        </p:txBody>
      </p:sp>
      <p:sp>
        <p:nvSpPr>
          <p:cNvPr id="1952548712" name="Text">
    </p:cNvPr>
          <p:cNvSpPr>
            <a:spLocks noGrp="1"/>
          </p:cNvSpPr>
          <p:nvPr/>
        </p:nvSpPr>
        <p:spPr>
          <a:xfrm rot="0">
            <a:off x="59309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541896725" name="Text">
    </p:cNvPr>
          <p:cNvSpPr>
            <a:spLocks noGrp="1"/>
          </p:cNvSpPr>
          <p:nvPr/>
        </p:nvSpPr>
        <p:spPr>
          <a:xfrm rot="0">
            <a:off x="53086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347522965" name="Text">
    </p:cNvPr>
          <p:cNvSpPr>
            <a:spLocks noGrp="1"/>
          </p:cNvSpPr>
          <p:nvPr/>
        </p:nvSpPr>
        <p:spPr>
          <a:xfrm rot="0">
            <a:off x="889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415200748" name="Text">
    </p:cNvPr>
          <p:cNvSpPr>
            <a:spLocks noGrp="1"/>
          </p:cNvSpPr>
          <p:nvPr/>
        </p:nvSpPr>
        <p:spPr>
          <a:xfrm rot="0">
            <a:off x="7112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수기발송 (엑셀 오류로 인한 작업 중단)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115pc 확인 및 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오류 데이터 정리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- RPA 엑셀 작업에 필요한 RTDB 연장신청 현업 누락  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신청 완료 될때까지 작업 잠정중단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'Weekly Economic Indicator' 작업 현업 재수행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         - 한국은행에서 환율 가져오는 api 인증키 만료로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해 작업 미수행            인증키 연장, 재수행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휴가로 인한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 매출입력' 작업 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'구매송장' 현업 담당자 SAP 비번변경 -&gt; RPA Cr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edential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RTDB 연장 승인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'나프타 수입부과금' 작업 예외상황 처리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처리문서 양식 추가, 데이터 예외 추가</a:t>
            </a:r>
          </a:p>
        </p:txBody>
      </p:sp>
      <p:sp>
        <p:nvSpPr>
          <p:cNvPr id="746109128" name="Text">
    </p:cNvPr>
          <p:cNvSpPr>
            <a:spLocks noGrp="1"/>
          </p:cNvSpPr>
          <p:nvPr/>
        </p:nvSpPr>
        <p:spPr>
          <a:xfrm rot="0">
            <a:off x="44831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</a:p>
        </p:txBody>
      </p:sp>
      <p:sp>
        <p:nvSpPr>
          <p:cNvPr id="1286555776" name="Text">
    </p:cNvPr>
          <p:cNvSpPr>
            <a:spLocks noGrp="1"/>
          </p:cNvSpPr>
          <p:nvPr/>
        </p:nvSpPr>
        <p:spPr>
          <a:xfrm rot="0">
            <a:off x="48514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</a:p>
        </p:txBody>
      </p:sp>
      <p:sp>
        <p:nvSpPr>
          <p:cNvPr id="1854383343" name="Text">
    </p:cNvPr>
          <p:cNvSpPr>
            <a:spLocks noGrp="1"/>
          </p:cNvSpPr>
          <p:nvPr/>
        </p:nvSpPr>
        <p:spPr>
          <a:xfrm rot="0">
            <a:off x="4114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br/>
          </a:p>
        </p:txBody>
      </p:sp>
      <p:sp>
        <p:nvSpPr>
          <p:cNvPr id="1797735308" name="Text">
    </p:cNvPr>
          <p:cNvSpPr>
            <a:spLocks noGrp="1"/>
          </p:cNvSpPr>
          <p:nvPr/>
        </p:nvSpPr>
        <p:spPr>
          <a:xfrm rot="0">
            <a:off x="6604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289432" name="Text">
    </p:cNvPr>
          <p:cNvSpPr>
            <a:spLocks noGrp="1"/>
          </p:cNvSpPr>
          <p:nvPr/>
        </p:nvSpPr>
        <p:spPr>
          <a:xfrm rot="0">
            <a:off x="58801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82086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8081546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3176996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9602411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2714192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0532574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7721602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157298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3601532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95189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697781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7967871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0971908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9666521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609227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90027358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01645711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</a:p>
        </p:txBody>
      </p:sp>
      <p:sp>
        <p:nvSpPr>
          <p:cNvPr id="102436456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30341106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58519802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</a:p>
        </p:txBody>
      </p:sp>
      <p:sp>
        <p:nvSpPr>
          <p:cNvPr id="83646958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202349247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</a:p>
        </p:txBody>
      </p:sp>
      <p:sp>
        <p:nvSpPr>
          <p:cNvPr id="90870140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52318386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285437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2867769" name="Text">
    </p:cNvPr>
          <p:cNvSpPr>
            <a:spLocks noGrp="1"/>
          </p:cNvSpPr>
          <p:nvPr/>
        </p:nvSpPr>
        <p:spPr>
          <a:xfrm rot="0">
            <a:off x="9702800" y="37719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301515092" name="Text">
    </p:cNvPr>
          <p:cNvSpPr>
            <a:spLocks noGrp="1"/>
          </p:cNvSpPr>
          <p:nvPr/>
        </p:nvSpPr>
        <p:spPr>
          <a:xfrm rot="0">
            <a:off x="9334500" y="37719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996903696" name="Text">
    </p:cNvPr>
          <p:cNvSpPr>
            <a:spLocks noGrp="1"/>
          </p:cNvSpPr>
          <p:nvPr/>
        </p:nvSpPr>
        <p:spPr>
          <a:xfrm rot="0">
            <a:off x="5930900" y="37719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466754680" name="Text">
    </p:cNvPr>
          <p:cNvSpPr>
            <a:spLocks noGrp="1"/>
          </p:cNvSpPr>
          <p:nvPr/>
        </p:nvSpPr>
        <p:spPr>
          <a:xfrm rot="0">
            <a:off x="5308600" y="37719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376310670" name="Text">
    </p:cNvPr>
          <p:cNvSpPr>
            <a:spLocks noGrp="1"/>
          </p:cNvSpPr>
          <p:nvPr/>
        </p:nvSpPr>
        <p:spPr>
          <a:xfrm rot="0">
            <a:off x="88900" y="37719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095473782" name="Text">
    </p:cNvPr>
          <p:cNvSpPr>
            <a:spLocks noGrp="1"/>
          </p:cNvSpPr>
          <p:nvPr/>
        </p:nvSpPr>
        <p:spPr>
          <a:xfrm rot="0">
            <a:off x="711200" y="37719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데이터 조회시 각  로그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사용자 부서만 출력되도록 수정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인사정보연동 오류 확인 요청.(휴대폰번호 오입력된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데이터로 인해 발생)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회수 처리했는데 작성중인 문서에 보이지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않음. 확인 및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공장 Application HTTPS 적용 검토 및 회신 요청[ERS시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스템]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고압가스냉동제조시설 법정 전문교육 신규과정 근태중복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오류 발생. 확인  및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부서지침서의 사용자 조회 권한설정- 제한적 조회권한 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정(부서지침서&gt;본사&gt;IT운영팀)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RI-24 데이터 미입력 체크 로직 수정(2주전 데이터를 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져오도록 변경) </a:t>
            </a:r>
          </a:p>
        </p:txBody>
      </p:sp>
      <p:sp>
        <p:nvSpPr>
          <p:cNvPr id="69269914" name="Text">
    </p:cNvPr>
          <p:cNvSpPr>
            <a:spLocks noGrp="1"/>
          </p:cNvSpPr>
          <p:nvPr/>
        </p:nvSpPr>
        <p:spPr>
          <a:xfrm rot="0">
            <a:off x="4483100" y="37719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253367482" name="Text">
    </p:cNvPr>
          <p:cNvSpPr>
            <a:spLocks noGrp="1"/>
          </p:cNvSpPr>
          <p:nvPr/>
        </p:nvSpPr>
        <p:spPr>
          <a:xfrm rot="0">
            <a:off x="4851400" y="37719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1766743212" name="Text">
    </p:cNvPr>
          <p:cNvSpPr>
            <a:spLocks noGrp="1"/>
          </p:cNvSpPr>
          <p:nvPr/>
        </p:nvSpPr>
        <p:spPr>
          <a:xfrm rot="0">
            <a:off x="4114800" y="37719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1951130585" name="Text">
    </p:cNvPr>
          <p:cNvSpPr>
            <a:spLocks noGrp="1"/>
          </p:cNvSpPr>
          <p:nvPr/>
        </p:nvSpPr>
        <p:spPr>
          <a:xfrm rot="0">
            <a:off x="660400" y="37719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7251171" name="Text">
    </p:cNvPr>
          <p:cNvSpPr>
            <a:spLocks noGrp="1"/>
          </p:cNvSpPr>
          <p:nvPr/>
        </p:nvSpPr>
        <p:spPr>
          <a:xfrm rot="0">
            <a:off x="5880100" y="37719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95760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329340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1174412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1281092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4260891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6760952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765213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6834255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7184992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0991694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474996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884255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6939074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6986470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73654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74251883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</a:p>
        </p:txBody>
      </p:sp>
      <p:sp>
        <p:nvSpPr>
          <p:cNvPr id="191732494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인수인계</a:t>
            </a:r>
          </a:p>
        </p:txBody>
      </p:sp>
      <p:sp>
        <p:nvSpPr>
          <p:cNvPr id="95683467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30670964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84558576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 (박민우 대리)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인수인계 (조형진 대리)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인수인계 (조형진 대리)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전환 모바일상품권 발행관련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할당취소오류로 인한 조치요청</a:t>
            </a:r>
          </a:p>
        </p:txBody>
      </p:sp>
      <p:sp>
        <p:nvSpPr>
          <p:cNvPr id="154450131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</a:p>
        </p:txBody>
      </p:sp>
      <p:sp>
        <p:nvSpPr>
          <p:cNvPr id="61895167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</a:p>
        </p:txBody>
      </p:sp>
      <p:sp>
        <p:nvSpPr>
          <p:cNvPr id="213341989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</a:p>
        </p:txBody>
      </p:sp>
      <p:sp>
        <p:nvSpPr>
          <p:cNvPr id="44394437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737350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595177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</a:p>
        </p:txBody>
      </p:sp>
      <p:sp>
        <p:nvSpPr>
          <p:cNvPr id="21421846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</a:p>
        </p:txBody>
      </p:sp>
      <p:sp>
        <p:nvSpPr>
          <p:cNvPr id="6535970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</a:p>
        </p:txBody>
      </p:sp>
      <p:sp>
        <p:nvSpPr>
          <p:cNvPr id="187480397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19675648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85480868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I/F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대송저유소 I/F 개발을 위한 테이블 및 IF정의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분석 (TT_PLT_BORW_BERY)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정의서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작성 및 DB 구축 (테스트서버)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</a:p>
        </p:txBody>
      </p:sp>
      <p:sp>
        <p:nvSpPr>
          <p:cNvPr id="162317756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99641684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</a:p>
        </p:txBody>
      </p:sp>
      <p:sp>
        <p:nvSpPr>
          <p:cNvPr id="43128281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10426327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758981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1336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2521426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4713304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4411268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4620237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9846172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8801976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085909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564215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0723007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2439814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1543259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6622203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600542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766399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81707409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186578230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</a:p>
        </p:txBody>
      </p:sp>
      <p:sp>
        <p:nvSpPr>
          <p:cNvPr id="131102616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85258990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11663800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2023.7월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</a:p>
        </p:txBody>
      </p:sp>
      <p:sp>
        <p:nvSpPr>
          <p:cNvPr id="3103843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178322921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72094050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135808388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025882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77636947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ko-KR" dirty="0" lang="en-US" smtClean="0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77636947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이재원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ko-KR" dirty="0" lang="en-US" smtClean="0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653992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914646078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033322471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72448232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94936691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788378032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98127289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056600262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75963765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1480015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575458059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331553220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126836988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74489025" name="Frame"/>
          <p:cNvSpPr>
            <a:spLocks noGrp="1"/>
          </p:cNvSpPr>
          <p:nvPr/>
        </p:nvSpPr>
        <p:spPr>
          <a:xfrm>
            <a:off x="25400" y="55499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384295059" name="Text">
    </p:cNvPr>
          <p:cNvSpPr>
            <a:spLocks noGrp="1"/>
          </p:cNvSpPr>
          <p:nvPr/>
        </p:nvSpPr>
        <p:spPr>
          <a:xfrm rot="0">
            <a:off x="152400" y="55753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927356612" name="Text">
    </p:cNvPr>
          <p:cNvSpPr>
            <a:spLocks noGrp="1"/>
          </p:cNvSpPr>
          <p:nvPr/>
        </p:nvSpPr>
        <p:spPr>
          <a:xfrm rot="0">
            <a:off x="6451600" y="61087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7406960" name="Text">
    </p:cNvPr>
          <p:cNvSpPr>
            <a:spLocks noGrp="1"/>
          </p:cNvSpPr>
          <p:nvPr/>
        </p:nvSpPr>
        <p:spPr>
          <a:xfrm rot="0">
            <a:off x="2057400" y="61087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3981421" name="Text">
    </p:cNvPr>
          <p:cNvSpPr>
            <a:spLocks noGrp="1"/>
          </p:cNvSpPr>
          <p:nvPr/>
        </p:nvSpPr>
        <p:spPr>
          <a:xfrm rot="0">
            <a:off x="101600" y="61087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01529042" name="Text">
    </p:cNvPr>
          <p:cNvSpPr>
            <a:spLocks noGrp="1"/>
          </p:cNvSpPr>
          <p:nvPr/>
        </p:nvSpPr>
        <p:spPr>
          <a:xfrm rot="0">
            <a:off x="101600" y="58674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85072506" name="Text">
    </p:cNvPr>
          <p:cNvSpPr>
            <a:spLocks noGrp="1"/>
          </p:cNvSpPr>
          <p:nvPr/>
        </p:nvSpPr>
        <p:spPr>
          <a:xfrm rot="0">
            <a:off x="2057400" y="58674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629259724" name="Text">
    </p:cNvPr>
          <p:cNvSpPr>
            <a:spLocks noGrp="1"/>
          </p:cNvSpPr>
          <p:nvPr/>
        </p:nvSpPr>
        <p:spPr>
          <a:xfrm rot="0">
            <a:off x="6451600" y="58674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266248637" name="Text">
    </p:cNvPr>
          <p:cNvSpPr>
            <a:spLocks noGrp="1"/>
          </p:cNvSpPr>
          <p:nvPr/>
        </p:nvSpPr>
        <p:spPr>
          <a:xfrm rot="0">
            <a:off x="101600" y="64008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1273014" name="Text">
    </p:cNvPr>
          <p:cNvSpPr>
            <a:spLocks noGrp="1"/>
          </p:cNvSpPr>
          <p:nvPr/>
        </p:nvSpPr>
        <p:spPr>
          <a:xfrm rot="0">
            <a:off x="6451600" y="64008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70924025" name="Text">
    </p:cNvPr>
          <p:cNvSpPr>
            <a:spLocks noGrp="1"/>
          </p:cNvSpPr>
          <p:nvPr/>
        </p:nvSpPr>
        <p:spPr>
          <a:xfrm rot="0">
            <a:off x="2057400" y="64008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4860455" name="Text">
    </p:cNvPr>
          <p:cNvSpPr>
            <a:spLocks noGrp="1"/>
          </p:cNvSpPr>
          <p:nvPr/>
        </p:nvSpPr>
        <p:spPr>
          <a:xfrm rot="0">
            <a:off x="1244600" y="64008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7259464" name="Text">
    </p:cNvPr>
          <p:cNvSpPr>
            <a:spLocks noGrp="1"/>
          </p:cNvSpPr>
          <p:nvPr/>
        </p:nvSpPr>
        <p:spPr>
          <a:xfrm rot="0">
            <a:off x="1244600" y="61087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1865224" name="Text">
    </p:cNvPr>
          <p:cNvSpPr>
            <a:spLocks noGrp="1"/>
          </p:cNvSpPr>
          <p:nvPr/>
        </p:nvSpPr>
        <p:spPr>
          <a:xfrm rot="0">
            <a:off x="1244600" y="58674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738941643" name="Text">
    </p:cNvPr>
          <p:cNvSpPr>
            <a:spLocks noGrp="1"/>
          </p:cNvSpPr>
          <p:nvPr/>
        </p:nvSpPr>
        <p:spPr>
          <a:xfrm rot="0">
            <a:off x="8102600" y="64008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7741854" name="Text">
    </p:cNvPr>
          <p:cNvSpPr>
            <a:spLocks noGrp="1"/>
          </p:cNvSpPr>
          <p:nvPr/>
        </p:nvSpPr>
        <p:spPr>
          <a:xfrm rot="0">
            <a:off x="8102600" y="58674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57401450" name="Text">
    </p:cNvPr>
          <p:cNvSpPr>
            <a:spLocks noGrp="1"/>
          </p:cNvSpPr>
          <p:nvPr/>
        </p:nvSpPr>
        <p:spPr>
          <a:xfrm rot="0">
            <a:off x="8102600" y="61087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608400" name="Frame"/>
          <p:cNvSpPr>
            <a:spLocks noGrp="1"/>
          </p:cNvSpPr>
          <p:nvPr/>
        </p:nvSpPr>
        <p:spPr>
          <a:xfrm>
            <a:off x="101600" y="3136900"/>
            <a:ext cx="9779000" cy="224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81331085" name="Text">
    </p:cNvPr>
          <p:cNvSpPr>
            <a:spLocks noGrp="1"/>
          </p:cNvSpPr>
          <p:nvPr/>
        </p:nvSpPr>
        <p:spPr>
          <a:xfrm rot="0">
            <a:off x="165100" y="3200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68311324" name="Text">
    </p:cNvPr>
          <p:cNvSpPr>
            <a:spLocks noGrp="1"/>
          </p:cNvSpPr>
          <p:nvPr/>
        </p:nvSpPr>
        <p:spPr>
          <a:xfrm rot="0">
            <a:off x="152400" y="31623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357469207" name="Text">
    </p:cNvPr>
          <p:cNvSpPr>
            <a:spLocks noGrp="1"/>
          </p:cNvSpPr>
          <p:nvPr/>
        </p:nvSpPr>
        <p:spPr>
          <a:xfrm rot="0">
            <a:off x="165100" y="34163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881467075" name="Text">
    </p:cNvPr>
          <p:cNvSpPr>
            <a:spLocks noGrp="1"/>
          </p:cNvSpPr>
          <p:nvPr/>
        </p:nvSpPr>
        <p:spPr>
          <a:xfrm rot="0">
            <a:off x="901700" y="34163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15280053" name="Text">
    </p:cNvPr>
          <p:cNvSpPr>
            <a:spLocks noGrp="1"/>
          </p:cNvSpPr>
          <p:nvPr/>
        </p:nvSpPr>
        <p:spPr>
          <a:xfrm rot="0">
            <a:off x="5549900" y="34163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81424109" name="Text">
    </p:cNvPr>
          <p:cNvSpPr>
            <a:spLocks noGrp="1"/>
          </p:cNvSpPr>
          <p:nvPr/>
        </p:nvSpPr>
        <p:spPr>
          <a:xfrm rot="0">
            <a:off x="6121400" y="34163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78133070" name="Frame"/>
          <p:cNvSpPr>
            <a:spLocks noGrp="1"/>
          </p:cNvSpPr>
          <p:nvPr/>
        </p:nvSpPr>
        <p:spPr>
          <a:xfrm>
            <a:off x="165100" y="44577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93699695" name="Text">
    </p:cNvPr>
          <p:cNvSpPr>
            <a:spLocks noGrp="1"/>
          </p:cNvSpPr>
          <p:nvPr/>
        </p:nvSpPr>
        <p:spPr>
          <a:xfrm rot="0">
            <a:off x="165100" y="44323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248370989" name="Text">
    </p:cNvPr>
          <p:cNvSpPr>
            <a:spLocks noGrp="1"/>
          </p:cNvSpPr>
          <p:nvPr/>
        </p:nvSpPr>
        <p:spPr>
          <a:xfrm rot="0">
            <a:off x="965200" y="4483100"/>
            <a:ext cx="4584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2023.8월 결산의 EIS, Yellow Book 반영</a:t>
            </a:r>
          </a:p>
        </p:txBody>
      </p:sp>
      <p:sp>
        <p:nvSpPr>
          <p:cNvPr id="1112481962" name="Text">
    </p:cNvPr>
          <p:cNvSpPr>
            <a:spLocks noGrp="1"/>
          </p:cNvSpPr>
          <p:nvPr/>
        </p:nvSpPr>
        <p:spPr>
          <a:xfrm rot="0">
            <a:off x="7239000" y="44831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301932068" name="Text">
    </p:cNvPr>
          <p:cNvSpPr>
            <a:spLocks noGrp="1"/>
          </p:cNvSpPr>
          <p:nvPr/>
        </p:nvSpPr>
        <p:spPr>
          <a:xfrm rot="0">
            <a:off x="5549900" y="44831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956341737" name="Text">
    </p:cNvPr>
          <p:cNvSpPr>
            <a:spLocks noGrp="1"/>
          </p:cNvSpPr>
          <p:nvPr/>
        </p:nvSpPr>
        <p:spPr>
          <a:xfrm rot="0">
            <a:off x="901700" y="44323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3187373" name="Text">
    </p:cNvPr>
          <p:cNvSpPr>
            <a:spLocks noGrp="1"/>
          </p:cNvSpPr>
          <p:nvPr/>
        </p:nvSpPr>
        <p:spPr>
          <a:xfrm rot="0">
            <a:off x="6121400" y="44323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8527674" name="Text">
    </p:cNvPr>
          <p:cNvSpPr>
            <a:spLocks noGrp="1"/>
          </p:cNvSpPr>
          <p:nvPr/>
        </p:nvSpPr>
        <p:spPr>
          <a:xfrm rot="0">
            <a:off x="5549900" y="44323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4576869" name="Frame"/>
          <p:cNvSpPr>
            <a:spLocks noGrp="1"/>
          </p:cNvSpPr>
          <p:nvPr/>
        </p:nvSpPr>
        <p:spPr>
          <a:xfrm>
            <a:off x="165100" y="37592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48770209" name="Text">
    </p:cNvPr>
          <p:cNvSpPr>
            <a:spLocks noGrp="1"/>
          </p:cNvSpPr>
          <p:nvPr/>
        </p:nvSpPr>
        <p:spPr>
          <a:xfrm rot="0">
            <a:off x="165100" y="37592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966016404" name="Text">
    </p:cNvPr>
          <p:cNvSpPr>
            <a:spLocks noGrp="1"/>
          </p:cNvSpPr>
          <p:nvPr/>
        </p:nvSpPr>
        <p:spPr>
          <a:xfrm rot="0">
            <a:off x="965200" y="38354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3418581" name="Text">
    </p:cNvPr>
          <p:cNvSpPr>
            <a:spLocks noGrp="1"/>
          </p:cNvSpPr>
          <p:nvPr/>
        </p:nvSpPr>
        <p:spPr>
          <a:xfrm rot="0">
            <a:off x="7239000" y="38354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65657473" name="Text">
    </p:cNvPr>
          <p:cNvSpPr>
            <a:spLocks noGrp="1"/>
          </p:cNvSpPr>
          <p:nvPr/>
        </p:nvSpPr>
        <p:spPr>
          <a:xfrm rot="0">
            <a:off x="5549900" y="38354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</a:p>
        </p:txBody>
      </p:sp>
      <p:sp>
        <p:nvSpPr>
          <p:cNvPr id="739523305" name="Text">
    </p:cNvPr>
          <p:cNvSpPr>
            <a:spLocks noGrp="1"/>
          </p:cNvSpPr>
          <p:nvPr/>
        </p:nvSpPr>
        <p:spPr>
          <a:xfrm rot="0">
            <a:off x="901700" y="37592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2727768" name="Text">
    </p:cNvPr>
          <p:cNvSpPr>
            <a:spLocks noGrp="1"/>
          </p:cNvSpPr>
          <p:nvPr/>
        </p:nvSpPr>
        <p:spPr>
          <a:xfrm rot="0">
            <a:off x="6121400" y="37592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34077" name="Text">
    </p:cNvPr>
          <p:cNvSpPr>
            <a:spLocks noGrp="1"/>
          </p:cNvSpPr>
          <p:nvPr/>
        </p:nvSpPr>
        <p:spPr>
          <a:xfrm rot="0">
            <a:off x="5549900" y="37592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2220574" name="Frame"/>
          <p:cNvSpPr>
            <a:spLocks noGrp="1"/>
          </p:cNvSpPr>
          <p:nvPr/>
        </p:nvSpPr>
        <p:spPr>
          <a:xfrm>
            <a:off x="127000" y="1384300"/>
            <a:ext cx="9779000" cy="1612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31957699" name="Frame"/>
          <p:cNvSpPr>
            <a:spLocks noGrp="1"/>
          </p:cNvSpPr>
          <p:nvPr/>
        </p:nvSpPr>
        <p:spPr>
          <a:xfrm>
            <a:off x="152400" y="2222500"/>
            <a:ext cx="9664700" cy="774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912121535" name="Text">
    </p:cNvPr>
          <p:cNvSpPr>
            <a:spLocks noGrp="1"/>
          </p:cNvSpPr>
          <p:nvPr/>
        </p:nvSpPr>
        <p:spPr>
          <a:xfrm rot="0">
            <a:off x="152400" y="21971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34302661" name="Text">
    </p:cNvPr>
          <p:cNvSpPr>
            <a:spLocks noGrp="1"/>
          </p:cNvSpPr>
          <p:nvPr/>
        </p:nvSpPr>
        <p:spPr>
          <a:xfrm rot="0">
            <a:off x="952500" y="2247900"/>
            <a:ext cx="45974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PRM 주유원복 장기 미입금 오더에 대한 삭제권한 부여요청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공장 Application HTTPS 적용 검토 및 회신 요청[ERS시스템]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[LOPAS] 대송저유소 EAI -&gt; LOPAS(SLO) 인터페이스 정의서 작성 및 DB 구축 (테스트서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2023.7월 결산의 EIS, Yellow Book 반영</a:t>
            </a:r>
          </a:p>
        </p:txBody>
      </p:sp>
      <p:sp>
        <p:nvSpPr>
          <p:cNvPr id="1153776890" name="Text">
    </p:cNvPr>
          <p:cNvSpPr>
            <a:spLocks noGrp="1"/>
          </p:cNvSpPr>
          <p:nvPr/>
        </p:nvSpPr>
        <p:spPr>
          <a:xfrm rot="0">
            <a:off x="7226300" y="22479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63032564" name="Text">
    </p:cNvPr>
          <p:cNvSpPr>
            <a:spLocks noGrp="1"/>
          </p:cNvSpPr>
          <p:nvPr/>
        </p:nvSpPr>
        <p:spPr>
          <a:xfrm rot="0">
            <a:off x="6108700" y="21971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497213895" name="Text">
    </p:cNvPr>
          <p:cNvSpPr>
            <a:spLocks noGrp="1"/>
          </p:cNvSpPr>
          <p:nvPr/>
        </p:nvSpPr>
        <p:spPr>
          <a:xfrm rot="0">
            <a:off x="5537200" y="22479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</a:p>
        </p:txBody>
      </p:sp>
      <p:sp>
        <p:nvSpPr>
          <p:cNvPr id="296677034" name="Text">
    </p:cNvPr>
          <p:cNvSpPr>
            <a:spLocks noGrp="1"/>
          </p:cNvSpPr>
          <p:nvPr/>
        </p:nvSpPr>
        <p:spPr>
          <a:xfrm rot="0">
            <a:off x="889000" y="21971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5133321" name="Text">
    </p:cNvPr>
          <p:cNvSpPr>
            <a:spLocks noGrp="1"/>
          </p:cNvSpPr>
          <p:nvPr/>
        </p:nvSpPr>
        <p:spPr>
          <a:xfrm rot="0">
            <a:off x="7124700" y="21971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0547254" name="Text">
    </p:cNvPr>
          <p:cNvSpPr>
            <a:spLocks noGrp="1"/>
          </p:cNvSpPr>
          <p:nvPr/>
        </p:nvSpPr>
        <p:spPr>
          <a:xfrm rot="0">
            <a:off x="5537200" y="21971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5027939" name="Rectangle"/>
          <p:cNvSpPr>
            <a:spLocks noGrp="1"/>
          </p:cNvSpPr>
          <p:nvPr/>
        </p:nvSpPr>
        <p:spPr>
          <a:xfrm>
            <a:off x="6870700" y="21971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178670712" name="Frame"/>
          <p:cNvSpPr>
            <a:spLocks noGrp="1"/>
          </p:cNvSpPr>
          <p:nvPr/>
        </p:nvSpPr>
        <p:spPr>
          <a:xfrm>
            <a:off x="152400" y="1371600"/>
            <a:ext cx="9639300" cy="825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68286787" name="Text">
    </p:cNvPr>
          <p:cNvSpPr>
            <a:spLocks noGrp="1"/>
          </p:cNvSpPr>
          <p:nvPr/>
        </p:nvSpPr>
        <p:spPr>
          <a:xfrm rot="0">
            <a:off x="152400" y="13716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230521258" name="Text">
    </p:cNvPr>
          <p:cNvSpPr>
            <a:spLocks noGrp="1"/>
          </p:cNvSpPr>
          <p:nvPr/>
        </p:nvSpPr>
        <p:spPr>
          <a:xfrm rot="0">
            <a:off x="939800" y="1422400"/>
            <a:ext cx="4610100" cy="774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투자예산 조정신청서 인터페이스 로그 필드 추가 및 테스트 (ZCOR7131)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차량연료사용입력 프로그램 데이터 저장시 마감된 월의 데이터는 저장 안되도록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(ZFIR6051)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SF 간 sftp 연동 정보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ERP운영 마감업무 지원작업</a:t>
            </a:r>
          </a:p>
        </p:txBody>
      </p:sp>
      <p:sp>
        <p:nvSpPr>
          <p:cNvPr id="173859469" name="Text">
    </p:cNvPr>
          <p:cNvSpPr>
            <a:spLocks noGrp="1"/>
          </p:cNvSpPr>
          <p:nvPr/>
        </p:nvSpPr>
        <p:spPr>
          <a:xfrm rot="0">
            <a:off x="7226300" y="14478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47197288" name="Text">
    </p:cNvPr>
          <p:cNvSpPr>
            <a:spLocks noGrp="1"/>
          </p:cNvSpPr>
          <p:nvPr/>
        </p:nvSpPr>
        <p:spPr>
          <a:xfrm rot="0">
            <a:off x="6108700" y="13716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140147134" name="Text">
    </p:cNvPr>
          <p:cNvSpPr>
            <a:spLocks noGrp="1"/>
          </p:cNvSpPr>
          <p:nvPr/>
        </p:nvSpPr>
        <p:spPr>
          <a:xfrm rot="0">
            <a:off x="5537200" y="14478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</a:p>
        </p:txBody>
      </p:sp>
      <p:sp>
        <p:nvSpPr>
          <p:cNvPr id="1952339189" name="Text">
    </p:cNvPr>
          <p:cNvSpPr>
            <a:spLocks noGrp="1"/>
          </p:cNvSpPr>
          <p:nvPr/>
        </p:nvSpPr>
        <p:spPr>
          <a:xfrm rot="0">
            <a:off x="889000" y="13716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7526265" name="Text">
    </p:cNvPr>
          <p:cNvSpPr>
            <a:spLocks noGrp="1"/>
          </p:cNvSpPr>
          <p:nvPr/>
        </p:nvSpPr>
        <p:spPr>
          <a:xfrm rot="0">
            <a:off x="7124700" y="13716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1593001" name="Text">
    </p:cNvPr>
          <p:cNvSpPr>
            <a:spLocks noGrp="1"/>
          </p:cNvSpPr>
          <p:nvPr/>
        </p:nvSpPr>
        <p:spPr>
          <a:xfrm rot="0">
            <a:off x="5537200" y="13716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8712214" name="Rectangle"/>
          <p:cNvSpPr>
            <a:spLocks noGrp="1"/>
          </p:cNvSpPr>
          <p:nvPr/>
        </p:nvSpPr>
        <p:spPr>
          <a:xfrm>
            <a:off x="6870700" y="13716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0219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4624746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94139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817639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1724715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62571076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731357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0264464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304155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450080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3089979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056906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7583879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6334344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2230460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</a:p>
        </p:txBody>
      </p:sp>
      <p:sp>
        <p:nvSpPr>
          <p:cNvPr id="71214804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</a:p>
        </p:txBody>
      </p:sp>
      <p:sp>
        <p:nvSpPr>
          <p:cNvPr id="94589590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차량연료사용입력 프로그램 데이터 저장시 마감된 월의 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이터는 저장 안되도록 수정(ZFIR6051)</a:t>
            </a:r>
          </a:p>
        </p:txBody>
      </p:sp>
      <p:sp>
        <p:nvSpPr>
          <p:cNvPr id="66386807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6355787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43434765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투자예산 조정신청서 오류 원인 분석 (ZCOR7131)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LPG 소형탱크 관리 배치 실행시 자본화일자 취득일자 Upd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ate (ZFIB9581, ZFIR9581)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투자예산 조정신청서 인터페이스 로그 필드 추가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(ZCOR7131)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차량연료사용입력 프로그램 데이터 저장시 마감된 월의 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이터는 저장 안되도록 수정(ZFIR6051)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연차 휴가</a:t>
            </a:r>
          </a:p>
        </p:txBody>
      </p:sp>
      <p:sp>
        <p:nvSpPr>
          <p:cNvPr id="68760434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3051967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31098552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27026325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86946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635901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64234932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53286978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임시공휴일 추가 설정 작업: 10월2일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주간근무자 교육특근 분기 한도시간 제한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</a:p>
        </p:txBody>
      </p:sp>
      <p:sp>
        <p:nvSpPr>
          <p:cNvPr id="26975264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58209835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63668757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근무협조 관리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임원 퇴직금 누진율 직급 연동 관리 뷰 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연차휴가(반일) 지정 시 중식대 지급 되도록 로직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SF 간 sftp 연동 정보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임시공휴일 추가 설정 작업: 10월2일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육아기 근로시간 단축 신청서 메모/비고 기입 요청</a:t>
            </a:r>
          </a:p>
        </p:txBody>
      </p:sp>
      <p:sp>
        <p:nvSpPr>
          <p:cNvPr id="177547222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50557801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80045138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68851403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265910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51333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8399469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82991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6961726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8664171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9207548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3238934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559795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2283237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7343533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028968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218456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83417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397174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8151917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14743696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</a:p>
        </p:txBody>
      </p:sp>
      <p:sp>
        <p:nvSpPr>
          <p:cNvPr id="31836449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인사원장 Unit/담당 추가 및 HCM 편제표 신청 기능 추가</a:t>
            </a:r>
          </a:p>
        </p:txBody>
      </p:sp>
      <p:sp>
        <p:nvSpPr>
          <p:cNvPr id="103690688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38259912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40800724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내신서 고용구분 필드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중도 상환한 직원의 HCM 대출 잔액 조정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인사원장 Unit/담당 추가 및 HCM 편제표 신청 기능 추가</a:t>
            </a:r>
          </a:p>
        </p:txBody>
      </p:sp>
      <p:sp>
        <p:nvSpPr>
          <p:cNvPr id="26129362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156870645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0915</a:t>
            </a:r>
            <a:br/>
          </a:p>
        </p:txBody>
      </p:sp>
      <p:sp>
        <p:nvSpPr>
          <p:cNvPr id="60889309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</a:p>
        </p:txBody>
      </p:sp>
      <p:sp>
        <p:nvSpPr>
          <p:cNvPr id="35153882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61216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654686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69786609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48945271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PO 4501178867 e-office 전송 오류 특수문자 수정</a:t>
            </a:r>
          </a:p>
        </p:txBody>
      </p:sp>
      <p:sp>
        <p:nvSpPr>
          <p:cNvPr id="34202434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79726053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1627262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PO 4501178867 e-office 전송 오류 특수문자 수정</a:t>
            </a:r>
          </a:p>
        </p:txBody>
      </p:sp>
      <p:sp>
        <p:nvSpPr>
          <p:cNvPr id="201494136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208017437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2695078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74314993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0607362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7470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7372873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04448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3973358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9169010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82236433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410857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1370600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3839331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6545662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75092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746180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1440285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4991255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0456807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</a:p>
        </p:txBody>
      </p:sp>
      <p:sp>
        <p:nvSpPr>
          <p:cNvPr id="167213636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</a:p>
        </p:txBody>
      </p:sp>
      <p:sp>
        <p:nvSpPr>
          <p:cNvPr id="44767816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44929165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58190157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39459851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QA테스트 CTS 반영시 IMG Setting 내역이 반영 되지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않는 문제 확인 및 업무지원 (Note3088775-Meaning of tra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nsport import options in STMS)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Support Portal SAP JCO 및 SAP BUSINESS CON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NECTOR 확인 및 다운로드 업무지원(생산IT지원팀)</a:t>
            </a:r>
          </a:p>
        </p:txBody>
      </p:sp>
      <p:sp>
        <p:nvSpPr>
          <p:cNvPr id="197120358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80775642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179044727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143877254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447275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978026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62069528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98851068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25533705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89625754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60999233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04346803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66712865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64365562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29211837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726395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