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[2023.09.12 ~ 2023.09.18]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9월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51617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37133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67044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9733579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9142413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5053629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929972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6328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1956976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335948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987626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091510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530228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4509594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59444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</a:p>
        </p:txBody>
      </p:sp>
      <p:sp>
        <p:nvSpPr>
          <p:cNvPr id="211063827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</a:p>
        </p:txBody>
      </p:sp>
      <p:sp>
        <p:nvSpPr>
          <p:cNvPr id="71498168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극동유화 2개 납품처에 대한 e-Biz 주문시 출하조건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가요청</a:t>
            </a:r>
          </a:p>
        </p:txBody>
      </p:sp>
      <p:sp>
        <p:nvSpPr>
          <p:cNvPr id="127576019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9594954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766393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매출 전송 시 오차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농협 납품처 주문 시 조회 조건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극동유화 2개 납품처에 대한 e-Biz 주문시 출하조건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구도일 알림 아이콘 제외요청</a:t>
            </a:r>
          </a:p>
        </p:txBody>
      </p:sp>
      <p:sp>
        <p:nvSpPr>
          <p:cNvPr id="8367817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4799993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82293372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30221718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888423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8889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9697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74445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1599628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923916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9181692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323698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8412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20759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5819957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572132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892845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06545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461316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6131511" name="Text">
    </p:cNvPr>
          <p:cNvSpPr>
            <a:spLocks noGrp="1"/>
          </p:cNvSpPr>
          <p:nvPr/>
        </p:nvSpPr>
        <p:spPr>
          <a:xfrm rot="0">
            <a:off x="9702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</a:p>
        </p:txBody>
      </p:sp>
      <p:sp>
        <p:nvSpPr>
          <p:cNvPr id="1224028524" name="Text">
    </p:cNvPr>
          <p:cNvSpPr>
            <a:spLocks noGrp="1"/>
          </p:cNvSpPr>
          <p:nvPr/>
        </p:nvSpPr>
        <p:spPr>
          <a:xfrm rot="0">
            <a:off x="93345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</a:p>
        </p:txBody>
      </p:sp>
      <p:sp>
        <p:nvSpPr>
          <p:cNvPr id="1726511663" name="Text">
    </p:cNvPr>
          <p:cNvSpPr>
            <a:spLocks noGrp="1"/>
          </p:cNvSpPr>
          <p:nvPr/>
        </p:nvSpPr>
        <p:spPr>
          <a:xfrm rot="0">
            <a:off x="5930900" y="1511300"/>
            <a:ext cx="3403600" cy="5207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</a:p>
        </p:txBody>
      </p:sp>
      <p:sp>
        <p:nvSpPr>
          <p:cNvPr id="2057076396" name="Text">
    </p:cNvPr>
          <p:cNvSpPr>
            <a:spLocks noGrp="1"/>
          </p:cNvSpPr>
          <p:nvPr/>
        </p:nvSpPr>
        <p:spPr>
          <a:xfrm rot="0">
            <a:off x="53086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72777555" name="Text">
    </p:cNvPr>
          <p:cNvSpPr>
            <a:spLocks noGrp="1"/>
          </p:cNvSpPr>
          <p:nvPr/>
        </p:nvSpPr>
        <p:spPr>
          <a:xfrm rot="0">
            <a:off x="889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99052713" name="Text">
    </p:cNvPr>
          <p:cNvSpPr>
            <a:spLocks noGrp="1"/>
          </p:cNvSpPr>
          <p:nvPr/>
        </p:nvSpPr>
        <p:spPr>
          <a:xfrm rot="0">
            <a:off x="711200" y="1511300"/>
            <a:ext cx="3403600" cy="5207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ITSM-99720벌크선적 작업 리스트 정보조회 제한 --- 케이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디탱크터미널(KDTT) (6025)- 9/12 테스트 및 운영반영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ITSM-100323HD판교저유소 적재후 출하시 기사카드 전표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출력 인식- 9/12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ITSM-98843중질유대리점 일일 경유 주문량 Cap 설정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개발 요청- 8/23 테이블,유지보수뷰,관련 펑션 생성- 8/24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납품보류 해제 프로그램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ITSM-99116모바일상품권 캐시백 연결 작업요청- 8/28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 [ITSM-99612]인니 PP 반덤핑 조사 답변용 요청자료- 9/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12 ZSDR5323 필드추가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ITSM-100406보류된 sd문서상 금액단위 표시오류 보완요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청- 9/13 필드 참조 통화키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388001888" name="Text">
    </p:cNvPr>
          <p:cNvSpPr>
            <a:spLocks noGrp="1"/>
          </p:cNvSpPr>
          <p:nvPr/>
        </p:nvSpPr>
        <p:spPr>
          <a:xfrm rot="0">
            <a:off x="44831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</a:p>
        </p:txBody>
      </p:sp>
      <p:sp>
        <p:nvSpPr>
          <p:cNvPr id="1263224709" name="Text">
    </p:cNvPr>
          <p:cNvSpPr>
            <a:spLocks noGrp="1"/>
          </p:cNvSpPr>
          <p:nvPr/>
        </p:nvSpPr>
        <p:spPr>
          <a:xfrm rot="0">
            <a:off x="48514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</a:p>
        </p:txBody>
      </p:sp>
      <p:sp>
        <p:nvSpPr>
          <p:cNvPr id="473353733" name="Text">
    </p:cNvPr>
          <p:cNvSpPr>
            <a:spLocks noGrp="1"/>
          </p:cNvSpPr>
          <p:nvPr/>
        </p:nvSpPr>
        <p:spPr>
          <a:xfrm rot="0">
            <a:off x="4114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</a:p>
        </p:txBody>
      </p:sp>
      <p:sp>
        <p:nvSpPr>
          <p:cNvPr id="1394823293" name="Text">
    </p:cNvPr>
          <p:cNvSpPr>
            <a:spLocks noGrp="1"/>
          </p:cNvSpPr>
          <p:nvPr/>
        </p:nvSpPr>
        <p:spPr>
          <a:xfrm rot="0">
            <a:off x="6604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8980035" name="Text">
    </p:cNvPr>
          <p:cNvSpPr>
            <a:spLocks noGrp="1"/>
          </p:cNvSpPr>
          <p:nvPr/>
        </p:nvSpPr>
        <p:spPr>
          <a:xfrm rot="0">
            <a:off x="58801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23012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583563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53722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89297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0500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3314986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76362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301339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9300819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618823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732928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095900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382181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183132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0097773" name="Text">
    </p:cNvPr>
          <p:cNvSpPr>
            <a:spLocks noGrp="1"/>
          </p:cNvSpPr>
          <p:nvPr/>
        </p:nvSpPr>
        <p:spPr>
          <a:xfrm rot="0">
            <a:off x="44831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224066538" name="Text">
    </p:cNvPr>
          <p:cNvSpPr>
            <a:spLocks noGrp="1"/>
          </p:cNvSpPr>
          <p:nvPr/>
        </p:nvSpPr>
        <p:spPr>
          <a:xfrm rot="0">
            <a:off x="48514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563584648" name="Text">
    </p:cNvPr>
          <p:cNvSpPr>
            <a:spLocks noGrp="1"/>
          </p:cNvSpPr>
          <p:nvPr/>
        </p:nvSpPr>
        <p:spPr>
          <a:xfrm rot="0">
            <a:off x="41148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699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66430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071954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8243127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340204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230238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292344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94551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8847358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499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14509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800487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453366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337235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2575966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968970053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492713489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개발 환경 설정 및 시스템 운영 현황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개발 환경 설정 및 시스템 운영 현황 파악</a:t>
            </a:r>
            <a:br/>
          </a:p>
        </p:txBody>
      </p:sp>
      <p:sp>
        <p:nvSpPr>
          <p:cNvPr id="1479122679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294455645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68074520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ITSM-100207 계약서 보관/관리 신청서 첨부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양식(계약서인수인계서)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ITSM-100271 문서번호 'B64-23-0064' 내 일부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ITSM-100325 구매요구서 첨부파일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ITSM-100408 기안지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ITSM-100414 품의서 문서 첨부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ITSM-100203 RUC 3월 T&amp;I (Control Valve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리작업) W/O 완료처리 취소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ITSM-100456 문서번호(DM1-23-0025) 문서제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목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ITSM-100496 계약체결기안 오기입 내용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ITSM-100525 결재완료 문서에 첨부 파일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 요청</a:t>
            </a:r>
            <a:br/>
          </a:p>
        </p:txBody>
      </p:sp>
      <p:sp>
        <p:nvSpPr>
          <p:cNvPr id="1754070070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</a:p>
        </p:txBody>
      </p:sp>
      <p:sp>
        <p:nvSpPr>
          <p:cNvPr id="2084968950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</a:p>
        </p:txBody>
      </p:sp>
      <p:sp>
        <p:nvSpPr>
          <p:cNvPr id="91758786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</a:p>
        </p:txBody>
      </p:sp>
      <p:sp>
        <p:nvSpPr>
          <p:cNvPr id="1952952841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2350207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5371472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937439450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977598790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845064068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04163785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073368010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펌핑시트 diff volume 오류 분석/개선</a:t>
            </a:r>
          </a:p>
        </p:txBody>
      </p:sp>
      <p:sp>
        <p:nvSpPr>
          <p:cNvPr id="172007762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087726898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933436465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</a:p>
        </p:txBody>
      </p:sp>
      <p:sp>
        <p:nvSpPr>
          <p:cNvPr id="542475993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1789457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4529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66679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04940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270025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514116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7119471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877453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386514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271012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682980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6763123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95027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9355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6014696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328441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4393122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38408165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8656616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99306596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92579498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납품처 조회 쿼리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인사명령에 따른 영업담당자 조직 코드 예외처리</a:t>
            </a:r>
          </a:p>
        </p:txBody>
      </p:sp>
      <p:sp>
        <p:nvSpPr>
          <p:cNvPr id="108894804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8743087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47504263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08/29</a:t>
            </a:r>
            <a:br/>
          </a:p>
        </p:txBody>
      </p:sp>
      <p:sp>
        <p:nvSpPr>
          <p:cNvPr id="61684328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54260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67474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86534702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</a:p>
        </p:txBody>
      </p:sp>
      <p:sp>
        <p:nvSpPr>
          <p:cNvPr id="177292261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</a:p>
        </p:txBody>
      </p:sp>
      <p:sp>
        <p:nvSpPr>
          <p:cNvPr id="210794039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2963212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7589873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ITSM-100349 서브시스템 변경ITSM-96798 작업자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기회수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테스트 판매 이력 상품권 번호 리스트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모바일 전환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ITSM-100523 cts 번호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회수 상품권 현황 조회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ITSM-98863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현장대리인 그룹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신규 계정 생성</a:t>
            </a:r>
          </a:p>
        </p:txBody>
      </p:sp>
      <p:sp>
        <p:nvSpPr>
          <p:cNvPr id="204382853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55148486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18%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8000786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204052250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768230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58737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102973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8253264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2198962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1949334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3648911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095686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09810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129462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157401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49569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9490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95832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721568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766449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</a:p>
        </p:txBody>
      </p:sp>
      <p:sp>
        <p:nvSpPr>
          <p:cNvPr id="19241992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</a:p>
        </p:txBody>
      </p:sp>
      <p:sp>
        <p:nvSpPr>
          <p:cNvPr id="97853830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1415127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04914758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7090659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 및 단가정리' 작업 개발 프로세스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및 필요권한 신청, 담당자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확인 및 재발송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재수행 및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 및 단가정리' 작업 개발</a:t>
            </a:r>
          </a:p>
        </p:txBody>
      </p:sp>
      <p:sp>
        <p:nvSpPr>
          <p:cNvPr id="144185072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0348764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</a:p>
        </p:txBody>
      </p:sp>
      <p:sp>
        <p:nvSpPr>
          <p:cNvPr id="118456930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21216492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475491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231276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201454769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6766599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계약검토신청서 계약검토부서란 선택 기능 추가</a:t>
            </a:r>
          </a:p>
        </p:txBody>
      </p:sp>
      <p:sp>
        <p:nvSpPr>
          <p:cNvPr id="164072571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4969837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53736955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계약검토신청서 계약검토부서란 선택 기능 추가</a:t>
            </a:r>
          </a:p>
        </p:txBody>
      </p:sp>
      <p:sp>
        <p:nvSpPr>
          <p:cNvPr id="55012998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45073312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72257768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205374594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61804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20369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327203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737797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270487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73326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8905637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62788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60936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608686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614745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794936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369623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905956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9674494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440679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14631776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84364857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5227573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568464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683517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[연동오류 : 교육훈련 신청서] Pump Specialist Level 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사업자 번호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(RI-23) 연체율 수동 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중복 제정처리된 4개문서 삭제(RMT1-M-0624,S-MSDS-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0176,S-MSDS-1331,S-MSDS-1146)</a:t>
            </a:r>
          </a:p>
        </p:txBody>
      </p:sp>
      <p:sp>
        <p:nvSpPr>
          <p:cNvPr id="172213313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430346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23%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14222554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96300309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406661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33056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3446240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47717926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Application Secure Coding 취약점 개선 요청건</a:t>
            </a:r>
          </a:p>
        </p:txBody>
      </p:sp>
      <p:sp>
        <p:nvSpPr>
          <p:cNvPr id="207437562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05172086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89492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 (박민우 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ADMIN 권한 회수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계정 유효성 검증 작업 결과에 따른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OS, DB 배치 주기 확인 요청</a:t>
            </a:r>
          </a:p>
        </p:txBody>
      </p:sp>
      <p:sp>
        <p:nvSpPr>
          <p:cNvPr id="35469434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30797197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20956733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83413707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813464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88871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680550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23995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8077448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351010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469682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14290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131747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65026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929316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616649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7232278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50889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450856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181466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43157766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</a:p>
        </p:txBody>
      </p:sp>
      <p:sp>
        <p:nvSpPr>
          <p:cNvPr id="15369062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</a:t>
            </a:r>
          </a:p>
        </p:txBody>
      </p:sp>
      <p:sp>
        <p:nvSpPr>
          <p:cNvPr id="127542236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2500425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0449409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LOPAS(SLO)TT_PLT_BORW_BAT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Logic 설계</a:t>
            </a:r>
          </a:p>
        </p:txBody>
      </p:sp>
      <p:sp>
        <p:nvSpPr>
          <p:cNvPr id="19723944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30664092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13422023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</a:p>
        </p:txBody>
      </p:sp>
      <p:sp>
        <p:nvSpPr>
          <p:cNvPr id="2952785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49412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74865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444611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35949047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5395135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4564198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84831979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</a:p>
        </p:txBody>
      </p:sp>
      <p:sp>
        <p:nvSpPr>
          <p:cNvPr id="127704086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</a:p>
        </p:txBody>
      </p:sp>
      <p:sp>
        <p:nvSpPr>
          <p:cNvPr id="78452889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24037214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04608887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74123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77636947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이재원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ko-KR" dirty="0" lang="en-US" smtClean="0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894231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</a:p>
                    <a:p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244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582725373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7136655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63262325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084089332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5945159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94419150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8047870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693734172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2891415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98123981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485946721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31130628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72023726" name="Frame"/>
          <p:cNvSpPr>
            <a:spLocks noGrp="1"/>
          </p:cNvSpPr>
          <p:nvPr/>
        </p:nvSpPr>
        <p:spPr>
          <a:xfrm>
            <a:off x="25400" y="5372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32411475" name="Text">
    </p:cNvPr>
          <p:cNvSpPr>
            <a:spLocks noGrp="1"/>
          </p:cNvSpPr>
          <p:nvPr/>
        </p:nvSpPr>
        <p:spPr>
          <a:xfrm rot="0">
            <a:off x="152400" y="5397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638685664" name="Text">
    </p:cNvPr>
          <p:cNvSpPr>
            <a:spLocks noGrp="1"/>
          </p:cNvSpPr>
          <p:nvPr/>
        </p:nvSpPr>
        <p:spPr>
          <a:xfrm rot="0">
            <a:off x="6451600" y="5930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8072264" name="Text">
    </p:cNvPr>
          <p:cNvSpPr>
            <a:spLocks noGrp="1"/>
          </p:cNvSpPr>
          <p:nvPr/>
        </p:nvSpPr>
        <p:spPr>
          <a:xfrm rot="0">
            <a:off x="2057400" y="5930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7547502" name="Text">
    </p:cNvPr>
          <p:cNvSpPr>
            <a:spLocks noGrp="1"/>
          </p:cNvSpPr>
          <p:nvPr/>
        </p:nvSpPr>
        <p:spPr>
          <a:xfrm rot="0">
            <a:off x="101600" y="5930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1511265" name="Text">
    </p:cNvPr>
          <p:cNvSpPr>
            <a:spLocks noGrp="1"/>
          </p:cNvSpPr>
          <p:nvPr/>
        </p:nvSpPr>
        <p:spPr>
          <a:xfrm rot="0">
            <a:off x="101600" y="5689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55826353" name="Text">
    </p:cNvPr>
          <p:cNvSpPr>
            <a:spLocks noGrp="1"/>
          </p:cNvSpPr>
          <p:nvPr/>
        </p:nvSpPr>
        <p:spPr>
          <a:xfrm rot="0">
            <a:off x="2057400" y="5689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9415328" name="Text">
    </p:cNvPr>
          <p:cNvSpPr>
            <a:spLocks noGrp="1"/>
          </p:cNvSpPr>
          <p:nvPr/>
        </p:nvSpPr>
        <p:spPr>
          <a:xfrm rot="0">
            <a:off x="6451600" y="5689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375550710" name="Text">
    </p:cNvPr>
          <p:cNvSpPr>
            <a:spLocks noGrp="1"/>
          </p:cNvSpPr>
          <p:nvPr/>
        </p:nvSpPr>
        <p:spPr>
          <a:xfrm rot="0">
            <a:off x="101600" y="6223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0918353" name="Text">
    </p:cNvPr>
          <p:cNvSpPr>
            <a:spLocks noGrp="1"/>
          </p:cNvSpPr>
          <p:nvPr/>
        </p:nvSpPr>
        <p:spPr>
          <a:xfrm rot="0">
            <a:off x="6451600" y="6223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8289025" name="Text">
    </p:cNvPr>
          <p:cNvSpPr>
            <a:spLocks noGrp="1"/>
          </p:cNvSpPr>
          <p:nvPr/>
        </p:nvSpPr>
        <p:spPr>
          <a:xfrm rot="0">
            <a:off x="2057400" y="6223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0891494" name="Text">
    </p:cNvPr>
          <p:cNvSpPr>
            <a:spLocks noGrp="1"/>
          </p:cNvSpPr>
          <p:nvPr/>
        </p:nvSpPr>
        <p:spPr>
          <a:xfrm rot="0">
            <a:off x="1244600" y="6223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3877949" name="Text">
    </p:cNvPr>
          <p:cNvSpPr>
            <a:spLocks noGrp="1"/>
          </p:cNvSpPr>
          <p:nvPr/>
        </p:nvSpPr>
        <p:spPr>
          <a:xfrm rot="0">
            <a:off x="1244600" y="5930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2697943" name="Text">
    </p:cNvPr>
          <p:cNvSpPr>
            <a:spLocks noGrp="1"/>
          </p:cNvSpPr>
          <p:nvPr/>
        </p:nvSpPr>
        <p:spPr>
          <a:xfrm rot="0">
            <a:off x="1244600" y="5689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653047823" name="Text">
    </p:cNvPr>
          <p:cNvSpPr>
            <a:spLocks noGrp="1"/>
          </p:cNvSpPr>
          <p:nvPr/>
        </p:nvSpPr>
        <p:spPr>
          <a:xfrm rot="0">
            <a:off x="8102600" y="6223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7306924" name="Text">
    </p:cNvPr>
          <p:cNvSpPr>
            <a:spLocks noGrp="1"/>
          </p:cNvSpPr>
          <p:nvPr/>
        </p:nvSpPr>
        <p:spPr>
          <a:xfrm rot="0">
            <a:off x="8102600" y="5689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16627305" name="Text">
    </p:cNvPr>
          <p:cNvSpPr>
            <a:spLocks noGrp="1"/>
          </p:cNvSpPr>
          <p:nvPr/>
        </p:nvSpPr>
        <p:spPr>
          <a:xfrm rot="0">
            <a:off x="8102600" y="5930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2207393" name="Frame"/>
          <p:cNvSpPr>
            <a:spLocks noGrp="1"/>
          </p:cNvSpPr>
          <p:nvPr/>
        </p:nvSpPr>
        <p:spPr>
          <a:xfrm>
            <a:off x="101600" y="29591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58302382" name="Text">
    </p:cNvPr>
          <p:cNvSpPr>
            <a:spLocks noGrp="1"/>
          </p:cNvSpPr>
          <p:nvPr/>
        </p:nvSpPr>
        <p:spPr>
          <a:xfrm rot="0">
            <a:off x="165100" y="3022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2198665" name="Text">
    </p:cNvPr>
          <p:cNvSpPr>
            <a:spLocks noGrp="1"/>
          </p:cNvSpPr>
          <p:nvPr/>
        </p:nvSpPr>
        <p:spPr>
          <a:xfrm rot="0">
            <a:off x="152400" y="2984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010726776" name="Text">
    </p:cNvPr>
          <p:cNvSpPr>
            <a:spLocks noGrp="1"/>
          </p:cNvSpPr>
          <p:nvPr/>
        </p:nvSpPr>
        <p:spPr>
          <a:xfrm rot="0">
            <a:off x="165100" y="3238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685883823" name="Text">
    </p:cNvPr>
          <p:cNvSpPr>
            <a:spLocks noGrp="1"/>
          </p:cNvSpPr>
          <p:nvPr/>
        </p:nvSpPr>
        <p:spPr>
          <a:xfrm rot="0">
            <a:off x="901700" y="3238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4826102" name="Text">
    </p:cNvPr>
          <p:cNvSpPr>
            <a:spLocks noGrp="1"/>
          </p:cNvSpPr>
          <p:nvPr/>
        </p:nvSpPr>
        <p:spPr>
          <a:xfrm rot="0">
            <a:off x="5549900" y="3238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9224674" name="Text">
    </p:cNvPr>
          <p:cNvSpPr>
            <a:spLocks noGrp="1"/>
          </p:cNvSpPr>
          <p:nvPr/>
        </p:nvSpPr>
        <p:spPr>
          <a:xfrm rot="0">
            <a:off x="6121400" y="3238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16477978" name="Frame"/>
          <p:cNvSpPr>
            <a:spLocks noGrp="1"/>
          </p:cNvSpPr>
          <p:nvPr/>
        </p:nvSpPr>
        <p:spPr>
          <a:xfrm>
            <a:off x="165100" y="42799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314260872" name="Text">
    </p:cNvPr>
          <p:cNvSpPr>
            <a:spLocks noGrp="1"/>
          </p:cNvSpPr>
          <p:nvPr/>
        </p:nvSpPr>
        <p:spPr>
          <a:xfrm rot="0">
            <a:off x="165100" y="42545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912737200" name="Text">
    </p:cNvPr>
          <p:cNvSpPr>
            <a:spLocks noGrp="1"/>
          </p:cNvSpPr>
          <p:nvPr/>
        </p:nvSpPr>
        <p:spPr>
          <a:xfrm rot="0">
            <a:off x="965200" y="43053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2023.8월 결산의 EIS, Yellow Book 반영</a:t>
            </a:r>
          </a:p>
        </p:txBody>
      </p:sp>
      <p:sp>
        <p:nvSpPr>
          <p:cNvPr id="1480810848" name="Text">
    </p:cNvPr>
          <p:cNvSpPr>
            <a:spLocks noGrp="1"/>
          </p:cNvSpPr>
          <p:nvPr/>
        </p:nvSpPr>
        <p:spPr>
          <a:xfrm rot="0">
            <a:off x="7239000" y="43053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73509758" name="Text">
    </p:cNvPr>
          <p:cNvSpPr>
            <a:spLocks noGrp="1"/>
          </p:cNvSpPr>
          <p:nvPr/>
        </p:nvSpPr>
        <p:spPr>
          <a:xfrm rot="0">
            <a:off x="5549900" y="43053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1454426549" name="Text">
    </p:cNvPr>
          <p:cNvSpPr>
            <a:spLocks noGrp="1"/>
          </p:cNvSpPr>
          <p:nvPr/>
        </p:nvSpPr>
        <p:spPr>
          <a:xfrm rot="0">
            <a:off x="901700" y="42545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4568208" name="Text">
    </p:cNvPr>
          <p:cNvSpPr>
            <a:spLocks noGrp="1"/>
          </p:cNvSpPr>
          <p:nvPr/>
        </p:nvSpPr>
        <p:spPr>
          <a:xfrm rot="0">
            <a:off x="6121400" y="42545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4495193" name="Text">
    </p:cNvPr>
          <p:cNvSpPr>
            <a:spLocks noGrp="1"/>
          </p:cNvSpPr>
          <p:nvPr/>
        </p:nvSpPr>
        <p:spPr>
          <a:xfrm rot="0">
            <a:off x="5549900" y="42545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6304911" name="Frame"/>
          <p:cNvSpPr>
            <a:spLocks noGrp="1"/>
          </p:cNvSpPr>
          <p:nvPr/>
        </p:nvSpPr>
        <p:spPr>
          <a:xfrm>
            <a:off x="165100" y="3581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78626838" name="Text">
    </p:cNvPr>
          <p:cNvSpPr>
            <a:spLocks noGrp="1"/>
          </p:cNvSpPr>
          <p:nvPr/>
        </p:nvSpPr>
        <p:spPr>
          <a:xfrm rot="0">
            <a:off x="165100" y="3581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92665908" name="Text">
    </p:cNvPr>
          <p:cNvSpPr>
            <a:spLocks noGrp="1"/>
          </p:cNvSpPr>
          <p:nvPr/>
        </p:nvSpPr>
        <p:spPr>
          <a:xfrm rot="0">
            <a:off x="965200" y="3657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556321546" name="Text">
    </p:cNvPr>
          <p:cNvSpPr>
            <a:spLocks noGrp="1"/>
          </p:cNvSpPr>
          <p:nvPr/>
        </p:nvSpPr>
        <p:spPr>
          <a:xfrm rot="0">
            <a:off x="7239000" y="3657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29130768" name="Text">
    </p:cNvPr>
          <p:cNvSpPr>
            <a:spLocks noGrp="1"/>
          </p:cNvSpPr>
          <p:nvPr/>
        </p:nvSpPr>
        <p:spPr>
          <a:xfrm rot="0">
            <a:off x="5549900" y="3657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</a:p>
        </p:txBody>
      </p:sp>
      <p:sp>
        <p:nvSpPr>
          <p:cNvPr id="1621234034" name="Text">
    </p:cNvPr>
          <p:cNvSpPr>
            <a:spLocks noGrp="1"/>
          </p:cNvSpPr>
          <p:nvPr/>
        </p:nvSpPr>
        <p:spPr>
          <a:xfrm rot="0">
            <a:off x="901700" y="3581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4503661" name="Text">
    </p:cNvPr>
          <p:cNvSpPr>
            <a:spLocks noGrp="1"/>
          </p:cNvSpPr>
          <p:nvPr/>
        </p:nvSpPr>
        <p:spPr>
          <a:xfrm rot="0">
            <a:off x="6121400" y="3581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8118100" name="Text">
    </p:cNvPr>
          <p:cNvSpPr>
            <a:spLocks noGrp="1"/>
          </p:cNvSpPr>
          <p:nvPr/>
        </p:nvSpPr>
        <p:spPr>
          <a:xfrm rot="0">
            <a:off x="5549900" y="3581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9040097" name="Frame"/>
          <p:cNvSpPr>
            <a:spLocks noGrp="1"/>
          </p:cNvSpPr>
          <p:nvPr/>
        </p:nvSpPr>
        <p:spPr>
          <a:xfrm>
            <a:off x="127000" y="1384300"/>
            <a:ext cx="9779000" cy="1435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49104659" name="Frame"/>
          <p:cNvSpPr>
            <a:spLocks noGrp="1"/>
          </p:cNvSpPr>
          <p:nvPr/>
        </p:nvSpPr>
        <p:spPr>
          <a:xfrm>
            <a:off x="152400" y="2197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94638968" name="Text">
    </p:cNvPr>
          <p:cNvSpPr>
            <a:spLocks noGrp="1"/>
          </p:cNvSpPr>
          <p:nvPr/>
        </p:nvSpPr>
        <p:spPr>
          <a:xfrm rot="0">
            <a:off x="152400" y="2171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101162957" name="Text">
    </p:cNvPr>
          <p:cNvSpPr>
            <a:spLocks noGrp="1"/>
          </p:cNvSpPr>
          <p:nvPr/>
        </p:nvSpPr>
        <p:spPr>
          <a:xfrm rot="0">
            <a:off x="952500" y="2222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[ASM] ITSM-100349 서브시스템 변경ITSM-96798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'주요 자재번호 및 단가정리' 작업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WMS 계정 유효성 검증 작업 결과에 따른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실수송 거리 측정데이타 erp 연동요청</a:t>
            </a:r>
          </a:p>
        </p:txBody>
      </p:sp>
      <p:sp>
        <p:nvSpPr>
          <p:cNvPr id="188708171" name="Text">
    </p:cNvPr>
          <p:cNvSpPr>
            <a:spLocks noGrp="1"/>
          </p:cNvSpPr>
          <p:nvPr/>
        </p:nvSpPr>
        <p:spPr>
          <a:xfrm rot="0">
            <a:off x="7226300" y="2222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83352529" name="Text">
    </p:cNvPr>
          <p:cNvSpPr>
            <a:spLocks noGrp="1"/>
          </p:cNvSpPr>
          <p:nvPr/>
        </p:nvSpPr>
        <p:spPr>
          <a:xfrm rot="0">
            <a:off x="6108700" y="2171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76968713" name="Text">
    </p:cNvPr>
          <p:cNvSpPr>
            <a:spLocks noGrp="1"/>
          </p:cNvSpPr>
          <p:nvPr/>
        </p:nvSpPr>
        <p:spPr>
          <a:xfrm rot="0">
            <a:off x="5537200" y="2222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</a:p>
        </p:txBody>
      </p:sp>
      <p:sp>
        <p:nvSpPr>
          <p:cNvPr id="835347131" name="Text">
    </p:cNvPr>
          <p:cNvSpPr>
            <a:spLocks noGrp="1"/>
          </p:cNvSpPr>
          <p:nvPr/>
        </p:nvSpPr>
        <p:spPr>
          <a:xfrm rot="0">
            <a:off x="889000" y="2171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3651684" name="Text">
    </p:cNvPr>
          <p:cNvSpPr>
            <a:spLocks noGrp="1"/>
          </p:cNvSpPr>
          <p:nvPr/>
        </p:nvSpPr>
        <p:spPr>
          <a:xfrm rot="0">
            <a:off x="7124700" y="2171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9877751" name="Text">
    </p:cNvPr>
          <p:cNvSpPr>
            <a:spLocks noGrp="1"/>
          </p:cNvSpPr>
          <p:nvPr/>
        </p:nvSpPr>
        <p:spPr>
          <a:xfrm rot="0">
            <a:off x="5537200" y="2171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9431032" name="Rectangle"/>
          <p:cNvSpPr>
            <a:spLocks noGrp="1"/>
          </p:cNvSpPr>
          <p:nvPr/>
        </p:nvSpPr>
        <p:spPr>
          <a:xfrm>
            <a:off x="6870700" y="2171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937586897" name="Frame"/>
          <p:cNvSpPr>
            <a:spLocks noGrp="1"/>
          </p:cNvSpPr>
          <p:nvPr/>
        </p:nvSpPr>
        <p:spPr>
          <a:xfrm>
            <a:off x="152400" y="1371600"/>
            <a:ext cx="9639300" cy="800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84145334" name="Text">
    </p:cNvPr>
          <p:cNvSpPr>
            <a:spLocks noGrp="1"/>
          </p:cNvSpPr>
          <p:nvPr/>
        </p:nvSpPr>
        <p:spPr>
          <a:xfrm rot="0">
            <a:off x="152400" y="13716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097547016" name="Text">
    </p:cNvPr>
          <p:cNvSpPr>
            <a:spLocks noGrp="1"/>
          </p:cNvSpPr>
          <p:nvPr/>
        </p:nvSpPr>
        <p:spPr>
          <a:xfrm rot="0">
            <a:off x="939800" y="1422400"/>
            <a:ext cx="46101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G1에 그룹핑되는 L1결재문서의 전기일 체크 되도록 수정 및 테스트(ZEAM8410)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기 통관 완료 발주 건에 대한 SAP 물량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보류된 sd문서상 금액단위 표시오류 보완요청- 9/13 필드 참조 통화키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ERP시스템 S/4HANA Digital Access 측정 프로그램 Notes 적용작업(Notes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2992090-Completely revised digital access estimation report 2 for ECC)</a:t>
            </a:r>
          </a:p>
        </p:txBody>
      </p:sp>
      <p:sp>
        <p:nvSpPr>
          <p:cNvPr id="1389827904" name="Text">
    </p:cNvPr>
          <p:cNvSpPr>
            <a:spLocks noGrp="1"/>
          </p:cNvSpPr>
          <p:nvPr/>
        </p:nvSpPr>
        <p:spPr>
          <a:xfrm rot="0">
            <a:off x="7226300" y="1447800"/>
            <a:ext cx="2552700" cy="723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14649465" name="Text">
    </p:cNvPr>
          <p:cNvSpPr>
            <a:spLocks noGrp="1"/>
          </p:cNvSpPr>
          <p:nvPr/>
        </p:nvSpPr>
        <p:spPr>
          <a:xfrm rot="0">
            <a:off x="6108700" y="13716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358017267" name="Text">
    </p:cNvPr>
          <p:cNvSpPr>
            <a:spLocks noGrp="1"/>
          </p:cNvSpPr>
          <p:nvPr/>
        </p:nvSpPr>
        <p:spPr>
          <a:xfrm rot="0">
            <a:off x="5537200" y="1447800"/>
            <a:ext cx="571500" cy="723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</a:p>
        </p:txBody>
      </p:sp>
      <p:sp>
        <p:nvSpPr>
          <p:cNvPr id="1223317144" name="Text">
    </p:cNvPr>
          <p:cNvSpPr>
            <a:spLocks noGrp="1"/>
          </p:cNvSpPr>
          <p:nvPr/>
        </p:nvSpPr>
        <p:spPr>
          <a:xfrm rot="0">
            <a:off x="889000" y="13716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5967058" name="Text">
    </p:cNvPr>
          <p:cNvSpPr>
            <a:spLocks noGrp="1"/>
          </p:cNvSpPr>
          <p:nvPr/>
        </p:nvSpPr>
        <p:spPr>
          <a:xfrm rot="0">
            <a:off x="7124700" y="13716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3595306" name="Text">
    </p:cNvPr>
          <p:cNvSpPr>
            <a:spLocks noGrp="1"/>
          </p:cNvSpPr>
          <p:nvPr/>
        </p:nvSpPr>
        <p:spPr>
          <a:xfrm rot="0">
            <a:off x="5537200" y="13716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870057" name="Rectangle"/>
          <p:cNvSpPr>
            <a:spLocks noGrp="1"/>
          </p:cNvSpPr>
          <p:nvPr/>
        </p:nvSpPr>
        <p:spPr>
          <a:xfrm>
            <a:off x="6870700" y="13716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266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38566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944532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101955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6227792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003980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95098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223489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9097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921869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987391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241634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4418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366670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477016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</a:p>
        </p:txBody>
      </p:sp>
      <p:sp>
        <p:nvSpPr>
          <p:cNvPr id="71149787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</a:p>
        </p:txBody>
      </p:sp>
      <p:sp>
        <p:nvSpPr>
          <p:cNvPr id="133043506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ZCOR7131 투자예산 조정신청서 오류처리 기능개선</a:t>
            </a:r>
          </a:p>
        </p:txBody>
      </p:sp>
      <p:sp>
        <p:nvSpPr>
          <p:cNvPr id="88221962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919690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9482392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G1에 그룹핑되는 L1결재문서의 전기일 체크 되도록 수정(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G1에 그룹핑되는 L1결재문서의 전기일 체크 되도록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테스트(ZEAM8410)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필드 추가 및 조회되는 L1 결재문서 데이터 수정 (ZEAM84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프로그램 수정 및 이슈 문서 정리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LPG 소형탱크 관리 소형탱크 관리 자본화일자 취득일자 U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pdate (ZFIB9581, ZFIR9581)</a:t>
            </a:r>
          </a:p>
        </p:txBody>
      </p:sp>
      <p:sp>
        <p:nvSpPr>
          <p:cNvPr id="112410500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53293819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47335664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54997439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67872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148066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74092329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201478760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77648139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1521411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2261469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임시공휴일 추가 설정 작업: 10월2일/10월13일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분기 한도시간 제한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2022년 발생후 2023년 보상처리 후 잔여분 일괄 잠금처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데이터 오류 보정작업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96631962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20218319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81293444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63951604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47579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1504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018440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299456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2533325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0378181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0997365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16140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84163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16490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5752878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064434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197772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353189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0643910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16478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80647049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72200903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</a:p>
        </p:txBody>
      </p:sp>
      <p:sp>
        <p:nvSpPr>
          <p:cNvPr id="213731109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9853963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943797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사택지원신청/승인서(AB1-23-0001)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요청(분석)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주유상품권 메뉴의 특이사항 기재 위해 비고란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신청 및 승인관련 개선사항 요청</a:t>
            </a:r>
          </a:p>
        </p:txBody>
      </p:sp>
      <p:sp>
        <p:nvSpPr>
          <p:cNvPr id="1141882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</a:p>
        </p:txBody>
      </p:sp>
      <p:sp>
        <p:nvSpPr>
          <p:cNvPr id="159855599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0913</a:t>
            </a:r>
            <a:br/>
          </a:p>
        </p:txBody>
      </p:sp>
      <p:sp>
        <p:nvSpPr>
          <p:cNvPr id="14637002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</a:p>
        </p:txBody>
      </p:sp>
      <p:sp>
        <p:nvSpPr>
          <p:cNvPr id="50328072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385513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543387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9428970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</a:p>
        </p:txBody>
      </p:sp>
      <p:sp>
        <p:nvSpPr>
          <p:cNvPr id="89133871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</a:p>
        </p:txBody>
      </p:sp>
      <p:sp>
        <p:nvSpPr>
          <p:cNvPr id="1956882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0343566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9675422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PO 4501178867 e-office 전송 오류 특수문자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 통관 완료 발주 건에 대한 SAP 물량 변경요청</a:t>
            </a:r>
          </a:p>
        </p:txBody>
      </p:sp>
      <p:sp>
        <p:nvSpPr>
          <p:cNvPr id="210792195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97206845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69826142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8723844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386149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8970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739427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4058115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1038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28257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9682541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40725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31273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13334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766894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817175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38572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053340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459659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4329131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161581282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</a:p>
        </p:txBody>
      </p:sp>
      <p:sp>
        <p:nvSpPr>
          <p:cNvPr id="7278906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6860670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39272153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3455736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IAMS 전산감사 관련 외부감사인 개선권고사항 내역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전달(리스크관리팀)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ERP시스템 S/4HANA Digital Access 측정 프로그램 Not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es 적용작업 업무지원 (Notes 2992090-Completely revised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digital access estimation report 2 for ECC)</a:t>
            </a:r>
          </a:p>
        </p:txBody>
      </p:sp>
      <p:sp>
        <p:nvSpPr>
          <p:cNvPr id="102332387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</a:p>
        </p:txBody>
      </p:sp>
      <p:sp>
        <p:nvSpPr>
          <p:cNvPr id="57277781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</a:p>
        </p:txBody>
      </p:sp>
      <p:sp>
        <p:nvSpPr>
          <p:cNvPr id="199206675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09/14</a:t>
            </a:r>
            <a:br/>
            <a:br/>
            <a:br/>
          </a:p>
        </p:txBody>
      </p:sp>
      <p:sp>
        <p:nvSpPr>
          <p:cNvPr id="60290488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980960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971507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16615886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44427973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3901323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820353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37447666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30259770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7782767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155463870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80733608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157180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