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1"/>
    <p:sldId id="276" r:id="rId33"/>
    <p:sldId id="277" r:id="rId34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slides/slide19.xml" Type="http://schemas.openxmlformats.org/officeDocument/2006/relationships/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slides/slide20.xml" Type="http://schemas.openxmlformats.org/officeDocument/2006/relationships/slide"/><Relationship Id="rId32" Target="notesSlides/notesSlide5.xml" Type="http://schemas.openxmlformats.org/officeDocument/2006/relationships/notesSlide"/><Relationship Id="rId33" Target="slides/slide21.xml" Type="http://schemas.openxmlformats.org/officeDocument/2006/relationships/slide"/><Relationship Id="rId34" Target="slides/slide2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[2023.09.19 ~ 2023.09.25]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9월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4888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8325415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1425803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7913444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15183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356691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1753134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94136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852607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003141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98679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8925002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289768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170682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7260602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67472355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49875883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6300094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2411821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2958464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극동유화 2개 납품처에 대한 e-Biz 주문시 출하조건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17058678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69785445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38%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84392143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210334074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066620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3494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203548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14457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9202880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398271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3824489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074584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576333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8218144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509985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37301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993187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108427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014897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1777898" name="Text">
    </p:cNvPr>
          <p:cNvSpPr>
            <a:spLocks noGrp="1"/>
          </p:cNvSpPr>
          <p:nvPr/>
        </p:nvSpPr>
        <p:spPr>
          <a:xfrm rot="0">
            <a:off x="9702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564646941" name="Text">
    </p:cNvPr>
          <p:cNvSpPr>
            <a:spLocks noGrp="1"/>
          </p:cNvSpPr>
          <p:nvPr/>
        </p:nvSpPr>
        <p:spPr>
          <a:xfrm rot="0">
            <a:off x="93345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1623385804" name="Text">
    </p:cNvPr>
          <p:cNvSpPr>
            <a:spLocks noGrp="1"/>
          </p:cNvSpPr>
          <p:nvPr/>
        </p:nvSpPr>
        <p:spPr>
          <a:xfrm rot="0">
            <a:off x="5930900" y="1511300"/>
            <a:ext cx="3403600" cy="486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2014655656" name="Text">
    </p:cNvPr>
          <p:cNvSpPr>
            <a:spLocks noGrp="1"/>
          </p:cNvSpPr>
          <p:nvPr/>
        </p:nvSpPr>
        <p:spPr>
          <a:xfrm rot="0">
            <a:off x="53086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717838242" name="Text">
    </p:cNvPr>
          <p:cNvSpPr>
            <a:spLocks noGrp="1"/>
          </p:cNvSpPr>
          <p:nvPr/>
        </p:nvSpPr>
        <p:spPr>
          <a:xfrm rot="0">
            <a:off x="889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902916570" name="Text">
    </p:cNvPr>
          <p:cNvSpPr>
            <a:spLocks noGrp="1"/>
          </p:cNvSpPr>
          <p:nvPr/>
        </p:nvSpPr>
        <p:spPr>
          <a:xfrm rot="0">
            <a:off x="711200" y="1511300"/>
            <a:ext cx="3403600" cy="486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eIOM PP 출입차량 I/F 작업- 9/18~9/22 이니셜코딩, EA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I테스트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1112677674" name="Text">
    </p:cNvPr>
          <p:cNvSpPr>
            <a:spLocks noGrp="1"/>
          </p:cNvSpPr>
          <p:nvPr/>
        </p:nvSpPr>
        <p:spPr>
          <a:xfrm rot="0">
            <a:off x="44831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322163132" name="Text">
    </p:cNvPr>
          <p:cNvSpPr>
            <a:spLocks noGrp="1"/>
          </p:cNvSpPr>
          <p:nvPr/>
        </p:nvSpPr>
        <p:spPr>
          <a:xfrm rot="0">
            <a:off x="48514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</a:p>
        </p:txBody>
      </p:sp>
      <p:sp>
        <p:nvSpPr>
          <p:cNvPr id="1931997247" name="Text">
    </p:cNvPr>
          <p:cNvSpPr>
            <a:spLocks noGrp="1"/>
          </p:cNvSpPr>
          <p:nvPr/>
        </p:nvSpPr>
        <p:spPr>
          <a:xfrm rot="0">
            <a:off x="4114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1292290104" name="Text">
    </p:cNvPr>
          <p:cNvSpPr>
            <a:spLocks noGrp="1"/>
          </p:cNvSpPr>
          <p:nvPr/>
        </p:nvSpPr>
        <p:spPr>
          <a:xfrm rot="0">
            <a:off x="6604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7382527" name="Text">
    </p:cNvPr>
          <p:cNvSpPr>
            <a:spLocks noGrp="1"/>
          </p:cNvSpPr>
          <p:nvPr/>
        </p:nvSpPr>
        <p:spPr>
          <a:xfrm rot="0">
            <a:off x="58801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7124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400328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2917595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69024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8397996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597542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714050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577715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553828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034579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304309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75200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475080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9052762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22105607" name="Text">
    </p:cNvPr>
          <p:cNvSpPr>
            <a:spLocks noGrp="1"/>
          </p:cNvSpPr>
          <p:nvPr/>
        </p:nvSpPr>
        <p:spPr>
          <a:xfrm rot="0">
            <a:off x="9702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699068312" name="Text">
    </p:cNvPr>
          <p:cNvSpPr>
            <a:spLocks noGrp="1"/>
          </p:cNvSpPr>
          <p:nvPr/>
        </p:nvSpPr>
        <p:spPr>
          <a:xfrm rot="0">
            <a:off x="93345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01431346" name="Text">
    </p:cNvPr>
          <p:cNvSpPr>
            <a:spLocks noGrp="1"/>
          </p:cNvSpPr>
          <p:nvPr/>
        </p:nvSpPr>
        <p:spPr>
          <a:xfrm rot="0">
            <a:off x="5930900" y="1511300"/>
            <a:ext cx="3403600" cy="3797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</a:p>
        </p:txBody>
      </p:sp>
      <p:sp>
        <p:nvSpPr>
          <p:cNvPr id="301221759" name="Text">
    </p:cNvPr>
          <p:cNvSpPr>
            <a:spLocks noGrp="1"/>
          </p:cNvSpPr>
          <p:nvPr/>
        </p:nvSpPr>
        <p:spPr>
          <a:xfrm rot="0">
            <a:off x="53086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365569679" name="Text">
    </p:cNvPr>
          <p:cNvSpPr>
            <a:spLocks noGrp="1"/>
          </p:cNvSpPr>
          <p:nvPr/>
        </p:nvSpPr>
        <p:spPr>
          <a:xfrm rot="0">
            <a:off x="889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810029953" name="Text">
    </p:cNvPr>
          <p:cNvSpPr>
            <a:spLocks noGrp="1"/>
          </p:cNvSpPr>
          <p:nvPr/>
        </p:nvSpPr>
        <p:spPr>
          <a:xfrm rot="0">
            <a:off x="711200" y="1511300"/>
            <a:ext cx="3403600" cy="3797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ITSM-100552 2023년 3분기 사이버 보안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위원회 개최 안내 협조문내 일정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ITSM-100535 기안지 내용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ITSM-100498 100억 초과 계약의 서비스 분리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ITSM-100570 해외출장명령서 D51-23-0002 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eriod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ITSM-100634 해외출장명령 신청서 수정의 件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ITSM-100655 정유1팀 #1 VDU 처리량 증대 Te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st Operation 시행 품의 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ITSM-100222 첨부파일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ITSM-100700 기성 보고서 첨부파일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ITSM-100721 운송업체 계약 갱신 기안지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ITSM-100718 기안지 내용 수정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ITSM-100734 기안지 내 첨부파일 교체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ITSM-100745 RFCC1팀 계약체결기안 문서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 합니다.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ITSM-100759 CP - 기안지 내용 수정 (문서번호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: A56-23-0333)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ITSM-100772 DM1-23-0025 문서의 내용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ITSM-100774 기안지 (전자결제) 내용에 기입된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금액 변경요청</a:t>
            </a:r>
          </a:p>
        </p:txBody>
      </p:sp>
      <p:sp>
        <p:nvSpPr>
          <p:cNvPr id="821240551" name="Text">
    </p:cNvPr>
          <p:cNvSpPr>
            <a:spLocks noGrp="1"/>
          </p:cNvSpPr>
          <p:nvPr/>
        </p:nvSpPr>
        <p:spPr>
          <a:xfrm rot="0">
            <a:off x="44831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</a:p>
        </p:txBody>
      </p:sp>
      <p:sp>
        <p:nvSpPr>
          <p:cNvPr id="51336249" name="Text">
    </p:cNvPr>
          <p:cNvSpPr>
            <a:spLocks noGrp="1"/>
          </p:cNvSpPr>
          <p:nvPr/>
        </p:nvSpPr>
        <p:spPr>
          <a:xfrm rot="0">
            <a:off x="48514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br/>
          </a:p>
        </p:txBody>
      </p:sp>
      <p:sp>
        <p:nvSpPr>
          <p:cNvPr id="1203106953" name="Text">
    </p:cNvPr>
          <p:cNvSpPr>
            <a:spLocks noGrp="1"/>
          </p:cNvSpPr>
          <p:nvPr/>
        </p:nvSpPr>
        <p:spPr>
          <a:xfrm rot="0">
            <a:off x="4114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</a:p>
        </p:txBody>
      </p:sp>
      <p:sp>
        <p:nvSpPr>
          <p:cNvPr id="977676075" name="Text">
    </p:cNvPr>
          <p:cNvSpPr>
            <a:spLocks noGrp="1"/>
          </p:cNvSpPr>
          <p:nvPr/>
        </p:nvSpPr>
        <p:spPr>
          <a:xfrm rot="0">
            <a:off x="6604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9540894" name="Text">
    </p:cNvPr>
          <p:cNvSpPr>
            <a:spLocks noGrp="1"/>
          </p:cNvSpPr>
          <p:nvPr/>
        </p:nvSpPr>
        <p:spPr>
          <a:xfrm rot="0">
            <a:off x="58801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8679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0033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71197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57311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89326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3133586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62622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41803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037183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483486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122026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1499442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333767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8464817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87569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7991697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67840535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06664205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685581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84302410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펌핑시트 diff volume 오류 분석/개선</a:t>
            </a:r>
          </a:p>
        </p:txBody>
      </p:sp>
      <p:sp>
        <p:nvSpPr>
          <p:cNvPr id="151941911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2932442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</a:p>
        </p:txBody>
      </p:sp>
      <p:sp>
        <p:nvSpPr>
          <p:cNvPr id="34146083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</a:p>
        </p:txBody>
      </p:sp>
      <p:sp>
        <p:nvSpPr>
          <p:cNvPr id="73350969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30195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560185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69039067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20678403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128249084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8526032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0104347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납품처 조회 쿼리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인사명령에 따른 영업담당자 조직 코드 예외처리</a:t>
            </a:r>
          </a:p>
        </p:txBody>
      </p:sp>
      <p:sp>
        <p:nvSpPr>
          <p:cNvPr id="71814375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82817643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9904400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50723024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18496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24952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08998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035320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487339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994021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795872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1874130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72946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017055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090796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958546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067458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361319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5637076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737429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51247952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76953518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</a:p>
        </p:txBody>
      </p:sp>
      <p:sp>
        <p:nvSpPr>
          <p:cNvPr id="161094226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8058204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5836406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기준정보 DMS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변경승인자 그룹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ITSM-100685 견적서 삭제ITSM-100594 작업 유형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경ITSM-100695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수기입금표 오설정으로 내역 삭제 및 상태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회수 내역 삭제 및 판매 상태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ITSM-99016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ITSM-100804	데이터 작업 삭제ITSM-100815 견적서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공수 재반영ITSM-100816 서비스 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sap-mm-공장 기준정보 수정</a:t>
            </a:r>
          </a:p>
        </p:txBody>
      </p:sp>
      <p:sp>
        <p:nvSpPr>
          <p:cNvPr id="108455115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4786257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32146124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58057125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528719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7671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124992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416687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5064936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540340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161372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7017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014931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774324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55049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449344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755889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4678125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2254431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4044323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816394154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376724388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57128572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54584385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12938288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메일 수기발송           - cp 메일쓰기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버튼 딜레이 미활성으로 인한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ocr_admin 계정 pw만료 변경 불가. 변경 요청 및 RPA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외화지급계좌' 작업 재수행                    - pw 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료 팝업으로 인한 미수행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작업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메일 미발송 -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재수행 (14일, 15일, 18일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19일)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데이터정리 및 재수행,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문제상황 담당자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 및 단가정리' 작업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'CNTR 적립오더' 작업 수행 및 오류확인,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외화지급계좌' 작업 vbs 에러 확인            -&gt;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후 동일한 문제 발생시 변경 및 테스트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A11 209pc MS office 365 아래 Excel, Outlook, Word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등의 프로그램 먹통현상 확인 및 지원요청, 담당자 알림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확인 및 EVENT 에러 확인, PC 재부팅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재수행 및 모니터링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Outlook 발송 수정</a:t>
            </a:r>
          </a:p>
        </p:txBody>
      </p:sp>
      <p:sp>
        <p:nvSpPr>
          <p:cNvPr id="1191580688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2037161690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2029327929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830705577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9799822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930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56623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090703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9691176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958812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6412355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861594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687331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479471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12663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525777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782933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766166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1357913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771481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5803853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2135011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</a:p>
        </p:txBody>
      </p:sp>
      <p:sp>
        <p:nvSpPr>
          <p:cNvPr id="148944925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6393323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3706123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계약검토신청서 계약검토부서란 선택 기능 추가</a:t>
            </a:r>
          </a:p>
        </p:txBody>
      </p:sp>
      <p:sp>
        <p:nvSpPr>
          <p:cNvPr id="170081643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7228968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</a:p>
        </p:txBody>
      </p:sp>
      <p:sp>
        <p:nvSpPr>
          <p:cNvPr id="110864607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4121464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48942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8724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69131001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204846697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104892008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684186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0533331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WMS 시스템 김종명계장님 로그인 불가 오류 확인 및 우회방법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안내(sso https로 사용시 오류)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윤활팀#2LUBE 규정관리기안지 부서지침서 ERP조회 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결요청.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공정이해_4. 공정주요장치의 기능이해 , 수료완료후 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수강가능하도록 상태 변경요청_이진우 책임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(RI-24) 중점관리대상거래처 채권총액, 관련 KRI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연계시 0으로 데이터 연계된 경우 예외처리 추가</a:t>
            </a:r>
          </a:p>
        </p:txBody>
      </p:sp>
      <p:sp>
        <p:nvSpPr>
          <p:cNvPr id="144387049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111770829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197771062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98310645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398745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0375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1733978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158671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7072742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0197485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642812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924790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983450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76236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472718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245750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719026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969378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66680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198297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97534983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159355457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</a:p>
        </p:txBody>
      </p:sp>
      <p:sp>
        <p:nvSpPr>
          <p:cNvPr id="147781575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6974106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53575443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공장 및 저유소 IT 시스템 계정 유효성 검증 작업 협조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모바일교환회수 테스트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회수데이터 ERP 연계된 내역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EWS 라이선스 관련 정보 확인</a:t>
            </a:r>
          </a:p>
        </p:txBody>
      </p:sp>
      <p:sp>
        <p:nvSpPr>
          <p:cNvPr id="148095846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7682803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77756391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10026326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506104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485755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135364618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208769317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</a:p>
        </p:txBody>
      </p:sp>
      <p:sp>
        <p:nvSpPr>
          <p:cNvPr id="59949119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5732007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943708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Logic 세부 설정 회의 (19, 22일)</a:t>
            </a:r>
          </a:p>
        </p:txBody>
      </p:sp>
      <p:sp>
        <p:nvSpPr>
          <p:cNvPr id="37254830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77649928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209861093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</a:p>
        </p:txBody>
      </p:sp>
      <p:sp>
        <p:nvSpPr>
          <p:cNvPr id="172744958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287033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26490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8524241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31704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6545221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905313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642708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949519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95700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338824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5388537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909568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150551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192569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157596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046115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1056776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93010879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148262409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59291762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3289330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125049107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7881625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00285729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15978991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391396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ko-KR" dirty="0" lang="en-US" smtClean="0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이재원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ko-KR" dirty="0" lang="en-US" smtClean="0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06668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709935077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45675184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34108998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85481584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795803750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443559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904081848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7433122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1704088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840745504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748834784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3388898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46441477" name="Frame"/>
          <p:cNvSpPr>
            <a:spLocks noGrp="1"/>
          </p:cNvSpPr>
          <p:nvPr/>
        </p:nvSpPr>
        <p:spPr>
          <a:xfrm>
            <a:off x="25400" y="53975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43004263" name="Text">
    </p:cNvPr>
          <p:cNvSpPr>
            <a:spLocks noGrp="1"/>
          </p:cNvSpPr>
          <p:nvPr/>
        </p:nvSpPr>
        <p:spPr>
          <a:xfrm rot="0">
            <a:off x="152400" y="54229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07379907" name="Text">
    </p:cNvPr>
          <p:cNvSpPr>
            <a:spLocks noGrp="1"/>
          </p:cNvSpPr>
          <p:nvPr/>
        </p:nvSpPr>
        <p:spPr>
          <a:xfrm rot="0">
            <a:off x="6451600" y="59563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6242827" name="Text">
    </p:cNvPr>
          <p:cNvSpPr>
            <a:spLocks noGrp="1"/>
          </p:cNvSpPr>
          <p:nvPr/>
        </p:nvSpPr>
        <p:spPr>
          <a:xfrm rot="0">
            <a:off x="2057400" y="59563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9430156" name="Text">
    </p:cNvPr>
          <p:cNvSpPr>
            <a:spLocks noGrp="1"/>
          </p:cNvSpPr>
          <p:nvPr/>
        </p:nvSpPr>
        <p:spPr>
          <a:xfrm rot="0">
            <a:off x="101600" y="59563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2264933" name="Text">
    </p:cNvPr>
          <p:cNvSpPr>
            <a:spLocks noGrp="1"/>
          </p:cNvSpPr>
          <p:nvPr/>
        </p:nvSpPr>
        <p:spPr>
          <a:xfrm rot="0">
            <a:off x="101600" y="57150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393730330" name="Text">
    </p:cNvPr>
          <p:cNvSpPr>
            <a:spLocks noGrp="1"/>
          </p:cNvSpPr>
          <p:nvPr/>
        </p:nvSpPr>
        <p:spPr>
          <a:xfrm rot="0">
            <a:off x="2057400" y="57150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070229832" name="Text">
    </p:cNvPr>
          <p:cNvSpPr>
            <a:spLocks noGrp="1"/>
          </p:cNvSpPr>
          <p:nvPr/>
        </p:nvSpPr>
        <p:spPr>
          <a:xfrm rot="0">
            <a:off x="6451600" y="57150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400931325" name="Text">
    </p:cNvPr>
          <p:cNvSpPr>
            <a:spLocks noGrp="1"/>
          </p:cNvSpPr>
          <p:nvPr/>
        </p:nvSpPr>
        <p:spPr>
          <a:xfrm rot="0">
            <a:off x="101600" y="6248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7747114" name="Text">
    </p:cNvPr>
          <p:cNvSpPr>
            <a:spLocks noGrp="1"/>
          </p:cNvSpPr>
          <p:nvPr/>
        </p:nvSpPr>
        <p:spPr>
          <a:xfrm rot="0">
            <a:off x="6451600" y="6248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7644825" name="Text">
    </p:cNvPr>
          <p:cNvSpPr>
            <a:spLocks noGrp="1"/>
          </p:cNvSpPr>
          <p:nvPr/>
        </p:nvSpPr>
        <p:spPr>
          <a:xfrm rot="0">
            <a:off x="2057400" y="6248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0718442" name="Text">
    </p:cNvPr>
          <p:cNvSpPr>
            <a:spLocks noGrp="1"/>
          </p:cNvSpPr>
          <p:nvPr/>
        </p:nvSpPr>
        <p:spPr>
          <a:xfrm rot="0">
            <a:off x="1244600" y="6248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0592601" name="Text">
    </p:cNvPr>
          <p:cNvSpPr>
            <a:spLocks noGrp="1"/>
          </p:cNvSpPr>
          <p:nvPr/>
        </p:nvSpPr>
        <p:spPr>
          <a:xfrm rot="0">
            <a:off x="1244600" y="59563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458077" name="Text">
    </p:cNvPr>
          <p:cNvSpPr>
            <a:spLocks noGrp="1"/>
          </p:cNvSpPr>
          <p:nvPr/>
        </p:nvSpPr>
        <p:spPr>
          <a:xfrm rot="0">
            <a:off x="1244600" y="57150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45378066" name="Text">
    </p:cNvPr>
          <p:cNvSpPr>
            <a:spLocks noGrp="1"/>
          </p:cNvSpPr>
          <p:nvPr/>
        </p:nvSpPr>
        <p:spPr>
          <a:xfrm rot="0">
            <a:off x="8102600" y="6248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6570263" name="Text">
    </p:cNvPr>
          <p:cNvSpPr>
            <a:spLocks noGrp="1"/>
          </p:cNvSpPr>
          <p:nvPr/>
        </p:nvSpPr>
        <p:spPr>
          <a:xfrm rot="0">
            <a:off x="8102600" y="57150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996441899" name="Text">
    </p:cNvPr>
          <p:cNvSpPr>
            <a:spLocks noGrp="1"/>
          </p:cNvSpPr>
          <p:nvPr/>
        </p:nvSpPr>
        <p:spPr>
          <a:xfrm rot="0">
            <a:off x="8102600" y="59563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9884936" name="Frame"/>
          <p:cNvSpPr>
            <a:spLocks noGrp="1"/>
          </p:cNvSpPr>
          <p:nvPr/>
        </p:nvSpPr>
        <p:spPr>
          <a:xfrm>
            <a:off x="101600" y="29845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5921970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3143936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966089534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421099411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4519647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378724011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97336300" name="Frame"/>
          <p:cNvSpPr>
            <a:spLocks noGrp="1"/>
          </p:cNvSpPr>
          <p:nvPr/>
        </p:nvSpPr>
        <p:spPr>
          <a:xfrm>
            <a:off x="165100" y="43053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71836457" name="Text">
    </p:cNvPr>
          <p:cNvSpPr>
            <a:spLocks noGrp="1"/>
          </p:cNvSpPr>
          <p:nvPr/>
        </p:nvSpPr>
        <p:spPr>
          <a:xfrm rot="0">
            <a:off x="165100" y="42799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5058668" name="Text">
    </p:cNvPr>
          <p:cNvSpPr>
            <a:spLocks noGrp="1"/>
          </p:cNvSpPr>
          <p:nvPr/>
        </p:nvSpPr>
        <p:spPr>
          <a:xfrm rot="0">
            <a:off x="965200" y="43307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대송저유소 EAI -&gt; LOPAS(SLO) 인터페이스 구축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2023.8월 결산의 EIS, Yellow Book 반영</a:t>
            </a:r>
          </a:p>
        </p:txBody>
      </p:sp>
      <p:sp>
        <p:nvSpPr>
          <p:cNvPr id="61850024" name="Text">
    </p:cNvPr>
          <p:cNvSpPr>
            <a:spLocks noGrp="1"/>
          </p:cNvSpPr>
          <p:nvPr/>
        </p:nvSpPr>
        <p:spPr>
          <a:xfrm rot="0">
            <a:off x="7239000" y="43307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76007018" name="Text">
    </p:cNvPr>
          <p:cNvSpPr>
            <a:spLocks noGrp="1"/>
          </p:cNvSpPr>
          <p:nvPr/>
        </p:nvSpPr>
        <p:spPr>
          <a:xfrm rot="0">
            <a:off x="5549900" y="43307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1810272128" name="Text">
    </p:cNvPr>
          <p:cNvSpPr>
            <a:spLocks noGrp="1"/>
          </p:cNvSpPr>
          <p:nvPr/>
        </p:nvSpPr>
        <p:spPr>
          <a:xfrm rot="0">
            <a:off x="901700" y="42799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3307088" name="Text">
    </p:cNvPr>
          <p:cNvSpPr>
            <a:spLocks noGrp="1"/>
          </p:cNvSpPr>
          <p:nvPr/>
        </p:nvSpPr>
        <p:spPr>
          <a:xfrm rot="0">
            <a:off x="6121400" y="42799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126468" name="Text">
    </p:cNvPr>
          <p:cNvSpPr>
            <a:spLocks noGrp="1"/>
          </p:cNvSpPr>
          <p:nvPr/>
        </p:nvSpPr>
        <p:spPr>
          <a:xfrm rot="0">
            <a:off x="5549900" y="42799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5689072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53245831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94168538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818955707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85992893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</a:p>
        </p:txBody>
      </p:sp>
      <p:sp>
        <p:nvSpPr>
          <p:cNvPr id="457604455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3535852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1514552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2530486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9976789" name="Frame"/>
          <p:cNvSpPr>
            <a:spLocks noGrp="1"/>
          </p:cNvSpPr>
          <p:nvPr/>
        </p:nvSpPr>
        <p:spPr>
          <a:xfrm>
            <a:off x="152400" y="19177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73838837" name="Text">
    </p:cNvPr>
          <p:cNvSpPr>
            <a:spLocks noGrp="1"/>
          </p:cNvSpPr>
          <p:nvPr/>
        </p:nvSpPr>
        <p:spPr>
          <a:xfrm rot="0">
            <a:off x="152400" y="18923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06106407" name="Text">
    </p:cNvPr>
          <p:cNvSpPr>
            <a:spLocks noGrp="1"/>
          </p:cNvSpPr>
          <p:nvPr/>
        </p:nvSpPr>
        <p:spPr>
          <a:xfrm rot="0">
            <a:off x="952500" y="1943100"/>
            <a:ext cx="45974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인사명령에 따른 영업담당자 조직 코드 예외처리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계약검토신청서 계약검토부서란 선택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(RI-24) 중점관리대상거래처 채권총액, 관련 KRI 데이터 연계시 0으로 데이터 연계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된 경우 예외처리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공정이해_4. 공정주요장치의 기능이해 , 수료완료후  재수강가능하도록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요청_이진우 책임</a:t>
            </a:r>
          </a:p>
        </p:txBody>
      </p:sp>
      <p:sp>
        <p:nvSpPr>
          <p:cNvPr id="1439900868" name="Text">
    </p:cNvPr>
          <p:cNvSpPr>
            <a:spLocks noGrp="1"/>
          </p:cNvSpPr>
          <p:nvPr/>
        </p:nvSpPr>
        <p:spPr>
          <a:xfrm rot="0">
            <a:off x="7226300" y="19431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92306719" name="Text">
    </p:cNvPr>
          <p:cNvSpPr>
            <a:spLocks noGrp="1"/>
          </p:cNvSpPr>
          <p:nvPr/>
        </p:nvSpPr>
        <p:spPr>
          <a:xfrm rot="0">
            <a:off x="6108700" y="1892300"/>
            <a:ext cx="7620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973481107" name="Text">
    </p:cNvPr>
          <p:cNvSpPr>
            <a:spLocks noGrp="1"/>
          </p:cNvSpPr>
          <p:nvPr/>
        </p:nvSpPr>
        <p:spPr>
          <a:xfrm rot="0">
            <a:off x="5537200" y="19431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</a:p>
        </p:txBody>
      </p:sp>
      <p:sp>
        <p:nvSpPr>
          <p:cNvPr id="496550335" name="Text">
    </p:cNvPr>
          <p:cNvSpPr>
            <a:spLocks noGrp="1"/>
          </p:cNvSpPr>
          <p:nvPr/>
        </p:nvSpPr>
        <p:spPr>
          <a:xfrm rot="0">
            <a:off x="889000" y="18923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1126348" name="Text">
    </p:cNvPr>
          <p:cNvSpPr>
            <a:spLocks noGrp="1"/>
          </p:cNvSpPr>
          <p:nvPr/>
        </p:nvSpPr>
        <p:spPr>
          <a:xfrm rot="0">
            <a:off x="7124700" y="1892300"/>
            <a:ext cx="26543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9717485" name="Text">
    </p:cNvPr>
          <p:cNvSpPr>
            <a:spLocks noGrp="1"/>
          </p:cNvSpPr>
          <p:nvPr/>
        </p:nvSpPr>
        <p:spPr>
          <a:xfrm rot="0">
            <a:off x="5537200" y="18923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9188068" name="Rectangle"/>
          <p:cNvSpPr>
            <a:spLocks noGrp="1"/>
          </p:cNvSpPr>
          <p:nvPr/>
        </p:nvSpPr>
        <p:spPr>
          <a:xfrm>
            <a:off x="6870700" y="1892300"/>
            <a:ext cx="254000" cy="952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297571121" name="Frame"/>
          <p:cNvSpPr>
            <a:spLocks noGrp="1"/>
          </p:cNvSpPr>
          <p:nvPr/>
        </p:nvSpPr>
        <p:spPr>
          <a:xfrm>
            <a:off x="152400" y="1371600"/>
            <a:ext cx="9639300" cy="520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63866132" name="Text">
    </p:cNvPr>
          <p:cNvSpPr>
            <a:spLocks noGrp="1"/>
          </p:cNvSpPr>
          <p:nvPr/>
        </p:nvSpPr>
        <p:spPr>
          <a:xfrm rot="0">
            <a:off x="152400" y="1371600"/>
            <a:ext cx="7366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1490905" name="Text">
    </p:cNvPr>
          <p:cNvSpPr>
            <a:spLocks noGrp="1"/>
          </p:cNvSpPr>
          <p:nvPr/>
        </p:nvSpPr>
        <p:spPr>
          <a:xfrm rot="0">
            <a:off x="939800" y="1422400"/>
            <a:ext cx="4610100" cy="469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결재요청시 요청건 저장 후 결재진행시 오류 체크 로직 추가 및 테스트(ZEAM8010)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중질유대리점 일일 경유 주문량 Cap 설정 기능 개발 요청</a:t>
            </a:r>
          </a:p>
        </p:txBody>
      </p:sp>
      <p:sp>
        <p:nvSpPr>
          <p:cNvPr id="1387408259" name="Text">
    </p:cNvPr>
          <p:cNvSpPr>
            <a:spLocks noGrp="1"/>
          </p:cNvSpPr>
          <p:nvPr/>
        </p:nvSpPr>
        <p:spPr>
          <a:xfrm rot="0">
            <a:off x="7226300" y="1447800"/>
            <a:ext cx="2552700" cy="44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37225521" name="Text">
    </p:cNvPr>
          <p:cNvSpPr>
            <a:spLocks noGrp="1"/>
          </p:cNvSpPr>
          <p:nvPr/>
        </p:nvSpPr>
        <p:spPr>
          <a:xfrm rot="0">
            <a:off x="6108700" y="1371600"/>
            <a:ext cx="7620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24124946" name="Text">
    </p:cNvPr>
          <p:cNvSpPr>
            <a:spLocks noGrp="1"/>
          </p:cNvSpPr>
          <p:nvPr/>
        </p:nvSpPr>
        <p:spPr>
          <a:xfrm rot="0">
            <a:off x="5537200" y="1447800"/>
            <a:ext cx="571500" cy="44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</a:p>
        </p:txBody>
      </p:sp>
      <p:sp>
        <p:nvSpPr>
          <p:cNvPr id="1978146891" name="Text">
    </p:cNvPr>
          <p:cNvSpPr>
            <a:spLocks noGrp="1"/>
          </p:cNvSpPr>
          <p:nvPr/>
        </p:nvSpPr>
        <p:spPr>
          <a:xfrm rot="0">
            <a:off x="889000" y="1371600"/>
            <a:ext cx="46482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8942534" name="Text">
    </p:cNvPr>
          <p:cNvSpPr>
            <a:spLocks noGrp="1"/>
          </p:cNvSpPr>
          <p:nvPr/>
        </p:nvSpPr>
        <p:spPr>
          <a:xfrm rot="0">
            <a:off x="7124700" y="1371600"/>
            <a:ext cx="26543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5821549" name="Text">
    </p:cNvPr>
          <p:cNvSpPr>
            <a:spLocks noGrp="1"/>
          </p:cNvSpPr>
          <p:nvPr/>
        </p:nvSpPr>
        <p:spPr>
          <a:xfrm rot="0">
            <a:off x="5537200" y="1371600"/>
            <a:ext cx="5715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579563" name="Rectangle"/>
          <p:cNvSpPr>
            <a:spLocks noGrp="1"/>
          </p:cNvSpPr>
          <p:nvPr/>
        </p:nvSpPr>
        <p:spPr>
          <a:xfrm>
            <a:off x="6870700" y="1371600"/>
            <a:ext cx="254000" cy="520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56852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02575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926085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6810922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395923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839690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832448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923282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184310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66772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6788201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772393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0472026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68628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5197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</a:p>
        </p:txBody>
      </p:sp>
      <p:sp>
        <p:nvSpPr>
          <p:cNvPr id="75690637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27224435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ZCOR7131 투자예산 조정신청서 오류처리 기능개선</a:t>
            </a:r>
          </a:p>
        </p:txBody>
      </p:sp>
      <p:sp>
        <p:nvSpPr>
          <p:cNvPr id="211732108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55988160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4344648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결재미요청문서 리스트 메일전송(ZEAM8410) 전기일 기준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결재요청시 결재선 심사부서 임직원 부서 및 재/퇴직 유무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체크 로직 추가(ZEAM8010)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결재요청시 요청건 저장 후 결재진행시 오류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테스트(ZEAM8010)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결재미요청문서 리스트 메일전송 메일내용 짤리는 부분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하계 휴가</a:t>
            </a:r>
          </a:p>
        </p:txBody>
      </p:sp>
      <p:sp>
        <p:nvSpPr>
          <p:cNvPr id="198929198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38259079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9410146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81579454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8030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766923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67529343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31635230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33982377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4157965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3094325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10월2일/10월13일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뉴펜션 작업지원 (8월 급여작업 완료 후 입력된 8월16일자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중도인출 대상건 소급작업 관련-9월14일 담당자 입력)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D51-23-0002 Period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근무시간 표기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 신청서 수정의 件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채권압류변제 관련 요청</a:t>
            </a:r>
          </a:p>
        </p:txBody>
      </p:sp>
      <p:sp>
        <p:nvSpPr>
          <p:cNvPr id="198571419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175963497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</a:p>
        </p:txBody>
      </p:sp>
      <p:sp>
        <p:nvSpPr>
          <p:cNvPr id="48584214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</a:p>
        </p:txBody>
      </p:sp>
      <p:sp>
        <p:nvSpPr>
          <p:cNvPr id="91839264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061259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90584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0230448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9446110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1445642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90540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02744212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158382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46093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780699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2687780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619961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705984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0230891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498196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177623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08601604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51010106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</a:p>
        </p:txBody>
      </p:sp>
      <p:sp>
        <p:nvSpPr>
          <p:cNvPr id="126583735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7799191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252491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주유상품권 메뉴의 특이사항 기재 위해 비고란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원격지원(특근명령서 대근자 관련 로직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분석,엑셀업로드 오류 문의, 제증명 출력 문의)</a:t>
            </a:r>
          </a:p>
        </p:txBody>
      </p:sp>
      <p:sp>
        <p:nvSpPr>
          <p:cNvPr id="68095824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204882415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0922</a:t>
            </a:r>
            <a:br/>
            <a:br/>
          </a:p>
        </p:txBody>
      </p:sp>
      <p:sp>
        <p:nvSpPr>
          <p:cNvPr id="168808533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171353771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319392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320437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64380719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</a:p>
        </p:txBody>
      </p:sp>
      <p:sp>
        <p:nvSpPr>
          <p:cNvPr id="33131737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</a:p>
        </p:txBody>
      </p:sp>
      <p:sp>
        <p:nvSpPr>
          <p:cNvPr id="167200294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6141396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12954177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</a:p>
        </p:txBody>
      </p:sp>
      <p:sp>
        <p:nvSpPr>
          <p:cNvPr id="28927009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9373620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3283125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</a:p>
        </p:txBody>
      </p:sp>
      <p:sp>
        <p:nvSpPr>
          <p:cNvPr id="24756201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379159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23191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994427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165858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9485646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291775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0324912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858038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1158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467069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495409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42298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41948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915194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776398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632117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</a:p>
        </p:txBody>
      </p:sp>
      <p:sp>
        <p:nvSpPr>
          <p:cNvPr id="206042736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</a:p>
        </p:txBody>
      </p:sp>
      <p:sp>
        <p:nvSpPr>
          <p:cNvPr id="167330830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04417021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2139630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0847083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S-imoms 신규 SP 적용 설정작업 Zoom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참관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ERP운영/QA테스트 PP출입차량신청(e-IOM) I/F 연결용 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FC 신규등록 및 설정작업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통신(C) 및 서비스(S) 계정 확인 취합 및 전달</a:t>
            </a:r>
          </a:p>
        </p:txBody>
      </p:sp>
      <p:sp>
        <p:nvSpPr>
          <p:cNvPr id="142695963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22271019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53097571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135708615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733734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867207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201934854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86576532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76351703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73484849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89003779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38094275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83197105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55566416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94517325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946899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