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02568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2449939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3016316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3352072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620624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97287862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2494117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6409051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9482906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600117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8488452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7571691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2107749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3953580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8317444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br/>
          </a:p>
        </p:txBody>
      </p:sp>
      <p:sp>
        <p:nvSpPr>
          <p:cNvPr id="209521314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</a:p>
        </p:txBody>
      </p:sp>
      <p:sp>
        <p:nvSpPr>
          <p:cNvPr id="45493041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ITSM-96727 [OSPM] Application Secure Coding 취약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점 개선 요청 건</a:t>
            </a:r>
          </a:p>
        </p:txBody>
      </p:sp>
      <p:sp>
        <p:nvSpPr>
          <p:cNvPr id="168137756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고귀한</a:t>
            </a:r>
          </a:p>
        </p:txBody>
      </p:sp>
      <p:sp>
        <p:nvSpPr>
          <p:cNvPr id="154289694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고귀한</a:t>
            </a:r>
          </a:p>
        </p:txBody>
      </p:sp>
      <p:sp>
        <p:nvSpPr>
          <p:cNvPr id="88354528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ITSM-100854 협조문 본문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ITSM-100867 선입금 반환요청 협조문 본문 내용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ITSM-100876 협조문 상 환급금액 (USD)표기 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정정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ITSM-100939 기안지 진행문서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ITSM-100837 '핵심자재 재고현황보고서' 담당자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ITSM-100893 CP내 결재문서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ITSM-100889 교육훈련신청서 일부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ITSM-96727 [OSPM] Application Secure Coding 취약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점 개선 요청 건</a:t>
            </a:r>
          </a:p>
        </p:txBody>
      </p:sp>
      <p:sp>
        <p:nvSpPr>
          <p:cNvPr id="111132865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br/>
          </a:p>
        </p:txBody>
      </p:sp>
      <p:sp>
        <p:nvSpPr>
          <p:cNvPr id="41266429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br/>
          </a:p>
        </p:txBody>
      </p:sp>
      <p:sp>
        <p:nvSpPr>
          <p:cNvPr id="198665035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</a:p>
        </p:txBody>
      </p:sp>
      <p:sp>
        <p:nvSpPr>
          <p:cNvPr id="21158232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7381548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96820421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168967981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</a:p>
        </p:txBody>
      </p:sp>
      <p:sp>
        <p:nvSpPr>
          <p:cNvPr id="71655095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</a:p>
        </p:txBody>
      </p:sp>
      <p:sp>
        <p:nvSpPr>
          <p:cNvPr id="36779691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044091927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33463260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FlowRecord Balance 계산 과정 기록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OAS, ePSMS 탱크&amp;RunSheet Sync</a:t>
            </a:r>
          </a:p>
        </p:txBody>
      </p:sp>
      <p:sp>
        <p:nvSpPr>
          <p:cNvPr id="34143313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61616142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</a:p>
        </p:txBody>
      </p:sp>
      <p:sp>
        <p:nvSpPr>
          <p:cNvPr id="3650809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</a:p>
        </p:txBody>
      </p:sp>
      <p:sp>
        <p:nvSpPr>
          <p:cNvPr id="3202702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30049030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53540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5855814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1562689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12974695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4313906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17596900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9528404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76288149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3403355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2658201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9095104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7660987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2570259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8984637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5616301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</a:p>
        </p:txBody>
      </p:sp>
      <p:sp>
        <p:nvSpPr>
          <p:cNvPr id="107062993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</a:p>
        </p:txBody>
      </p:sp>
      <p:sp>
        <p:nvSpPr>
          <p:cNvPr id="757568741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시 필수 계약 자동 체결요청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eBiz 현수막 및 배너지원 관리시스템 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[S-ERP] 주유원(충전원)복 지원 요청 결재문서 첨부내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용 수정</a:t>
            </a:r>
            <a:br/>
          </a:p>
        </p:txBody>
      </p:sp>
      <p:sp>
        <p:nvSpPr>
          <p:cNvPr id="144261645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69001498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609667677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시 필수 계약 자동 체결요청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eBiz 현수막 및 배너지원 관리시스템 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MY S-OIL 앱 오피넷 소비자 판매가 조회를 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한 PRM View 생성 및 SQL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주유원(충전원)복 지원 요청 결재문서 첨부내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용 수정</a:t>
            </a:r>
            <a:br/>
          </a:p>
        </p:txBody>
      </p:sp>
      <p:sp>
        <p:nvSpPr>
          <p:cNvPr id="1314956282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</a:p>
        </p:txBody>
      </p:sp>
      <p:sp>
        <p:nvSpPr>
          <p:cNvPr id="213971717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</a:p>
        </p:txBody>
      </p:sp>
      <p:sp>
        <p:nvSpPr>
          <p:cNvPr id="1201848078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</a:p>
        </p:txBody>
      </p:sp>
      <p:sp>
        <p:nvSpPr>
          <p:cNvPr id="33780757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9531183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09466299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</a:p>
        </p:txBody>
      </p:sp>
      <p:sp>
        <p:nvSpPr>
          <p:cNvPr id="961727233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</a:p>
        </p:txBody>
      </p:sp>
      <p:sp>
        <p:nvSpPr>
          <p:cNvPr id="95990390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자동배포 구축</a:t>
            </a:r>
          </a:p>
        </p:txBody>
      </p:sp>
      <p:sp>
        <p:nvSpPr>
          <p:cNvPr id="1392372070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795403545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151761339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ITSM-100946 서비스요청서 삭제ITSM-100953 변경완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료 작성ITSM-100958 변경수행자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모바일 회수 상품권 판매 상태로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gcms veiw 정의서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ITSM-100980 데이터작업 삭제ITSM-100981 데이터작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업 삭제ITSM-101007 동료검토 승인 /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판매한 법인고객 코드 수정</a:t>
            </a:r>
          </a:p>
        </p:txBody>
      </p:sp>
      <p:sp>
        <p:nvSpPr>
          <p:cNvPr id="125589720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</a:p>
        </p:txBody>
      </p:sp>
      <p:sp>
        <p:nvSpPr>
          <p:cNvPr id="2001735315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</a:p>
        </p:txBody>
      </p:sp>
      <p:sp>
        <p:nvSpPr>
          <p:cNvPr id="3126375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</a:p>
        </p:txBody>
      </p:sp>
      <p:sp>
        <p:nvSpPr>
          <p:cNvPr id="1993462820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42209609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9327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4467189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252300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4134664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9682153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80320340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7552819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5135442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443015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6815636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2507001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1841689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91253221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2486598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3100532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</a:p>
        </p:txBody>
      </p:sp>
      <p:sp>
        <p:nvSpPr>
          <p:cNvPr id="27396923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10/02</a:t>
            </a:r>
            <a:br/>
          </a:p>
        </p:txBody>
      </p:sp>
      <p:sp>
        <p:nvSpPr>
          <p:cNvPr id="1613193913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</a:p>
        </p:txBody>
      </p:sp>
      <p:sp>
        <p:nvSpPr>
          <p:cNvPr id="283323105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60794820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400132006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'주요 자재번호 및 단가정리' 작업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 지급 전표' 작업 데이터정리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작업 재수행 및 오류사항 안내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 A11 '적재납품빌링' 작업 수행 상황 확인 및 담당자 전달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'구매자금 추심결과' 작업 10/2 작업 휴일 Tempale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t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'단기여신 일일연체현황' 작업 에러 확인 및 재수행</a:t>
            </a:r>
          </a:p>
        </p:txBody>
      </p:sp>
      <p:sp>
        <p:nvSpPr>
          <p:cNvPr id="1278221646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</a:p>
        </p:txBody>
      </p:sp>
      <p:sp>
        <p:nvSpPr>
          <p:cNvPr id="115851725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</a:p>
        </p:txBody>
      </p:sp>
      <p:sp>
        <p:nvSpPr>
          <p:cNvPr id="9411965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</a:p>
        </p:txBody>
      </p:sp>
      <p:sp>
        <p:nvSpPr>
          <p:cNvPr id="158776660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05519038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98345785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</a:p>
        </p:txBody>
      </p:sp>
      <p:sp>
        <p:nvSpPr>
          <p:cNvPr id="1598971612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</a:p>
        </p:txBody>
      </p:sp>
      <p:sp>
        <p:nvSpPr>
          <p:cNvPr id="444789073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전자결재, 규정관기안지 사용관련 로직 개선요청</a:t>
            </a:r>
          </a:p>
        </p:txBody>
      </p:sp>
      <p:sp>
        <p:nvSpPr>
          <p:cNvPr id="650519446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286364467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015318387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전자결재, 규정관기안지 사용관련 로직 개선요청</a:t>
            </a:r>
          </a:p>
        </p:txBody>
      </p:sp>
      <p:sp>
        <p:nvSpPr>
          <p:cNvPr id="83059553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</a:p>
        </p:txBody>
      </p:sp>
      <p:sp>
        <p:nvSpPr>
          <p:cNvPr id="65095244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99570307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</a:p>
        </p:txBody>
      </p:sp>
      <p:sp>
        <p:nvSpPr>
          <p:cNvPr id="595500568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91764741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71452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4373965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7285984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5733892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7652005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93051359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5540582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9310240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3983334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9951816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2082680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7643498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773011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10185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4688725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</a:p>
        </p:txBody>
      </p:sp>
      <p:sp>
        <p:nvSpPr>
          <p:cNvPr id="19547211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</a:p>
        </p:txBody>
      </p:sp>
      <p:sp>
        <p:nvSpPr>
          <p:cNvPr id="122201903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Soft Skill 인증제도(Skillset) 시행에 따른 LMS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요청의 건</a:t>
            </a:r>
          </a:p>
        </p:txBody>
      </p:sp>
      <p:sp>
        <p:nvSpPr>
          <p:cNvPr id="649904943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4587023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91423935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Soft Skill 인증제도(Skillset) 시행에 따른 LMS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ITSM-100957모바일 ERS 도입 후 이용자 수 집계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ITSM-100889 교육훈련신청서 일부 수정</a:t>
            </a:r>
          </a:p>
        </p:txBody>
      </p:sp>
      <p:sp>
        <p:nvSpPr>
          <p:cNvPr id="124850331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</a:p>
        </p:txBody>
      </p:sp>
      <p:sp>
        <p:nvSpPr>
          <p:cNvPr id="17718932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</a:p>
        </p:txBody>
      </p:sp>
      <p:sp>
        <p:nvSpPr>
          <p:cNvPr id="20683582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</a:p>
        </p:txBody>
      </p:sp>
      <p:sp>
        <p:nvSpPr>
          <p:cNvPr id="1259766552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1479072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89628662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</a:p>
        </p:txBody>
      </p:sp>
      <p:sp>
        <p:nvSpPr>
          <p:cNvPr id="257840992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</a:p>
        </p:txBody>
      </p:sp>
      <p:sp>
        <p:nvSpPr>
          <p:cNvPr id="1890520016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전산감사 개선 권고에 따른 인사배치 권한 부여/회수 이력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로그강화</a:t>
            </a:r>
          </a:p>
        </p:txBody>
      </p:sp>
      <p:sp>
        <p:nvSpPr>
          <p:cNvPr id="1002795606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81872983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297381186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전산감사 개선 권고에 따른 인사배치 권한 부여/회수 이력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로그강화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판매상품권 법인코드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모바일상품권 전환 테스트 데이터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CP 링크 적용전 WMS SSL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WMS 시스템 계정 유효성 검증작업 데이터 제공</a:t>
            </a:r>
          </a:p>
        </p:txBody>
      </p:sp>
      <p:sp>
        <p:nvSpPr>
          <p:cNvPr id="116897093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</a:p>
        </p:txBody>
      </p:sp>
      <p:sp>
        <p:nvSpPr>
          <p:cNvPr id="143304949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</a:p>
        </p:txBody>
      </p:sp>
      <p:sp>
        <p:nvSpPr>
          <p:cNvPr id="65763296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</a:p>
        </p:txBody>
      </p:sp>
      <p:sp>
        <p:nvSpPr>
          <p:cNvPr id="1835790008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87272746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45373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3450241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2625989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0354146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0153571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56030985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5003569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1547694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5073123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4929747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3466984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7176234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1531180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6910819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578256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</a:p>
        </p:txBody>
      </p:sp>
      <p:sp>
        <p:nvSpPr>
          <p:cNvPr id="1356781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</a:p>
        </p:txBody>
      </p:sp>
      <p:sp>
        <p:nvSpPr>
          <p:cNvPr id="19406320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'HEAD' 에러 메세지 제거 방안 탐색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 &lt;httP&gt; intercept-url 추가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HOME &gt; 이관수송 현황 내 스크롤 시, 팝업창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 뜨지 않는 현상 확인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EAI -&gt; LOPAS(SLO) 인터페이스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구축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EAI -&gt; LOPAS(SLO)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TT_PLT_BORW_BAT Logic 설계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총 수송실적 내, '판매처' 등 명칭 입력에 대한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검색 조건 보완</a:t>
            </a:r>
            <a:br/>
          </a:p>
        </p:txBody>
      </p:sp>
      <p:sp>
        <p:nvSpPr>
          <p:cNvPr id="175694793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54248004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595442096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EAI -&gt; LOPAS(SLO) 인터페이스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구축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EAI -&gt; LOPAS(SLO)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TT_PLT_BORW_BAT Logic 설계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총 수송실적 내, '판매처' 등 명칭 입력에 대한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검색 조건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'HEAD' 에러 메세지 제거 방안 탐색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 &lt;httP&gt; intercept-url 추가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HOME &gt; 이관수송 현황 내 스크롤 시, 팝업창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 뜨지 않는 현상 확인 및 수정</a:t>
            </a:r>
            <a:br/>
          </a:p>
        </p:txBody>
      </p:sp>
      <p:sp>
        <p:nvSpPr>
          <p:cNvPr id="56554002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</a:p>
        </p:txBody>
      </p:sp>
      <p:sp>
        <p:nvSpPr>
          <p:cNvPr id="24412429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</a:p>
        </p:txBody>
      </p:sp>
      <p:sp>
        <p:nvSpPr>
          <p:cNvPr id="145338546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</a:p>
        </p:txBody>
      </p:sp>
      <p:sp>
        <p:nvSpPr>
          <p:cNvPr id="417228202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06502324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54222957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633193547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</a:p>
        </p:txBody>
      </p:sp>
      <p:sp>
        <p:nvSpPr>
          <p:cNvPr id="131105341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2023.8월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Hot spot audit (출입관리_PP출하차량) 관련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LOPAS 재고현황 자료 I/F 기준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윤활유이비즈 EAI 인터페이스 인수인계</a:t>
            </a:r>
          </a:p>
        </p:txBody>
      </p:sp>
      <p:sp>
        <p:nvSpPr>
          <p:cNvPr id="2055267433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447845935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496531761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2023.8월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Hot spot audit (출입관리_PP출하차량) 관련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LOPAS 재고현황 자료 I/F 기준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윤활유이비즈 EAI 인터페이스 인수인계</a:t>
            </a:r>
          </a:p>
        </p:txBody>
      </p:sp>
      <p:sp>
        <p:nvSpPr>
          <p:cNvPr id="207886411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112652887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860796854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</a:p>
        </p:txBody>
      </p:sp>
      <p:sp>
        <p:nvSpPr>
          <p:cNvPr id="183298076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59145426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