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74641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1961578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1358328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6437661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4209429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4484103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6392366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54916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095114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0129782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8705058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0491248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557050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7075897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08748980" name="Text">
    </p:cNvPr>
          <p:cNvSpPr>
            <a:spLocks noGrp="1"/>
          </p:cNvSpPr>
          <p:nvPr/>
        </p:nvSpPr>
        <p:spPr>
          <a:xfrm rot="0">
            <a:off x="97028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</a:p>
        </p:txBody>
      </p:sp>
      <p:sp>
        <p:nvSpPr>
          <p:cNvPr id="417768468" name="Text">
    </p:cNvPr>
          <p:cNvSpPr>
            <a:spLocks noGrp="1"/>
          </p:cNvSpPr>
          <p:nvPr/>
        </p:nvSpPr>
        <p:spPr>
          <a:xfrm rot="0">
            <a:off x="93345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1344914227" name="Text">
    </p:cNvPr>
          <p:cNvSpPr>
            <a:spLocks noGrp="1"/>
          </p:cNvSpPr>
          <p:nvPr/>
        </p:nvSpPr>
        <p:spPr>
          <a:xfrm rot="0">
            <a:off x="5930900" y="1511300"/>
            <a:ext cx="3403600" cy="273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ITSM-96727 [OSPM] Application Secure Coding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개선 요청 건</a:t>
            </a:r>
          </a:p>
        </p:txBody>
      </p:sp>
      <p:sp>
        <p:nvSpPr>
          <p:cNvPr id="1792823503" name="Text">
    </p:cNvPr>
          <p:cNvSpPr>
            <a:spLocks noGrp="1"/>
          </p:cNvSpPr>
          <p:nvPr/>
        </p:nvSpPr>
        <p:spPr>
          <a:xfrm rot="0">
            <a:off x="5308600" y="1511300"/>
            <a:ext cx="57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128690765" name="Text">
    </p:cNvPr>
          <p:cNvSpPr>
            <a:spLocks noGrp="1"/>
          </p:cNvSpPr>
          <p:nvPr/>
        </p:nvSpPr>
        <p:spPr>
          <a:xfrm rot="0">
            <a:off x="88900" y="1511300"/>
            <a:ext cx="57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717256872" name="Text">
    </p:cNvPr>
          <p:cNvSpPr>
            <a:spLocks noGrp="1"/>
          </p:cNvSpPr>
          <p:nvPr/>
        </p:nvSpPr>
        <p:spPr>
          <a:xfrm rot="0">
            <a:off x="711200" y="1511300"/>
            <a:ext cx="3403600" cy="273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ITSM-101025 CP 결재문서(A30-23-0502)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ITSM-101029 CP 결재문서(A30-23-1204)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ITSM-101151 기안지 첨부파일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ITSM-101150 결재완료 문서 내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ITSM-101213 결재 일자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ITSM-101242 결재완료 문서내 숫자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ITSM-101205 업무변경에 따른 GAS 권한 부여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ITSM-96727 [OSPM] Application Secure Coding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ITSM-101204 문서삭제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ITSM-101239 협조문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ITSM-101243 기안지 "PP공정 X-Catalyst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기간 변경을 위한 품의" 오자 수정</a:t>
            </a:r>
          </a:p>
        </p:txBody>
      </p:sp>
      <p:sp>
        <p:nvSpPr>
          <p:cNvPr id="879629976" name="Text">
    </p:cNvPr>
          <p:cNvSpPr>
            <a:spLocks noGrp="1"/>
          </p:cNvSpPr>
          <p:nvPr/>
        </p:nvSpPr>
        <p:spPr>
          <a:xfrm rot="0">
            <a:off x="44831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1018983154" name="Text">
    </p:cNvPr>
          <p:cNvSpPr>
            <a:spLocks noGrp="1"/>
          </p:cNvSpPr>
          <p:nvPr/>
        </p:nvSpPr>
        <p:spPr>
          <a:xfrm rot="0">
            <a:off x="48514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10/6</a:t>
            </a:r>
            <a:br/>
            <a:br/>
          </a:p>
        </p:txBody>
      </p:sp>
      <p:sp>
        <p:nvSpPr>
          <p:cNvPr id="1721716458" name="Text">
    </p:cNvPr>
          <p:cNvSpPr>
            <a:spLocks noGrp="1"/>
          </p:cNvSpPr>
          <p:nvPr/>
        </p:nvSpPr>
        <p:spPr>
          <a:xfrm rot="0">
            <a:off x="41148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1337159593" name="Text">
    </p:cNvPr>
          <p:cNvSpPr>
            <a:spLocks noGrp="1"/>
          </p:cNvSpPr>
          <p:nvPr/>
        </p:nvSpPr>
        <p:spPr>
          <a:xfrm rot="0">
            <a:off x="660400" y="1511300"/>
            <a:ext cx="34544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918353" name="Text">
    </p:cNvPr>
          <p:cNvSpPr>
            <a:spLocks noGrp="1"/>
          </p:cNvSpPr>
          <p:nvPr/>
        </p:nvSpPr>
        <p:spPr>
          <a:xfrm rot="0">
            <a:off x="5880100" y="1511300"/>
            <a:ext cx="34544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15164532" name="Text">
    </p:cNvPr>
          <p:cNvSpPr>
            <a:spLocks noGrp="1"/>
          </p:cNvSpPr>
          <p:nvPr/>
        </p:nvSpPr>
        <p:spPr>
          <a:xfrm rot="0">
            <a:off x="97028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219321355" name="Text">
    </p:cNvPr>
          <p:cNvSpPr>
            <a:spLocks noGrp="1"/>
          </p:cNvSpPr>
          <p:nvPr/>
        </p:nvSpPr>
        <p:spPr>
          <a:xfrm rot="0">
            <a:off x="93345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1710880022" name="Text">
    </p:cNvPr>
          <p:cNvSpPr>
            <a:spLocks noGrp="1"/>
          </p:cNvSpPr>
          <p:nvPr/>
        </p:nvSpPr>
        <p:spPr>
          <a:xfrm rot="0">
            <a:off x="5930900" y="42418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1191621284" name="Text">
    </p:cNvPr>
          <p:cNvSpPr>
            <a:spLocks noGrp="1"/>
          </p:cNvSpPr>
          <p:nvPr/>
        </p:nvSpPr>
        <p:spPr>
          <a:xfrm rot="0">
            <a:off x="5308600" y="42418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717884922" name="Text">
    </p:cNvPr>
          <p:cNvSpPr>
            <a:spLocks noGrp="1"/>
          </p:cNvSpPr>
          <p:nvPr/>
        </p:nvSpPr>
        <p:spPr>
          <a:xfrm rot="0">
            <a:off x="88900" y="42418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265957977" name="Text">
    </p:cNvPr>
          <p:cNvSpPr>
            <a:spLocks noGrp="1"/>
          </p:cNvSpPr>
          <p:nvPr/>
        </p:nvSpPr>
        <p:spPr>
          <a:xfrm rot="0">
            <a:off x="711200" y="42418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FlowRecord Balance 계산 과정 기록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OAS, ePSMS 탱크&amp;RunSheet Sync</a:t>
            </a:r>
          </a:p>
        </p:txBody>
      </p:sp>
      <p:sp>
        <p:nvSpPr>
          <p:cNvPr id="1628434788" name="Text">
    </p:cNvPr>
          <p:cNvSpPr>
            <a:spLocks noGrp="1"/>
          </p:cNvSpPr>
          <p:nvPr/>
        </p:nvSpPr>
        <p:spPr>
          <a:xfrm rot="0">
            <a:off x="44831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334425203" name="Text">
    </p:cNvPr>
          <p:cNvSpPr>
            <a:spLocks noGrp="1"/>
          </p:cNvSpPr>
          <p:nvPr/>
        </p:nvSpPr>
        <p:spPr>
          <a:xfrm rot="0">
            <a:off x="48514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400185587" name="Text">
    </p:cNvPr>
          <p:cNvSpPr>
            <a:spLocks noGrp="1"/>
          </p:cNvSpPr>
          <p:nvPr/>
        </p:nvSpPr>
        <p:spPr>
          <a:xfrm rot="0">
            <a:off x="41148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1066375920" name="Text">
    </p:cNvPr>
          <p:cNvSpPr>
            <a:spLocks noGrp="1"/>
          </p:cNvSpPr>
          <p:nvPr/>
        </p:nvSpPr>
        <p:spPr>
          <a:xfrm rot="0">
            <a:off x="660400" y="42418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3468468" name="Text">
    </p:cNvPr>
          <p:cNvSpPr>
            <a:spLocks noGrp="1"/>
          </p:cNvSpPr>
          <p:nvPr/>
        </p:nvSpPr>
        <p:spPr>
          <a:xfrm rot="0">
            <a:off x="5880100" y="42418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15257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7196555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8874300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3990429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6515276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2566124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1692569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6575242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9337907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9739409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4441489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928382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4711574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8860582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6248454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</a:p>
        </p:txBody>
      </p:sp>
      <p:sp>
        <p:nvSpPr>
          <p:cNvPr id="98235240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</a:p>
        </p:txBody>
      </p:sp>
      <p:sp>
        <p:nvSpPr>
          <p:cNvPr id="114337753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 https 링크 조치 및 테스트</a:t>
            </a:r>
          </a:p>
        </p:txBody>
      </p:sp>
      <p:sp>
        <p:nvSpPr>
          <p:cNvPr id="131734661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9822258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39364102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주유원(충전원)복 지원 요청 결재문서 첨부내용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 https 링크 조치 및 테스트</a:t>
            </a:r>
          </a:p>
        </p:txBody>
      </p:sp>
      <p:sp>
        <p:nvSpPr>
          <p:cNvPr id="59064094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</a:p>
        </p:txBody>
      </p:sp>
      <p:sp>
        <p:nvSpPr>
          <p:cNvPr id="117012551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38116120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</a:p>
        </p:txBody>
      </p:sp>
      <p:sp>
        <p:nvSpPr>
          <p:cNvPr id="132974414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3057997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646178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69303271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195624166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newebiz sdk , api 변경 및 배포</a:t>
            </a:r>
          </a:p>
        </p:txBody>
      </p:sp>
      <p:sp>
        <p:nvSpPr>
          <p:cNvPr id="113572317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4464081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56869324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ITSM-100450 재배포ITSM-83249 견적서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ERP연계 데이터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ITSM-101234 작업유형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로그 데이터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서비스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ITSM-100198 작업결과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newebiz sdk , api 변경 및 배포</a:t>
            </a:r>
          </a:p>
        </p:txBody>
      </p:sp>
      <p:sp>
        <p:nvSpPr>
          <p:cNvPr id="172241729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73422698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</a:p>
        </p:txBody>
      </p:sp>
      <p:sp>
        <p:nvSpPr>
          <p:cNvPr id="162635719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107275613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621278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19129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7993219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1588081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7668571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6799939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4860651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6236925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9031517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1099542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2634149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311848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2170568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0249316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5718968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3804937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</a:p>
        </p:txBody>
      </p:sp>
      <p:sp>
        <p:nvSpPr>
          <p:cNvPr id="79561019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10/09</a:t>
            </a:r>
            <a:br/>
          </a:p>
        </p:txBody>
      </p:sp>
      <p:sp>
        <p:nvSpPr>
          <p:cNvPr id="69459416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212854306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44901329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42986926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A11 'CCS 사전점검' 작업 기준날짜 재설정 로직 추가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 지급 전표' 작업 데이터정리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실패확인 및 메일 재발송 및 수신자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'Margin' 작업 수신자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117, 209pc 재부팅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 매출입력' 작업 수행 및 모니터링, 에러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메일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'CCS 사전점검' 모니터링</a:t>
            </a:r>
          </a:p>
        </p:txBody>
      </p:sp>
      <p:sp>
        <p:nvSpPr>
          <p:cNvPr id="9584346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21044355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73738131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121279270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110750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1904688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49924810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41011671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전자결재, 규정관기안지 사용관련 로직 개선요청</a:t>
            </a:r>
          </a:p>
        </p:txBody>
      </p:sp>
      <p:sp>
        <p:nvSpPr>
          <p:cNvPr id="17296325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12488207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81475996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전자결재, 규정관기안지 사용관련 로직 개선요청</a:t>
            </a:r>
          </a:p>
        </p:txBody>
      </p:sp>
      <p:sp>
        <p:nvSpPr>
          <p:cNvPr id="207820786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3943172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</a:p>
        </p:txBody>
      </p:sp>
      <p:sp>
        <p:nvSpPr>
          <p:cNvPr id="133667161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207856366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158832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1748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2501822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5047488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0716965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9741906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0240531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2427825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2297662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9348256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3878316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5759174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7962554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3562708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0413901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4842641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200516721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148254146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</a:p>
        </p:txBody>
      </p:sp>
      <p:sp>
        <p:nvSpPr>
          <p:cNvPr id="186388037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37738507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0346579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전자결재시스템 https 적용으로 인해 규정관리기안지 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정시 문서 폴더 목록 가져가기 오류 발생. https 호환되도록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수정 및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SAP Fail[필드 RF05A-REGUL] 오류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 및 안내</a:t>
            </a:r>
          </a:p>
        </p:txBody>
      </p:sp>
      <p:sp>
        <p:nvSpPr>
          <p:cNvPr id="80621441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</a:p>
        </p:txBody>
      </p:sp>
      <p:sp>
        <p:nvSpPr>
          <p:cNvPr id="45793856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</a:p>
        </p:txBody>
      </p:sp>
      <p:sp>
        <p:nvSpPr>
          <p:cNvPr id="1010016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</a:p>
        </p:txBody>
      </p:sp>
      <p:sp>
        <p:nvSpPr>
          <p:cNvPr id="135861209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4230557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3792458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</a:p>
        </p:txBody>
      </p:sp>
      <p:sp>
        <p:nvSpPr>
          <p:cNvPr id="42659897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</a:p>
        </p:txBody>
      </p:sp>
      <p:sp>
        <p:nvSpPr>
          <p:cNvPr id="52236659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</a:p>
        </p:txBody>
      </p:sp>
      <p:sp>
        <p:nvSpPr>
          <p:cNvPr id="46183214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46300576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76305704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적치확정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입고 미처리 데이터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지류식상품권판매현황 ERP 연계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판매등록 정보 오입력 데이터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 상품권 전환 테스트 데이터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SP414 시나리오 오류 데이터 삭제 요청</a:t>
            </a:r>
          </a:p>
        </p:txBody>
      </p:sp>
      <p:sp>
        <p:nvSpPr>
          <p:cNvPr id="166599874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</a:p>
        </p:txBody>
      </p:sp>
      <p:sp>
        <p:nvSpPr>
          <p:cNvPr id="133548766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</a:p>
        </p:txBody>
      </p:sp>
      <p:sp>
        <p:nvSpPr>
          <p:cNvPr id="32085194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</a:p>
        </p:txBody>
      </p:sp>
      <p:sp>
        <p:nvSpPr>
          <p:cNvPr id="124547960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9933717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52802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4603780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932919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0365305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3116433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9392067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0515292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2786782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7943823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8057621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4045591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3296733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5094371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8582651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16201185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</a:p>
        </p:txBody>
      </p:sp>
      <p:sp>
        <p:nvSpPr>
          <p:cNvPr id="245753668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205910803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구축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LOPAS(SLO)TT_PLT_BORW_BAT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Logic 설계 + (에러체크)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 수송실적 내, '판매처' 등 명칭 입력에 대한 검색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건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&lt; 송유관입고계획관리 &gt; 내 PDF Upload 공란/빈칸 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러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 ( &lt;httP&gt; interce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pt-url 추가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</a:p>
        </p:txBody>
      </p:sp>
      <p:sp>
        <p:nvSpPr>
          <p:cNvPr id="1790243164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442299589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959394552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구축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LOPAS(SLO)TT_PLT_BORW_BAT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Logic 설계 + (에러체크)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 수송실적 내, '판매처' 등 명칭 입력에 대한 검색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건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&lt; 송유관입고계획관리 &gt; 내 PDF Upload 공란/빈칸 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러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 ( &lt;httP&gt; interce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pt-url 추가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</a:p>
        </p:txBody>
      </p:sp>
      <p:sp>
        <p:nvSpPr>
          <p:cNvPr id="1463239705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</a:p>
        </p:txBody>
      </p:sp>
      <p:sp>
        <p:nvSpPr>
          <p:cNvPr id="440689074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1915614633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1228466472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16725402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98259777" name="Text">
    </p:cNvPr>
          <p:cNvSpPr>
            <a:spLocks noGrp="1"/>
          </p:cNvSpPr>
          <p:nvPr/>
        </p:nvSpPr>
        <p:spPr>
          <a:xfrm rot="0">
            <a:off x="9702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3144163" name="Text">
    </p:cNvPr>
          <p:cNvSpPr>
            <a:spLocks noGrp="1"/>
          </p:cNvSpPr>
          <p:nvPr/>
        </p:nvSpPr>
        <p:spPr>
          <a:xfrm rot="0">
            <a:off x="93345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248525159" name="Text">
    </p:cNvPr>
          <p:cNvSpPr>
            <a:spLocks noGrp="1"/>
          </p:cNvSpPr>
          <p:nvPr/>
        </p:nvSpPr>
        <p:spPr>
          <a:xfrm rot="0">
            <a:off x="5930900" y="37846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2023.8월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Hot spot audit (출입관리_PP출하차량) 관련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내 '긴급업무 수행 교통비 신청서' 전자결재 화면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</a:p>
        </p:txBody>
      </p:sp>
      <p:sp>
        <p:nvSpPr>
          <p:cNvPr id="964265356" name="Text">
    </p:cNvPr>
          <p:cNvSpPr>
            <a:spLocks noGrp="1"/>
          </p:cNvSpPr>
          <p:nvPr/>
        </p:nvSpPr>
        <p:spPr>
          <a:xfrm rot="0">
            <a:off x="53086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846873917" name="Text">
    </p:cNvPr>
          <p:cNvSpPr>
            <a:spLocks noGrp="1"/>
          </p:cNvSpPr>
          <p:nvPr/>
        </p:nvSpPr>
        <p:spPr>
          <a:xfrm rot="0">
            <a:off x="889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298485872" name="Text">
    </p:cNvPr>
          <p:cNvSpPr>
            <a:spLocks noGrp="1"/>
          </p:cNvSpPr>
          <p:nvPr/>
        </p:nvSpPr>
        <p:spPr>
          <a:xfrm rot="0">
            <a:off x="711200" y="37846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2023.8월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Hot spot audit (출입관리_PP출하차량) 관련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윤활유이비즈 EAI 인터페이스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인사원장 Unit/담당 추가 및 HCM 편제표 신청 기능 추가</a:t>
            </a:r>
          </a:p>
        </p:txBody>
      </p:sp>
      <p:sp>
        <p:nvSpPr>
          <p:cNvPr id="1118898610" name="Text">
    </p:cNvPr>
          <p:cNvSpPr>
            <a:spLocks noGrp="1"/>
          </p:cNvSpPr>
          <p:nvPr/>
        </p:nvSpPr>
        <p:spPr>
          <a:xfrm rot="0">
            <a:off x="44831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932290957" name="Text">
    </p:cNvPr>
          <p:cNvSpPr>
            <a:spLocks noGrp="1"/>
          </p:cNvSpPr>
          <p:nvPr/>
        </p:nvSpPr>
        <p:spPr>
          <a:xfrm rot="0">
            <a:off x="48514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470253551" name="Text">
    </p:cNvPr>
          <p:cNvSpPr>
            <a:spLocks noGrp="1"/>
          </p:cNvSpPr>
          <p:nvPr/>
        </p:nvSpPr>
        <p:spPr>
          <a:xfrm rot="0">
            <a:off x="4114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808679353" name="Text">
    </p:cNvPr>
          <p:cNvSpPr>
            <a:spLocks noGrp="1"/>
          </p:cNvSpPr>
          <p:nvPr/>
        </p:nvSpPr>
        <p:spPr>
          <a:xfrm rot="0">
            <a:off x="6604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55537812" name="Text">
    </p:cNvPr>
          <p:cNvSpPr>
            <a:spLocks noGrp="1"/>
          </p:cNvSpPr>
          <p:nvPr/>
        </p:nvSpPr>
        <p:spPr>
          <a:xfrm rot="0">
            <a:off x="58801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