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9"/>
    <p:sldId id="274" r:id="rId31"/>
    <p:sldId id="275" r:id="rId32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notesSlides/notesSlide4.xml" Type="http://schemas.openxmlformats.org/officeDocument/2006/relationships/notes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slides/slide19.xml" Type="http://schemas.openxmlformats.org/officeDocument/2006/relationships/slide"/><Relationship Id="rId32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2023-10-04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[2023.09.26 ~ 2023.10.02]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10월 2주차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33095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248546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0468680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6338343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6180091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9214524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012895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0868519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927676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0122140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4415575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1097374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8543985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744503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4159142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2921563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129006383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</a:p>
        </p:txBody>
      </p:sp>
      <p:sp>
        <p:nvSpPr>
          <p:cNvPr id="45892170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9777097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18447005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</a:p>
        </p:txBody>
      </p:sp>
      <p:sp>
        <p:nvSpPr>
          <p:cNvPr id="74507909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67426447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</a:p>
        </p:txBody>
      </p:sp>
      <p:sp>
        <p:nvSpPr>
          <p:cNvPr id="194316538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204477113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312101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320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7576270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7846430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230077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3434708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4499530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033967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2351155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7611856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7373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0519856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914060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3813569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0853712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72913742" name="Text">
    </p:cNvPr>
          <p:cNvSpPr>
            <a:spLocks noGrp="1"/>
          </p:cNvSpPr>
          <p:nvPr/>
        </p:nvSpPr>
        <p:spPr>
          <a:xfrm rot="0">
            <a:off x="9702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1892810115" name="Text">
    </p:cNvPr>
          <p:cNvSpPr>
            <a:spLocks noGrp="1"/>
          </p:cNvSpPr>
          <p:nvPr/>
        </p:nvSpPr>
        <p:spPr>
          <a:xfrm rot="0">
            <a:off x="93345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1541435295" name="Text">
    </p:cNvPr>
          <p:cNvSpPr>
            <a:spLocks noGrp="1"/>
          </p:cNvSpPr>
          <p:nvPr/>
        </p:nvSpPr>
        <p:spPr>
          <a:xfrm rot="0">
            <a:off x="5930900" y="1511300"/>
            <a:ext cx="3403600" cy="4102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108816798" name="Text">
    </p:cNvPr>
          <p:cNvSpPr>
            <a:spLocks noGrp="1"/>
          </p:cNvSpPr>
          <p:nvPr/>
        </p:nvSpPr>
        <p:spPr>
          <a:xfrm rot="0">
            <a:off x="53086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896148336" name="Text">
    </p:cNvPr>
          <p:cNvSpPr>
            <a:spLocks noGrp="1"/>
          </p:cNvSpPr>
          <p:nvPr/>
        </p:nvSpPr>
        <p:spPr>
          <a:xfrm rot="0">
            <a:off x="889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244200379" name="Text">
    </p:cNvPr>
          <p:cNvSpPr>
            <a:spLocks noGrp="1"/>
          </p:cNvSpPr>
          <p:nvPr/>
        </p:nvSpPr>
        <p:spPr>
          <a:xfrm rot="0">
            <a:off x="711200" y="1511300"/>
            <a:ext cx="3403600" cy="4102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eIOM PP 출입차량 I/F 작업- 9/18~9/22 이니셜코딩, EA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I테스트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수정- 9/25 운영이관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추가- 9/25 uat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309133302" name="Text">
    </p:cNvPr>
          <p:cNvSpPr>
            <a:spLocks noGrp="1"/>
          </p:cNvSpPr>
          <p:nvPr/>
        </p:nvSpPr>
        <p:spPr>
          <a:xfrm rot="0">
            <a:off x="44831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2008630460" name="Text">
    </p:cNvPr>
          <p:cNvSpPr>
            <a:spLocks noGrp="1"/>
          </p:cNvSpPr>
          <p:nvPr/>
        </p:nvSpPr>
        <p:spPr>
          <a:xfrm rot="0">
            <a:off x="48514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</a:p>
        </p:txBody>
      </p:sp>
      <p:sp>
        <p:nvSpPr>
          <p:cNvPr id="330078360" name="Text">
    </p:cNvPr>
          <p:cNvSpPr>
            <a:spLocks noGrp="1"/>
          </p:cNvSpPr>
          <p:nvPr/>
        </p:nvSpPr>
        <p:spPr>
          <a:xfrm rot="0">
            <a:off x="4114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509901427" name="Text">
    </p:cNvPr>
          <p:cNvSpPr>
            <a:spLocks noGrp="1"/>
          </p:cNvSpPr>
          <p:nvPr/>
        </p:nvSpPr>
        <p:spPr>
          <a:xfrm rot="0">
            <a:off x="6604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5335430" name="Text">
    </p:cNvPr>
          <p:cNvSpPr>
            <a:spLocks noGrp="1"/>
          </p:cNvSpPr>
          <p:nvPr/>
        </p:nvSpPr>
        <p:spPr>
          <a:xfrm rot="0">
            <a:off x="58801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02568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2449939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3016316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3352072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620624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7287862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2494117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6409051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9482906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600117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488452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7571691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2107749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3953580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8317444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</a:p>
        </p:txBody>
      </p:sp>
      <p:sp>
        <p:nvSpPr>
          <p:cNvPr id="209521314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45493041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</a:p>
        </p:txBody>
      </p:sp>
      <p:sp>
        <p:nvSpPr>
          <p:cNvPr id="168137756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54289694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88354528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ITSM-100854 협조문 본문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ITSM-100867 선입금 반환요청 협조문 본문 내용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ITSM-100876 협조문 상 환급금액 (USD)표기 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정정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ITSM-100939 기안지 진행문서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ITSM-100837 '핵심자재 재고현황보고서' 담당자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ITSM-100893 CP내 결재문서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ITSM-100889 교육훈련신청서 일부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</a:p>
        </p:txBody>
      </p:sp>
      <p:sp>
        <p:nvSpPr>
          <p:cNvPr id="111132865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</a:p>
        </p:txBody>
      </p:sp>
      <p:sp>
        <p:nvSpPr>
          <p:cNvPr id="41266429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</a:p>
        </p:txBody>
      </p:sp>
      <p:sp>
        <p:nvSpPr>
          <p:cNvPr id="198665035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21158232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381548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682042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16896798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71655095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36779691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04409192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33463260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OAS, ePSMS 탱크&amp;RunSheet Sync</a:t>
            </a:r>
          </a:p>
        </p:txBody>
      </p:sp>
      <p:sp>
        <p:nvSpPr>
          <p:cNvPr id="34143313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61616142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3650809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3202702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004903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5354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855814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1562689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2974695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4313906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7596900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52840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7628814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3403355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2658201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9095104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7660987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2570259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8984637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5616301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107062993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75756874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필수 계약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주유원(충전원)복 지원 요청 결재문서 첨부내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용 수정</a:t>
            </a:r>
            <a:br/>
          </a:p>
        </p:txBody>
      </p:sp>
      <p:sp>
        <p:nvSpPr>
          <p:cNvPr id="144261645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69001498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60966767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필수 계약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MY S-OIL 앱 오피넷 소비자 판매가 조회를 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한 PRM View 생성 및 SQL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주유원(충전원)복 지원 요청 결재문서 첨부내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용 수정</a:t>
            </a:r>
            <a:br/>
          </a:p>
        </p:txBody>
      </p:sp>
      <p:sp>
        <p:nvSpPr>
          <p:cNvPr id="131495628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213971717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20184807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33780757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531183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0946629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96172723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95990390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</a:p>
        </p:txBody>
      </p:sp>
      <p:sp>
        <p:nvSpPr>
          <p:cNvPr id="139237207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9540354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15176133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ITSM-100946 서비스요청서 삭제ITSM-100953 변경완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료 작성ITSM-100958 변경수행자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회수 상품권 판매 상태로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gcms veiw 정의서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ITSM-100980 데이터작업 삭제ITSM-100981 데이터작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삭제ITSM-101007 동료검토 승인 /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판매한 법인고객 코드 수정</a:t>
            </a:r>
          </a:p>
        </p:txBody>
      </p:sp>
      <p:sp>
        <p:nvSpPr>
          <p:cNvPr id="125589720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200173531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3126375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99346282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220960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932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4467189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52300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4134664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9682153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0320340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7552819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135442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443015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815636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2507001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841689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9125322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2486598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3100532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27396923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</a:p>
        </p:txBody>
      </p:sp>
      <p:sp>
        <p:nvSpPr>
          <p:cNvPr id="161319391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28332310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0794820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0013200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'주요 자재번호 및 단가정리' 작업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 전표'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재수행 및 오류사항 안내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A11 '적재납품빌링' 작업 수행 상황 확인 및 담당자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'구매자금 추심결과' 작업 10/2 작업 휴일 Tempale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'단기여신 일일연체현황' 작업 에러 확인 및 재수행</a:t>
            </a:r>
          </a:p>
        </p:txBody>
      </p:sp>
      <p:sp>
        <p:nvSpPr>
          <p:cNvPr id="127822164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15851725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9411965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5877666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551903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834578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59897161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44478907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</a:p>
        </p:txBody>
      </p:sp>
      <p:sp>
        <p:nvSpPr>
          <p:cNvPr id="65051944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8636446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01531838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</a:p>
        </p:txBody>
      </p:sp>
      <p:sp>
        <p:nvSpPr>
          <p:cNvPr id="83059553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65095244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9957030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59550056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176474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71452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373965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7285984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5733892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7652005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3051359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5540582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31024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3983334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95181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082680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764349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73011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10185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4688725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9547211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22201903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64990494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4587023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91423935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ITSM-100957모바일 ERS 도입 후 이용자 수 집계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ITSM-100889 교육훈련신청서 일부 수정</a:t>
            </a:r>
          </a:p>
        </p:txBody>
      </p:sp>
      <p:sp>
        <p:nvSpPr>
          <p:cNvPr id="124850331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</a:p>
        </p:txBody>
      </p:sp>
      <p:sp>
        <p:nvSpPr>
          <p:cNvPr id="17718932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</a:p>
        </p:txBody>
      </p:sp>
      <p:sp>
        <p:nvSpPr>
          <p:cNvPr id="20683582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</a:p>
        </p:txBody>
      </p:sp>
      <p:sp>
        <p:nvSpPr>
          <p:cNvPr id="125976655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479072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962866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25784099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189052001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</a:p>
        </p:txBody>
      </p:sp>
      <p:sp>
        <p:nvSpPr>
          <p:cNvPr id="100279560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81872983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29738118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판매상품권 법인코드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모바일상품권 전환 테스트 데이터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CP 링크 적용전 WMS SSL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시스템 계정 유효성 검증작업 데이터 제공</a:t>
            </a:r>
          </a:p>
        </p:txBody>
      </p:sp>
      <p:sp>
        <p:nvSpPr>
          <p:cNvPr id="116897093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</a:p>
        </p:txBody>
      </p:sp>
      <p:sp>
        <p:nvSpPr>
          <p:cNvPr id="143304949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</a:p>
        </p:txBody>
      </p:sp>
      <p:sp>
        <p:nvSpPr>
          <p:cNvPr id="6576329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183579000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8727274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45373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45024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262598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0354146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0153571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603098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5003569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547694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5073123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4929747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466984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7176234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1531180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6910819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578256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1356781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19406320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 &lt;httP&gt; intercept-url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 뜨지 않는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구축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TT_PLT_BORW_BAT Logic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검색 조건 보완</a:t>
            </a:r>
            <a:br/>
          </a:p>
        </p:txBody>
      </p:sp>
      <p:sp>
        <p:nvSpPr>
          <p:cNvPr id="175694793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54248004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9544209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구축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TT_PLT_BORW_BAT Logic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검색 조건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 &lt;httP&gt; intercept-url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 뜨지 않는 현상 확인 및 수정</a:t>
            </a:r>
            <a:br/>
          </a:p>
        </p:txBody>
      </p:sp>
      <p:sp>
        <p:nvSpPr>
          <p:cNvPr id="56554002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24412429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45338546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41722820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650232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42229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63319354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31105341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윤활유이비즈 EAI 인터페이스 인수인계</a:t>
            </a:r>
          </a:p>
        </p:txBody>
      </p:sp>
      <p:sp>
        <p:nvSpPr>
          <p:cNvPr id="205526743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44784593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49653176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윤활유이비즈 EAI 인터페이스 인수인계</a:t>
            </a:r>
          </a:p>
        </p:txBody>
      </p:sp>
      <p:sp>
        <p:nvSpPr>
          <p:cNvPr id="207886411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1265288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86079685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83298076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914542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22941766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개천절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한글날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에쓰오일</a:t>
                      </a: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체육의 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남대현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22941766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개천절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한글날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에쓰오일</a:t>
                      </a: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체육의 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590967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68354523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121437016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02658332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249472983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2048644671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4790379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319244017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39303739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01108176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923597574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769422990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33455716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60948592" name="Frame"/>
          <p:cNvSpPr>
            <a:spLocks noGrp="1"/>
          </p:cNvSpPr>
          <p:nvPr/>
        </p:nvSpPr>
        <p:spPr>
          <a:xfrm>
            <a:off x="25400" y="53721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74383509" name="Text">
    </p:cNvPr>
          <p:cNvSpPr>
            <a:spLocks noGrp="1"/>
          </p:cNvSpPr>
          <p:nvPr/>
        </p:nvSpPr>
        <p:spPr>
          <a:xfrm rot="0">
            <a:off x="152400" y="5397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979549971" name="Text">
    </p:cNvPr>
          <p:cNvSpPr>
            <a:spLocks noGrp="1"/>
          </p:cNvSpPr>
          <p:nvPr/>
        </p:nvSpPr>
        <p:spPr>
          <a:xfrm rot="0">
            <a:off x="6451600" y="5930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3256260" name="Text">
    </p:cNvPr>
          <p:cNvSpPr>
            <a:spLocks noGrp="1"/>
          </p:cNvSpPr>
          <p:nvPr/>
        </p:nvSpPr>
        <p:spPr>
          <a:xfrm rot="0">
            <a:off x="2057400" y="5930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8565540" name="Text">
    </p:cNvPr>
          <p:cNvSpPr>
            <a:spLocks noGrp="1"/>
          </p:cNvSpPr>
          <p:nvPr/>
        </p:nvSpPr>
        <p:spPr>
          <a:xfrm rot="0">
            <a:off x="101600" y="5930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8764113" name="Text">
    </p:cNvPr>
          <p:cNvSpPr>
            <a:spLocks noGrp="1"/>
          </p:cNvSpPr>
          <p:nvPr/>
        </p:nvSpPr>
        <p:spPr>
          <a:xfrm rot="0">
            <a:off x="101600" y="5689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087249050" name="Text">
    </p:cNvPr>
          <p:cNvSpPr>
            <a:spLocks noGrp="1"/>
          </p:cNvSpPr>
          <p:nvPr/>
        </p:nvSpPr>
        <p:spPr>
          <a:xfrm rot="0">
            <a:off x="2057400" y="5689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429781055" name="Text">
    </p:cNvPr>
          <p:cNvSpPr>
            <a:spLocks noGrp="1"/>
          </p:cNvSpPr>
          <p:nvPr/>
        </p:nvSpPr>
        <p:spPr>
          <a:xfrm rot="0">
            <a:off x="6451600" y="5689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441221175" name="Text">
    </p:cNvPr>
          <p:cNvSpPr>
            <a:spLocks noGrp="1"/>
          </p:cNvSpPr>
          <p:nvPr/>
        </p:nvSpPr>
        <p:spPr>
          <a:xfrm rot="0">
            <a:off x="101600" y="6223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4624632" name="Text">
    </p:cNvPr>
          <p:cNvSpPr>
            <a:spLocks noGrp="1"/>
          </p:cNvSpPr>
          <p:nvPr/>
        </p:nvSpPr>
        <p:spPr>
          <a:xfrm rot="0">
            <a:off x="6451600" y="6223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5255767" name="Text">
    </p:cNvPr>
          <p:cNvSpPr>
            <a:spLocks noGrp="1"/>
          </p:cNvSpPr>
          <p:nvPr/>
        </p:nvSpPr>
        <p:spPr>
          <a:xfrm rot="0">
            <a:off x="2057400" y="6223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7582730" name="Text">
    </p:cNvPr>
          <p:cNvSpPr>
            <a:spLocks noGrp="1"/>
          </p:cNvSpPr>
          <p:nvPr/>
        </p:nvSpPr>
        <p:spPr>
          <a:xfrm rot="0">
            <a:off x="1244600" y="6223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5264872" name="Text">
    </p:cNvPr>
          <p:cNvSpPr>
            <a:spLocks noGrp="1"/>
          </p:cNvSpPr>
          <p:nvPr/>
        </p:nvSpPr>
        <p:spPr>
          <a:xfrm rot="0">
            <a:off x="1244600" y="5930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8468423" name="Text">
    </p:cNvPr>
          <p:cNvSpPr>
            <a:spLocks noGrp="1"/>
          </p:cNvSpPr>
          <p:nvPr/>
        </p:nvSpPr>
        <p:spPr>
          <a:xfrm rot="0">
            <a:off x="1244600" y="5689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684499543" name="Text">
    </p:cNvPr>
          <p:cNvSpPr>
            <a:spLocks noGrp="1"/>
          </p:cNvSpPr>
          <p:nvPr/>
        </p:nvSpPr>
        <p:spPr>
          <a:xfrm rot="0">
            <a:off x="8102600" y="6223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8228893" name="Text">
    </p:cNvPr>
          <p:cNvSpPr>
            <a:spLocks noGrp="1"/>
          </p:cNvSpPr>
          <p:nvPr/>
        </p:nvSpPr>
        <p:spPr>
          <a:xfrm rot="0">
            <a:off x="8102600" y="5689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221721811" name="Text">
    </p:cNvPr>
          <p:cNvSpPr>
            <a:spLocks noGrp="1"/>
          </p:cNvSpPr>
          <p:nvPr/>
        </p:nvSpPr>
        <p:spPr>
          <a:xfrm rot="0">
            <a:off x="8102600" y="5930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4692194" name="Frame"/>
          <p:cNvSpPr>
            <a:spLocks noGrp="1"/>
          </p:cNvSpPr>
          <p:nvPr/>
        </p:nvSpPr>
        <p:spPr>
          <a:xfrm>
            <a:off x="101600" y="2959100"/>
            <a:ext cx="9779000" cy="224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78000903" name="Text">
    </p:cNvPr>
          <p:cNvSpPr>
            <a:spLocks noGrp="1"/>
          </p:cNvSpPr>
          <p:nvPr/>
        </p:nvSpPr>
        <p:spPr>
          <a:xfrm rot="0">
            <a:off x="165100" y="3022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27937382" name="Text">
    </p:cNvPr>
          <p:cNvSpPr>
            <a:spLocks noGrp="1"/>
          </p:cNvSpPr>
          <p:nvPr/>
        </p:nvSpPr>
        <p:spPr>
          <a:xfrm rot="0">
            <a:off x="152400" y="2984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00432178" name="Text">
    </p:cNvPr>
          <p:cNvSpPr>
            <a:spLocks noGrp="1"/>
          </p:cNvSpPr>
          <p:nvPr/>
        </p:nvSpPr>
        <p:spPr>
          <a:xfrm rot="0">
            <a:off x="165100" y="3238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266109455" name="Text">
    </p:cNvPr>
          <p:cNvSpPr>
            <a:spLocks noGrp="1"/>
          </p:cNvSpPr>
          <p:nvPr/>
        </p:nvSpPr>
        <p:spPr>
          <a:xfrm rot="0">
            <a:off x="901700" y="3238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58035557" name="Text">
    </p:cNvPr>
          <p:cNvSpPr>
            <a:spLocks noGrp="1"/>
          </p:cNvSpPr>
          <p:nvPr/>
        </p:nvSpPr>
        <p:spPr>
          <a:xfrm rot="0">
            <a:off x="5549900" y="3238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760637885" name="Text">
    </p:cNvPr>
          <p:cNvSpPr>
            <a:spLocks noGrp="1"/>
          </p:cNvSpPr>
          <p:nvPr/>
        </p:nvSpPr>
        <p:spPr>
          <a:xfrm rot="0">
            <a:off x="6121400" y="3238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258660044" name="Frame"/>
          <p:cNvSpPr>
            <a:spLocks noGrp="1"/>
          </p:cNvSpPr>
          <p:nvPr/>
        </p:nvSpPr>
        <p:spPr>
          <a:xfrm>
            <a:off x="165100" y="42799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979606167" name="Text">
    </p:cNvPr>
          <p:cNvSpPr>
            <a:spLocks noGrp="1"/>
          </p:cNvSpPr>
          <p:nvPr/>
        </p:nvSpPr>
        <p:spPr>
          <a:xfrm rot="0">
            <a:off x="165100" y="42545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387741773" name="Text">
    </p:cNvPr>
          <p:cNvSpPr>
            <a:spLocks noGrp="1"/>
          </p:cNvSpPr>
          <p:nvPr/>
        </p:nvSpPr>
        <p:spPr>
          <a:xfrm rot="0">
            <a:off x="965200" y="4305300"/>
            <a:ext cx="4584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전자결재, 규정관기안지 사용관련 로직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하도급법 적용대상 구매건에 대한 점검 기능 강화</a:t>
            </a:r>
          </a:p>
        </p:txBody>
      </p:sp>
      <p:sp>
        <p:nvSpPr>
          <p:cNvPr id="1286787623" name="Text">
    </p:cNvPr>
          <p:cNvSpPr>
            <a:spLocks noGrp="1"/>
          </p:cNvSpPr>
          <p:nvPr/>
        </p:nvSpPr>
        <p:spPr>
          <a:xfrm rot="0">
            <a:off x="7239000" y="43053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10351037" name="Text">
    </p:cNvPr>
          <p:cNvSpPr>
            <a:spLocks noGrp="1"/>
          </p:cNvSpPr>
          <p:nvPr/>
        </p:nvSpPr>
        <p:spPr>
          <a:xfrm rot="0">
            <a:off x="5549900" y="43053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205953090" name="Text">
    </p:cNvPr>
          <p:cNvSpPr>
            <a:spLocks noGrp="1"/>
          </p:cNvSpPr>
          <p:nvPr/>
        </p:nvSpPr>
        <p:spPr>
          <a:xfrm rot="0">
            <a:off x="901700" y="42545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8448301" name="Text">
    </p:cNvPr>
          <p:cNvSpPr>
            <a:spLocks noGrp="1"/>
          </p:cNvSpPr>
          <p:nvPr/>
        </p:nvSpPr>
        <p:spPr>
          <a:xfrm rot="0">
            <a:off x="6121400" y="42545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6097249" name="Text">
    </p:cNvPr>
          <p:cNvSpPr>
            <a:spLocks noGrp="1"/>
          </p:cNvSpPr>
          <p:nvPr/>
        </p:nvSpPr>
        <p:spPr>
          <a:xfrm rot="0">
            <a:off x="5549900" y="42545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5711218" name="Frame"/>
          <p:cNvSpPr>
            <a:spLocks noGrp="1"/>
          </p:cNvSpPr>
          <p:nvPr/>
        </p:nvSpPr>
        <p:spPr>
          <a:xfrm>
            <a:off x="165100" y="35814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49089590" name="Text">
    </p:cNvPr>
          <p:cNvSpPr>
            <a:spLocks noGrp="1"/>
          </p:cNvSpPr>
          <p:nvPr/>
        </p:nvSpPr>
        <p:spPr>
          <a:xfrm rot="0">
            <a:off x="165100" y="3581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684486012" name="Text">
    </p:cNvPr>
          <p:cNvSpPr>
            <a:spLocks noGrp="1"/>
          </p:cNvSpPr>
          <p:nvPr/>
        </p:nvSpPr>
        <p:spPr>
          <a:xfrm rot="0">
            <a:off x="965200" y="36576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연동요청-5/4~ 프로그램 및 RFC 생성</a:t>
            </a:r>
          </a:p>
        </p:txBody>
      </p:sp>
      <p:sp>
        <p:nvSpPr>
          <p:cNvPr id="9002575" name="Text">
    </p:cNvPr>
          <p:cNvSpPr>
            <a:spLocks noGrp="1"/>
          </p:cNvSpPr>
          <p:nvPr/>
        </p:nvSpPr>
        <p:spPr>
          <a:xfrm rot="0">
            <a:off x="7239000" y="36576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63717402" name="Text">
    </p:cNvPr>
          <p:cNvSpPr>
            <a:spLocks noGrp="1"/>
          </p:cNvSpPr>
          <p:nvPr/>
        </p:nvSpPr>
        <p:spPr>
          <a:xfrm rot="0">
            <a:off x="5549900" y="36576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1487377949" name="Text">
    </p:cNvPr>
          <p:cNvSpPr>
            <a:spLocks noGrp="1"/>
          </p:cNvSpPr>
          <p:nvPr/>
        </p:nvSpPr>
        <p:spPr>
          <a:xfrm rot="0">
            <a:off x="901700" y="3581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2113912" name="Text">
    </p:cNvPr>
          <p:cNvSpPr>
            <a:spLocks noGrp="1"/>
          </p:cNvSpPr>
          <p:nvPr/>
        </p:nvSpPr>
        <p:spPr>
          <a:xfrm rot="0">
            <a:off x="6121400" y="3581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9619944" name="Text">
    </p:cNvPr>
          <p:cNvSpPr>
            <a:spLocks noGrp="1"/>
          </p:cNvSpPr>
          <p:nvPr/>
        </p:nvSpPr>
        <p:spPr>
          <a:xfrm rot="0">
            <a:off x="5549900" y="3581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7546036" name="Frame"/>
          <p:cNvSpPr>
            <a:spLocks noGrp="1"/>
          </p:cNvSpPr>
          <p:nvPr/>
        </p:nvSpPr>
        <p:spPr>
          <a:xfrm>
            <a:off x="127000" y="1384300"/>
            <a:ext cx="9779000" cy="1435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8126185" name="Frame"/>
          <p:cNvSpPr>
            <a:spLocks noGrp="1"/>
          </p:cNvSpPr>
          <p:nvPr/>
        </p:nvSpPr>
        <p:spPr>
          <a:xfrm>
            <a:off x="152400" y="21971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36317782" name="Text">
    </p:cNvPr>
          <p:cNvSpPr>
            <a:spLocks noGrp="1"/>
          </p:cNvSpPr>
          <p:nvPr/>
        </p:nvSpPr>
        <p:spPr>
          <a:xfrm rot="0">
            <a:off x="152400" y="2171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292454001" name="Text">
    </p:cNvPr>
          <p:cNvSpPr>
            <a:spLocks noGrp="1"/>
          </p:cNvSpPr>
          <p:nvPr/>
        </p:nvSpPr>
        <p:spPr>
          <a:xfrm rot="0">
            <a:off x="952500" y="22225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MY S-OIL 앱 오피넷 소비자 판매가 조회를 위한 PRM View 생성 및 SQL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A360 '단기여신 일일연체현황' 작업 에러 확인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ITSM-100957모바일 ERS 도입 후 이용자 수 집계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[WMS] CP 링크 적용전 WMS SSL 적용</a:t>
            </a:r>
          </a:p>
        </p:txBody>
      </p:sp>
      <p:sp>
        <p:nvSpPr>
          <p:cNvPr id="1033091191" name="Text">
    </p:cNvPr>
          <p:cNvSpPr>
            <a:spLocks noGrp="1"/>
          </p:cNvSpPr>
          <p:nvPr/>
        </p:nvSpPr>
        <p:spPr>
          <a:xfrm rot="0">
            <a:off x="7226300" y="22225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49808307" name="Text">
    </p:cNvPr>
          <p:cNvSpPr>
            <a:spLocks noGrp="1"/>
          </p:cNvSpPr>
          <p:nvPr/>
        </p:nvSpPr>
        <p:spPr>
          <a:xfrm rot="0">
            <a:off x="6108700" y="2171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664959188" name="Text">
    </p:cNvPr>
          <p:cNvSpPr>
            <a:spLocks noGrp="1"/>
          </p:cNvSpPr>
          <p:nvPr/>
        </p:nvSpPr>
        <p:spPr>
          <a:xfrm rot="0">
            <a:off x="5537200" y="22225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</a:p>
        </p:txBody>
      </p:sp>
      <p:sp>
        <p:nvSpPr>
          <p:cNvPr id="552597137" name="Text">
    </p:cNvPr>
          <p:cNvSpPr>
            <a:spLocks noGrp="1"/>
          </p:cNvSpPr>
          <p:nvPr/>
        </p:nvSpPr>
        <p:spPr>
          <a:xfrm rot="0">
            <a:off x="889000" y="2171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61947" name="Text">
    </p:cNvPr>
          <p:cNvSpPr>
            <a:spLocks noGrp="1"/>
          </p:cNvSpPr>
          <p:nvPr/>
        </p:nvSpPr>
        <p:spPr>
          <a:xfrm rot="0">
            <a:off x="7124700" y="2171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098824" name="Text">
    </p:cNvPr>
          <p:cNvSpPr>
            <a:spLocks noGrp="1"/>
          </p:cNvSpPr>
          <p:nvPr/>
        </p:nvSpPr>
        <p:spPr>
          <a:xfrm rot="0">
            <a:off x="5537200" y="2171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4346505" name="Rectangle"/>
          <p:cNvSpPr>
            <a:spLocks noGrp="1"/>
          </p:cNvSpPr>
          <p:nvPr/>
        </p:nvSpPr>
        <p:spPr>
          <a:xfrm>
            <a:off x="6870700" y="2171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631278241" name="Frame"/>
          <p:cNvSpPr>
            <a:spLocks noGrp="1"/>
          </p:cNvSpPr>
          <p:nvPr/>
        </p:nvSpPr>
        <p:spPr>
          <a:xfrm>
            <a:off x="152400" y="1371600"/>
            <a:ext cx="9639300" cy="800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474917383" name="Text">
    </p:cNvPr>
          <p:cNvSpPr>
            <a:spLocks noGrp="1"/>
          </p:cNvSpPr>
          <p:nvPr/>
        </p:nvSpPr>
        <p:spPr>
          <a:xfrm rot="0">
            <a:off x="152400" y="13716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745552333" name="Text">
    </p:cNvPr>
          <p:cNvSpPr>
            <a:spLocks noGrp="1"/>
          </p:cNvSpPr>
          <p:nvPr/>
        </p:nvSpPr>
        <p:spPr>
          <a:xfrm rot="0">
            <a:off x="939800" y="1422400"/>
            <a:ext cx="46101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투자예산 조정신청서 오류 발생 분석 및 SAVE 버튼 제거 (ZCOR7131, ZCOR7132)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이중 등록된 사업자등록번호, 주민번호 조회 프로그램 개발 (ZFIR7034)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구매관련 자산번호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당사 NH알뜰 중부권/남부권 낙찰에 따른 기존 거래처코드 동일유지 및 보완/개선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</a:p>
        </p:txBody>
      </p:sp>
      <p:sp>
        <p:nvSpPr>
          <p:cNvPr id="759540603" name="Text">
    </p:cNvPr>
          <p:cNvSpPr>
            <a:spLocks noGrp="1"/>
          </p:cNvSpPr>
          <p:nvPr/>
        </p:nvSpPr>
        <p:spPr>
          <a:xfrm rot="0">
            <a:off x="7226300" y="1447800"/>
            <a:ext cx="2552700" cy="723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75417902" name="Text">
    </p:cNvPr>
          <p:cNvSpPr>
            <a:spLocks noGrp="1"/>
          </p:cNvSpPr>
          <p:nvPr/>
        </p:nvSpPr>
        <p:spPr>
          <a:xfrm rot="0">
            <a:off x="6108700" y="13716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140664439" name="Text">
    </p:cNvPr>
          <p:cNvSpPr>
            <a:spLocks noGrp="1"/>
          </p:cNvSpPr>
          <p:nvPr/>
        </p:nvSpPr>
        <p:spPr>
          <a:xfrm rot="0">
            <a:off x="5537200" y="1447800"/>
            <a:ext cx="571500" cy="723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</a:p>
        </p:txBody>
      </p:sp>
      <p:sp>
        <p:nvSpPr>
          <p:cNvPr id="1328710435" name="Text">
    </p:cNvPr>
          <p:cNvSpPr>
            <a:spLocks noGrp="1"/>
          </p:cNvSpPr>
          <p:nvPr/>
        </p:nvSpPr>
        <p:spPr>
          <a:xfrm rot="0">
            <a:off x="889000" y="13716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8347085" name="Text">
    </p:cNvPr>
          <p:cNvSpPr>
            <a:spLocks noGrp="1"/>
          </p:cNvSpPr>
          <p:nvPr/>
        </p:nvSpPr>
        <p:spPr>
          <a:xfrm rot="0">
            <a:off x="7124700" y="13716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2070298" name="Text">
    </p:cNvPr>
          <p:cNvSpPr>
            <a:spLocks noGrp="1"/>
          </p:cNvSpPr>
          <p:nvPr/>
        </p:nvSpPr>
        <p:spPr>
          <a:xfrm rot="0">
            <a:off x="5537200" y="13716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4380784" name="Rectangle"/>
          <p:cNvSpPr>
            <a:spLocks noGrp="1"/>
          </p:cNvSpPr>
          <p:nvPr/>
        </p:nvSpPr>
        <p:spPr>
          <a:xfrm>
            <a:off x="6870700" y="13716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77002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3099870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0083889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469918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5494004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6553746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4726637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027740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428335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665348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7950954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99693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3086440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715255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1805377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</a:p>
        </p:txBody>
      </p:sp>
      <p:sp>
        <p:nvSpPr>
          <p:cNvPr id="16745097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</a:p>
        </p:txBody>
      </p:sp>
      <p:sp>
        <p:nvSpPr>
          <p:cNvPr id="157631762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ZCOR7131 투자예산 조정신청서 오류처리 기능개선</a:t>
            </a:r>
          </a:p>
        </p:txBody>
      </p:sp>
      <p:sp>
        <p:nvSpPr>
          <p:cNvPr id="191942942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61328118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83529595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이중 등록된 사업자등록번호, 주민번호 조회 프로그램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(ZFIR7034)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일 배치 프로그램 SUM OVERFLOW 발생 성능 분석 및 예방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조치 보완 (ZFIT1145)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투자예산 조정신청서 오류 발생 분석 및 SAVE 버튼 제거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(ZCOR7131, ZCOR7132)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이중 등록된 사업자등록번호, 주민번호 조회 프로그램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(ZFIR7034)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추석 연휴</a:t>
            </a:r>
          </a:p>
        </p:txBody>
      </p:sp>
      <p:sp>
        <p:nvSpPr>
          <p:cNvPr id="123002650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206063315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60031566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09/28</a:t>
            </a:r>
            <a:br/>
          </a:p>
        </p:txBody>
      </p:sp>
      <p:sp>
        <p:nvSpPr>
          <p:cNvPr id="5788669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629610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27918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25166156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</a:p>
        </p:txBody>
      </p:sp>
      <p:sp>
        <p:nvSpPr>
          <p:cNvPr id="185014284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신규입사자 연차 관리 관련 요청 (생산직 경력사원 연차 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계)</a:t>
            </a:r>
          </a:p>
        </p:txBody>
      </p:sp>
      <p:sp>
        <p:nvSpPr>
          <p:cNvPr id="64692445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65030091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12943269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결재문서 미생성건 확인 및 재처리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시간단위휴가 생성관련 시스템 점검작업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특근명령서 "휴가대근" 신청시, 자동시간지정 및 대근사유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결재 완료 시, E-mail 송부 제외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신규입사자 연차 관리 관련 요청 (생산직 경력사원 연차 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계)</a:t>
            </a:r>
          </a:p>
        </p:txBody>
      </p:sp>
      <p:sp>
        <p:nvSpPr>
          <p:cNvPr id="66168088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207032644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97200846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</a:p>
        </p:txBody>
      </p:sp>
      <p:sp>
        <p:nvSpPr>
          <p:cNvPr id="187899494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064045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3499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0276661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726521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8795490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5485904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6732473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314077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0944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3920706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3939856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095441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3185221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2682832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9877045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2421133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7948451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54726404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 요청</a:t>
            </a:r>
          </a:p>
        </p:txBody>
      </p:sp>
      <p:sp>
        <p:nvSpPr>
          <p:cNvPr id="67017637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55481067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05285966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특근명령서 "휴가대근" 신청시, 자동시간지정 및 대근사유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자동반영</a:t>
            </a:r>
          </a:p>
        </p:txBody>
      </p:sp>
      <p:sp>
        <p:nvSpPr>
          <p:cNvPr id="69509191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</a:p>
        </p:txBody>
      </p:sp>
      <p:sp>
        <p:nvSpPr>
          <p:cNvPr id="51228526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0925</a:t>
            </a:r>
            <a:br/>
            <a:br/>
          </a:p>
        </p:txBody>
      </p:sp>
      <p:sp>
        <p:nvSpPr>
          <p:cNvPr id="64837724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30568741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652153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524243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48114557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</a:p>
        </p:txBody>
      </p:sp>
      <p:sp>
        <p:nvSpPr>
          <p:cNvPr id="130227659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</a:p>
        </p:txBody>
      </p:sp>
      <p:sp>
        <p:nvSpPr>
          <p:cNvPr id="156518777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7315071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96450521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구매관련 자산번호 변경</a:t>
            </a:r>
          </a:p>
        </p:txBody>
      </p:sp>
      <p:sp>
        <p:nvSpPr>
          <p:cNvPr id="109810066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25456948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79646625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170969649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983640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78633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6008247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114851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3548072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1202916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2731467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1444771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4726234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1006179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4043355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6414703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85494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1940029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1780343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4706032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77819282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213099179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184022556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93762863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9299459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HCM시스템 SAP 원격지원을 받기 위한 Saprouter Open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업무지원(인시던트진행)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Successfactors RSA SSH Key Fingerprint Update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HCM운영 인증서 변경작업 업무지원</a:t>
            </a:r>
          </a:p>
        </p:txBody>
      </p:sp>
      <p:sp>
        <p:nvSpPr>
          <p:cNvPr id="145207273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</a:p>
        </p:txBody>
      </p:sp>
      <p:sp>
        <p:nvSpPr>
          <p:cNvPr id="120553054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</a:p>
        </p:txBody>
      </p:sp>
      <p:sp>
        <p:nvSpPr>
          <p:cNvPr id="174537969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</a:p>
        </p:txBody>
      </p:sp>
      <p:sp>
        <p:nvSpPr>
          <p:cNvPr id="171004550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3716525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800621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84907941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64611015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209062913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27238752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7747474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52358808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612547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193646607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74395014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523080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