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9"/>
    <p:sldId id="274" r:id="rId31"/>
    <p:sldId id="275" r:id="rId32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notesSlides/notesSlide4.xml" Type="http://schemas.openxmlformats.org/officeDocument/2006/relationships/notesSlide"/><Relationship Id="rId29" Target="slides/slide18.xml" Type="http://schemas.openxmlformats.org/officeDocument/2006/relationships/slide"/><Relationship Id="rId3" Target="viewProps.xml" Type="http://schemas.openxmlformats.org/officeDocument/2006/relationships/viewProps"/><Relationship Id="rId30" Target="notesSlides/notesSlide5.xml" Type="http://schemas.openxmlformats.org/officeDocument/2006/relationships/notesSlide"/><Relationship Id="rId31" Target="slides/slide19.xml" Type="http://schemas.openxmlformats.org/officeDocument/2006/relationships/slide"/><Relationship Id="rId32" Target="slides/slide2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2023-10-04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[2023.10.03 ~ 2023.10.09]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10월 3주차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75017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30930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2843286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6358469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6180730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39256828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1228917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2840169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1945495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0123896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9521714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5156631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8914252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3658862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4660117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143715260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</a:p>
        </p:txBody>
      </p:sp>
      <p:sp>
        <p:nvSpPr>
          <p:cNvPr id="36007093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PRM/e-Biz 현수막 및 배너 신청관리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주문 api 구축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결재요청시 결재선 심사부서 임직원 부서 및 재/퇴직 유무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체크 로직 추가</a:t>
            </a:r>
          </a:p>
        </p:txBody>
      </p:sp>
      <p:sp>
        <p:nvSpPr>
          <p:cNvPr id="206249054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83255212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75499422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PRM/e-Biz 현수막 및 배너 신청관리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주문 api 구축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결재요청시 결재선 심사부서 임직원 부서 및 재/퇴직 유무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관리자 권한 추가</a:t>
            </a:r>
          </a:p>
        </p:txBody>
      </p:sp>
      <p:sp>
        <p:nvSpPr>
          <p:cNvPr id="15375779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</a:p>
        </p:txBody>
      </p:sp>
      <p:sp>
        <p:nvSpPr>
          <p:cNvPr id="19468909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63%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</a:p>
        </p:txBody>
      </p:sp>
      <p:sp>
        <p:nvSpPr>
          <p:cNvPr id="120248929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</a:p>
        </p:txBody>
      </p:sp>
      <p:sp>
        <p:nvSpPr>
          <p:cNvPr id="175965667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1076396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49193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9845877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7510813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0999135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5512130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92243755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4305768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5619580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4318452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8887771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2219947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8162826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2639822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5987580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8415293" name="Text">
    </p:cNvPr>
          <p:cNvSpPr>
            <a:spLocks noGrp="1"/>
          </p:cNvSpPr>
          <p:nvPr/>
        </p:nvSpPr>
        <p:spPr>
          <a:xfrm rot="0">
            <a:off x="9702800" y="1511300"/>
            <a:ext cx="3683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</a:p>
        </p:txBody>
      </p:sp>
      <p:sp>
        <p:nvSpPr>
          <p:cNvPr id="1423144605" name="Text">
    </p:cNvPr>
          <p:cNvSpPr>
            <a:spLocks noGrp="1"/>
          </p:cNvSpPr>
          <p:nvPr/>
        </p:nvSpPr>
        <p:spPr>
          <a:xfrm rot="0">
            <a:off x="9334500" y="1511300"/>
            <a:ext cx="3683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</a:p>
        </p:txBody>
      </p:sp>
      <p:sp>
        <p:nvSpPr>
          <p:cNvPr id="1873847817" name="Text">
    </p:cNvPr>
          <p:cNvSpPr>
            <a:spLocks noGrp="1"/>
          </p:cNvSpPr>
          <p:nvPr/>
        </p:nvSpPr>
        <p:spPr>
          <a:xfrm rot="0">
            <a:off x="5930900" y="1511300"/>
            <a:ext cx="3403600" cy="4864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ITSM-99612 당사 NH알뜰 중부권/남부권 낙찰에 따른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존 거래처코드 동일유지 및 보완/개선 요청- 8/31 E-BIZ 주문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I/F펑션 로직 수정- 9/01 ZSDR1040 1041 3021 3022 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215 5217           5680 5680A 5682 화면수정          RFC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4건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ITSM-98564ZSDRE5900 판매부대비 계약 DB 관리 및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송비 정산 기준 수정 요청- 9/04 zsdr5161 zsdr5220 IMPO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RT DATA       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ITSM-100010본사 기준가 승인시, 해외부서 가격과 분리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조회 및 승인 필요-09/19 사용자 권한 별 조회 목록 제한 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</a:p>
        </p:txBody>
      </p:sp>
      <p:sp>
        <p:nvSpPr>
          <p:cNvPr id="188177312" name="Text">
    </p:cNvPr>
          <p:cNvSpPr>
            <a:spLocks noGrp="1"/>
          </p:cNvSpPr>
          <p:nvPr/>
        </p:nvSpPr>
        <p:spPr>
          <a:xfrm rot="0">
            <a:off x="5308600" y="1511300"/>
            <a:ext cx="5715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809233430" name="Text">
    </p:cNvPr>
          <p:cNvSpPr>
            <a:spLocks noGrp="1"/>
          </p:cNvSpPr>
          <p:nvPr/>
        </p:nvSpPr>
        <p:spPr>
          <a:xfrm rot="0">
            <a:off x="88900" y="1511300"/>
            <a:ext cx="5715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612254319" name="Text">
    </p:cNvPr>
          <p:cNvSpPr>
            <a:spLocks noGrp="1"/>
          </p:cNvSpPr>
          <p:nvPr/>
        </p:nvSpPr>
        <p:spPr>
          <a:xfrm rot="0">
            <a:off x="711200" y="1511300"/>
            <a:ext cx="3403600" cy="4864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eIOM PP 출입차량 I/F 작업- 9/18~9/22 이니셜코딩, EA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I테스트 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ITSM-101203대한송유관공사 중복 수정- 9/20~ 중복데이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터 수신 오류 체크용 테이블 생성 및 로깅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ITSM-99612 당사 NH알뜰 중부권/남부권 낙찰에 따른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존 거래처코드 동일유지 및 보완/개선 요청- 8/31 E-BIZ 주문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I/F펑션 로직 수정- 9/01 ZSDR1040 1041 3021 3022 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215 5217           5680 5680A 5682 화면수정          RFC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4건 수정- 9/25 운영이관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ITSM-98564ZSDRE5900 판매부대비 계약 DB 관리 및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송비 정산 기준 수정 요청- 9/04 zsdr5161 zsdr5220 IMPO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RT DATA       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ITSM-100010본사 기준가 승인시, 해외부서 가격과 분리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조회 및 승인 필요-09/19 사용자 권한 별 조회 목록 제한 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직 추가- 9/25 uat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ITSM-98746업무효율성 제고 관련, ERP업무 개선사항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청-10/05~ 테이블 필드 추가, alv 필드추가, 엑셀 업로드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추가, 전자결재 수정, 첨부파일 기능 추가</a:t>
            </a:r>
          </a:p>
        </p:txBody>
      </p:sp>
      <p:sp>
        <p:nvSpPr>
          <p:cNvPr id="1318336519" name="Text">
    </p:cNvPr>
          <p:cNvSpPr>
            <a:spLocks noGrp="1"/>
          </p:cNvSpPr>
          <p:nvPr/>
        </p:nvSpPr>
        <p:spPr>
          <a:xfrm rot="0">
            <a:off x="4483100" y="1511300"/>
            <a:ext cx="3683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</a:p>
        </p:txBody>
      </p:sp>
      <p:sp>
        <p:nvSpPr>
          <p:cNvPr id="2144309294" name="Text">
    </p:cNvPr>
          <p:cNvSpPr>
            <a:spLocks noGrp="1"/>
          </p:cNvSpPr>
          <p:nvPr/>
        </p:nvSpPr>
        <p:spPr>
          <a:xfrm rot="0">
            <a:off x="4851400" y="1511300"/>
            <a:ext cx="3683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</a:p>
        </p:txBody>
      </p:sp>
      <p:sp>
        <p:nvSpPr>
          <p:cNvPr id="561512391" name="Text">
    </p:cNvPr>
          <p:cNvSpPr>
            <a:spLocks noGrp="1"/>
          </p:cNvSpPr>
          <p:nvPr/>
        </p:nvSpPr>
        <p:spPr>
          <a:xfrm rot="0">
            <a:off x="4114800" y="1511300"/>
            <a:ext cx="3683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br/>
          </a:p>
        </p:txBody>
      </p:sp>
      <p:sp>
        <p:nvSpPr>
          <p:cNvPr id="2001517756" name="Text">
    </p:cNvPr>
          <p:cNvSpPr>
            <a:spLocks noGrp="1"/>
          </p:cNvSpPr>
          <p:nvPr/>
        </p:nvSpPr>
        <p:spPr>
          <a:xfrm rot="0">
            <a:off x="660400" y="1511300"/>
            <a:ext cx="34544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10515026" name="Text">
    </p:cNvPr>
          <p:cNvSpPr>
            <a:spLocks noGrp="1"/>
          </p:cNvSpPr>
          <p:nvPr/>
        </p:nvSpPr>
        <p:spPr>
          <a:xfrm rot="0">
            <a:off x="5880100" y="1511300"/>
            <a:ext cx="34544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74641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1961578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1358328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6437661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4209429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4484103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6392366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54916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095114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0129782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8705058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0491248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557050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7075897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08748980" name="Text">
    </p:cNvPr>
          <p:cNvSpPr>
            <a:spLocks noGrp="1"/>
          </p:cNvSpPr>
          <p:nvPr/>
        </p:nvSpPr>
        <p:spPr>
          <a:xfrm rot="0">
            <a:off x="97028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</a:p>
        </p:txBody>
      </p:sp>
      <p:sp>
        <p:nvSpPr>
          <p:cNvPr id="417768468" name="Text">
    </p:cNvPr>
          <p:cNvSpPr>
            <a:spLocks noGrp="1"/>
          </p:cNvSpPr>
          <p:nvPr/>
        </p:nvSpPr>
        <p:spPr>
          <a:xfrm rot="0">
            <a:off x="93345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1344914227" name="Text">
    </p:cNvPr>
          <p:cNvSpPr>
            <a:spLocks noGrp="1"/>
          </p:cNvSpPr>
          <p:nvPr/>
        </p:nvSpPr>
        <p:spPr>
          <a:xfrm rot="0">
            <a:off x="5930900" y="1511300"/>
            <a:ext cx="3403600" cy="2730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ITSM-96727 [OSPM] Application Secure Coding 취약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점 개선 요청 건</a:t>
            </a:r>
          </a:p>
        </p:txBody>
      </p:sp>
      <p:sp>
        <p:nvSpPr>
          <p:cNvPr id="1792823503" name="Text">
    </p:cNvPr>
          <p:cNvSpPr>
            <a:spLocks noGrp="1"/>
          </p:cNvSpPr>
          <p:nvPr/>
        </p:nvSpPr>
        <p:spPr>
          <a:xfrm rot="0">
            <a:off x="5308600" y="1511300"/>
            <a:ext cx="5715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128690765" name="Text">
    </p:cNvPr>
          <p:cNvSpPr>
            <a:spLocks noGrp="1"/>
          </p:cNvSpPr>
          <p:nvPr/>
        </p:nvSpPr>
        <p:spPr>
          <a:xfrm rot="0">
            <a:off x="88900" y="1511300"/>
            <a:ext cx="5715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717256872" name="Text">
    </p:cNvPr>
          <p:cNvSpPr>
            <a:spLocks noGrp="1"/>
          </p:cNvSpPr>
          <p:nvPr/>
        </p:nvSpPr>
        <p:spPr>
          <a:xfrm rot="0">
            <a:off x="711200" y="1511300"/>
            <a:ext cx="3403600" cy="2730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ITSM-101025 CP 결재문서(A30-23-0502)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ITSM-101029 CP 결재문서(A30-23-1204)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ITSM-101151 기안지 첨부파일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ITSM-101150 결재완료 문서 내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ITSM-101213 결재 일자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ITSM-101242 결재완료 문서내 숫자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ITSM-101205 업무변경에 따른 GAS 권한 부여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ITSM-96727 [OSPM] Application Secure Coding 취약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ITSM-101204 문서삭제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ITSM-101239 협조문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ITSM-101243 기안지 "PP공정 X-Catalyst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기간 변경을 위한 품의" 오자 수정</a:t>
            </a:r>
          </a:p>
        </p:txBody>
      </p:sp>
      <p:sp>
        <p:nvSpPr>
          <p:cNvPr id="879629976" name="Text">
    </p:cNvPr>
          <p:cNvSpPr>
            <a:spLocks noGrp="1"/>
          </p:cNvSpPr>
          <p:nvPr/>
        </p:nvSpPr>
        <p:spPr>
          <a:xfrm rot="0">
            <a:off x="44831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</a:p>
        </p:txBody>
      </p:sp>
      <p:sp>
        <p:nvSpPr>
          <p:cNvPr id="1018983154" name="Text">
    </p:cNvPr>
          <p:cNvSpPr>
            <a:spLocks noGrp="1"/>
          </p:cNvSpPr>
          <p:nvPr/>
        </p:nvSpPr>
        <p:spPr>
          <a:xfrm rot="0">
            <a:off x="48514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10/6</a:t>
            </a:r>
            <a:br/>
            <a:br/>
          </a:p>
        </p:txBody>
      </p:sp>
      <p:sp>
        <p:nvSpPr>
          <p:cNvPr id="1721716458" name="Text">
    </p:cNvPr>
          <p:cNvSpPr>
            <a:spLocks noGrp="1"/>
          </p:cNvSpPr>
          <p:nvPr/>
        </p:nvSpPr>
        <p:spPr>
          <a:xfrm rot="0">
            <a:off x="41148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</a:p>
        </p:txBody>
      </p:sp>
      <p:sp>
        <p:nvSpPr>
          <p:cNvPr id="1337159593" name="Text">
    </p:cNvPr>
          <p:cNvSpPr>
            <a:spLocks noGrp="1"/>
          </p:cNvSpPr>
          <p:nvPr/>
        </p:nvSpPr>
        <p:spPr>
          <a:xfrm rot="0">
            <a:off x="660400" y="1511300"/>
            <a:ext cx="34544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5918353" name="Text">
    </p:cNvPr>
          <p:cNvSpPr>
            <a:spLocks noGrp="1"/>
          </p:cNvSpPr>
          <p:nvPr/>
        </p:nvSpPr>
        <p:spPr>
          <a:xfrm rot="0">
            <a:off x="5880100" y="1511300"/>
            <a:ext cx="34544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15164532" name="Text">
    </p:cNvPr>
          <p:cNvSpPr>
            <a:spLocks noGrp="1"/>
          </p:cNvSpPr>
          <p:nvPr/>
        </p:nvSpPr>
        <p:spPr>
          <a:xfrm rot="0">
            <a:off x="97028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219321355" name="Text">
    </p:cNvPr>
          <p:cNvSpPr>
            <a:spLocks noGrp="1"/>
          </p:cNvSpPr>
          <p:nvPr/>
        </p:nvSpPr>
        <p:spPr>
          <a:xfrm rot="0">
            <a:off x="93345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1710880022" name="Text">
    </p:cNvPr>
          <p:cNvSpPr>
            <a:spLocks noGrp="1"/>
          </p:cNvSpPr>
          <p:nvPr/>
        </p:nvSpPr>
        <p:spPr>
          <a:xfrm rot="0">
            <a:off x="5930900" y="42418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</a:p>
        </p:txBody>
      </p:sp>
      <p:sp>
        <p:nvSpPr>
          <p:cNvPr id="1191621284" name="Text">
    </p:cNvPr>
          <p:cNvSpPr>
            <a:spLocks noGrp="1"/>
          </p:cNvSpPr>
          <p:nvPr/>
        </p:nvSpPr>
        <p:spPr>
          <a:xfrm rot="0">
            <a:off x="5308600" y="42418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717884922" name="Text">
    </p:cNvPr>
          <p:cNvSpPr>
            <a:spLocks noGrp="1"/>
          </p:cNvSpPr>
          <p:nvPr/>
        </p:nvSpPr>
        <p:spPr>
          <a:xfrm rot="0">
            <a:off x="88900" y="42418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265957977" name="Text">
    </p:cNvPr>
          <p:cNvSpPr>
            <a:spLocks noGrp="1"/>
          </p:cNvSpPr>
          <p:nvPr/>
        </p:nvSpPr>
        <p:spPr>
          <a:xfrm rot="0">
            <a:off x="711200" y="42418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FlowRecord Balance 계산 과정 기록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OAS, ePSMS 탱크&amp;RunSheet Sync</a:t>
            </a:r>
          </a:p>
        </p:txBody>
      </p:sp>
      <p:sp>
        <p:nvSpPr>
          <p:cNvPr id="1628434788" name="Text">
    </p:cNvPr>
          <p:cNvSpPr>
            <a:spLocks noGrp="1"/>
          </p:cNvSpPr>
          <p:nvPr/>
        </p:nvSpPr>
        <p:spPr>
          <a:xfrm rot="0">
            <a:off x="44831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334425203" name="Text">
    </p:cNvPr>
          <p:cNvSpPr>
            <a:spLocks noGrp="1"/>
          </p:cNvSpPr>
          <p:nvPr/>
        </p:nvSpPr>
        <p:spPr>
          <a:xfrm rot="0">
            <a:off x="48514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400185587" name="Text">
    </p:cNvPr>
          <p:cNvSpPr>
            <a:spLocks noGrp="1"/>
          </p:cNvSpPr>
          <p:nvPr/>
        </p:nvSpPr>
        <p:spPr>
          <a:xfrm rot="0">
            <a:off x="41148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</a:p>
        </p:txBody>
      </p:sp>
      <p:sp>
        <p:nvSpPr>
          <p:cNvPr id="1066375920" name="Text">
    </p:cNvPr>
          <p:cNvSpPr>
            <a:spLocks noGrp="1"/>
          </p:cNvSpPr>
          <p:nvPr/>
        </p:nvSpPr>
        <p:spPr>
          <a:xfrm rot="0">
            <a:off x="660400" y="42418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63468468" name="Text">
    </p:cNvPr>
          <p:cNvSpPr>
            <a:spLocks noGrp="1"/>
          </p:cNvSpPr>
          <p:nvPr/>
        </p:nvSpPr>
        <p:spPr>
          <a:xfrm rot="0">
            <a:off x="5880100" y="42418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15257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7196555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8874300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3990429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6515276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2566124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1692569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6575242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9337907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9739409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4441489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1928382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4711574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8860582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6248454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</a:p>
        </p:txBody>
      </p:sp>
      <p:sp>
        <p:nvSpPr>
          <p:cNvPr id="98235240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</a:p>
        </p:txBody>
      </p:sp>
      <p:sp>
        <p:nvSpPr>
          <p:cNvPr id="114337753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 https 링크 조치 및 테스트</a:t>
            </a:r>
          </a:p>
        </p:txBody>
      </p:sp>
      <p:sp>
        <p:nvSpPr>
          <p:cNvPr id="131734661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9822258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39364102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주유원(충전원)복 지원 요청 결재문서 첨부내용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 https 링크 조치 및 테스트</a:t>
            </a:r>
          </a:p>
        </p:txBody>
      </p:sp>
      <p:sp>
        <p:nvSpPr>
          <p:cNvPr id="59064094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</a:p>
        </p:txBody>
      </p:sp>
      <p:sp>
        <p:nvSpPr>
          <p:cNvPr id="117012551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</a:p>
        </p:txBody>
      </p:sp>
      <p:sp>
        <p:nvSpPr>
          <p:cNvPr id="38116120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</a:p>
        </p:txBody>
      </p:sp>
      <p:sp>
        <p:nvSpPr>
          <p:cNvPr id="132974414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3057997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3646178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69303271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1956241668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newebiz sdk , api 변경 및 배포</a:t>
            </a:r>
          </a:p>
        </p:txBody>
      </p:sp>
      <p:sp>
        <p:nvSpPr>
          <p:cNvPr id="1135723170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4464081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56869324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ITSM-100450 재배포ITSM-83249 견적서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ERP연계 데이터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ITSM-101234 작업유형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로그 데이터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서비스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ITSM-100198 작업결과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newebiz sdk , api 변경 및 배포</a:t>
            </a:r>
          </a:p>
        </p:txBody>
      </p:sp>
      <p:sp>
        <p:nvSpPr>
          <p:cNvPr id="1722417295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73422698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</a:p>
        </p:txBody>
      </p:sp>
      <p:sp>
        <p:nvSpPr>
          <p:cNvPr id="162635719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1072756135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6212782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19129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7993219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1588081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7668571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6799939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84860651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6236925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9031517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1099542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2634149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311848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2170568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0249316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5718968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3804937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</a:p>
        </p:txBody>
      </p:sp>
      <p:sp>
        <p:nvSpPr>
          <p:cNvPr id="79561019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10/09</a:t>
            </a:r>
            <a:br/>
          </a:p>
        </p:txBody>
      </p:sp>
      <p:sp>
        <p:nvSpPr>
          <p:cNvPr id="69459416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212854306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44901329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42986926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 A11 'CCS 사전점검' 작업 기준날짜 재설정 로직 추가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테스트 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 지급 전표' 작업 데이터정리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실패확인 및 메일 재발송 및 수신자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'Margin' 작업 수신자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 117, 209pc 재부팅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'항공급유 매출입력' 작업 수행 및 모니터링, 에러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'#4 외화송금' 메일 수기발송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'CCS 사전점검' 모니터링</a:t>
            </a:r>
          </a:p>
        </p:txBody>
      </p:sp>
      <p:sp>
        <p:nvSpPr>
          <p:cNvPr id="9584346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21044355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73738131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1212792704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2110750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1904688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49924810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</a:p>
        </p:txBody>
      </p:sp>
      <p:sp>
        <p:nvSpPr>
          <p:cNvPr id="41011671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전자결재, 규정관기안지 사용관련 로직 개선요청</a:t>
            </a:r>
          </a:p>
        </p:txBody>
      </p:sp>
      <p:sp>
        <p:nvSpPr>
          <p:cNvPr id="17296325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212488207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81475996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전자결재, 규정관기안지 사용관련 로직 개선요청</a:t>
            </a:r>
          </a:p>
        </p:txBody>
      </p:sp>
      <p:sp>
        <p:nvSpPr>
          <p:cNvPr id="207820786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13943172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</a:p>
        </p:txBody>
      </p:sp>
      <p:sp>
        <p:nvSpPr>
          <p:cNvPr id="133667161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</a:p>
        </p:txBody>
      </p:sp>
      <p:sp>
        <p:nvSpPr>
          <p:cNvPr id="207856366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158832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1748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2501822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5047488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0716965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9741906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0240531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2427825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2297662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9348256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3878316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5759174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7962554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3562708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0413901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4842641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200516721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148254146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</a:p>
        </p:txBody>
      </p:sp>
      <p:sp>
        <p:nvSpPr>
          <p:cNvPr id="186388037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37738507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0346579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전자결재시스템 https 적용으로 인해 규정관리기안지 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정시 문서 폴더 목록 가져가기 오류 발생. https 호환되도록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수정 및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SAP Fail[필드 RF05A-REGUL] 오류 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 및 안내</a:t>
            </a:r>
          </a:p>
        </p:txBody>
      </p:sp>
      <p:sp>
        <p:nvSpPr>
          <p:cNvPr id="80621441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</a:p>
        </p:txBody>
      </p:sp>
      <p:sp>
        <p:nvSpPr>
          <p:cNvPr id="45793856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</a:p>
        </p:txBody>
      </p:sp>
      <p:sp>
        <p:nvSpPr>
          <p:cNvPr id="1010016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br/>
          </a:p>
        </p:txBody>
      </p:sp>
      <p:sp>
        <p:nvSpPr>
          <p:cNvPr id="135861209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4230557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3792458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</a:p>
        </p:txBody>
      </p:sp>
      <p:sp>
        <p:nvSpPr>
          <p:cNvPr id="426598975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</a:p>
        </p:txBody>
      </p:sp>
      <p:sp>
        <p:nvSpPr>
          <p:cNvPr id="522366590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전산감사 개선 권고에 따른 인사배치 권한 부여/회수 이력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로그강화</a:t>
            </a:r>
          </a:p>
        </p:txBody>
      </p:sp>
      <p:sp>
        <p:nvSpPr>
          <p:cNvPr id="46183214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46300576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76305704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전산감사 개선 권고에 따른 인사배치 권한 부여/회수 이력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로그강화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적치확정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입고 미처리 데이터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지류식상품권판매현황 ERP 연계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판매등록 정보 오입력 데이터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모바일 상품권 전환 테스트 데이터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SP414 시나리오 오류 데이터 삭제 요청</a:t>
            </a:r>
          </a:p>
        </p:txBody>
      </p:sp>
      <p:sp>
        <p:nvSpPr>
          <p:cNvPr id="166599874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</a:p>
        </p:txBody>
      </p:sp>
      <p:sp>
        <p:nvSpPr>
          <p:cNvPr id="133548766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</a:p>
        </p:txBody>
      </p:sp>
      <p:sp>
        <p:nvSpPr>
          <p:cNvPr id="32085194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</a:p>
        </p:txBody>
      </p:sp>
      <p:sp>
        <p:nvSpPr>
          <p:cNvPr id="124547960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99337170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52802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4603780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932919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0365305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3116433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99392067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0515292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2786782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7943823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8057621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4045591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3296733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5094371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8582651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16201185" name="Text">
    </p:cNvPr>
          <p:cNvSpPr>
            <a:spLocks noGrp="1"/>
          </p:cNvSpPr>
          <p:nvPr/>
        </p:nvSpPr>
        <p:spPr>
          <a:xfrm rot="0">
            <a:off x="9702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</a:p>
        </p:txBody>
      </p:sp>
      <p:sp>
        <p:nvSpPr>
          <p:cNvPr id="245753668" name="Text">
    </p:cNvPr>
          <p:cNvSpPr>
            <a:spLocks noGrp="1"/>
          </p:cNvSpPr>
          <p:nvPr/>
        </p:nvSpPr>
        <p:spPr>
          <a:xfrm rot="0">
            <a:off x="93345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</a:p>
        </p:txBody>
      </p:sp>
      <p:sp>
        <p:nvSpPr>
          <p:cNvPr id="205910803" name="Text">
    </p:cNvPr>
          <p:cNvSpPr>
            <a:spLocks noGrp="1"/>
          </p:cNvSpPr>
          <p:nvPr/>
        </p:nvSpPr>
        <p:spPr>
          <a:xfrm rot="0">
            <a:off x="5930900" y="15113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 인터페이스 구축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LOPAS(SLO)TT_PLT_BORW_BAT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Logic 설계 + (에러체크)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총 수송실적 내, '판매처' 등 명칭 입력에 대한 검색 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건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&lt; 송유관입고계획관리 &gt; 내 PDF Upload 공란/빈칸 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러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'HEAD' 에러 메세지 제거 방안 탐색 ( &lt;httP&gt; interce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pt-url 추가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팝업창이 뜨지 않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현상 확인 및 수정</a:t>
            </a:r>
          </a:p>
        </p:txBody>
      </p:sp>
      <p:sp>
        <p:nvSpPr>
          <p:cNvPr id="1790243164" name="Text">
    </p:cNvPr>
          <p:cNvSpPr>
            <a:spLocks noGrp="1"/>
          </p:cNvSpPr>
          <p:nvPr/>
        </p:nvSpPr>
        <p:spPr>
          <a:xfrm rot="0">
            <a:off x="53086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442299589" name="Text">
    </p:cNvPr>
          <p:cNvSpPr>
            <a:spLocks noGrp="1"/>
          </p:cNvSpPr>
          <p:nvPr/>
        </p:nvSpPr>
        <p:spPr>
          <a:xfrm rot="0">
            <a:off x="889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959394552" name="Text">
    </p:cNvPr>
          <p:cNvSpPr>
            <a:spLocks noGrp="1"/>
          </p:cNvSpPr>
          <p:nvPr/>
        </p:nvSpPr>
        <p:spPr>
          <a:xfrm rot="0">
            <a:off x="711200" y="15113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 인터페이스 구축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LOPAS(SLO)TT_PLT_BORW_BAT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Logic 설계 + (에러체크)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총 수송실적 내, '판매처' 등 명칭 입력에 대한 검색 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건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&lt; 송유관입고계획관리 &gt; 내 PDF Upload 공란/빈칸 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러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'HEAD' 에러 메세지 제거 방안 탐색 ( &lt;httP&gt; interce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pt-url 추가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팝업창이 뜨지 않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현상 확인 및 수정</a:t>
            </a:r>
          </a:p>
        </p:txBody>
      </p:sp>
      <p:sp>
        <p:nvSpPr>
          <p:cNvPr id="1463239705" name="Text">
    </p:cNvPr>
          <p:cNvSpPr>
            <a:spLocks noGrp="1"/>
          </p:cNvSpPr>
          <p:nvPr/>
        </p:nvSpPr>
        <p:spPr>
          <a:xfrm rot="0">
            <a:off x="44831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</a:p>
        </p:txBody>
      </p:sp>
      <p:sp>
        <p:nvSpPr>
          <p:cNvPr id="440689074" name="Text">
    </p:cNvPr>
          <p:cNvSpPr>
            <a:spLocks noGrp="1"/>
          </p:cNvSpPr>
          <p:nvPr/>
        </p:nvSpPr>
        <p:spPr>
          <a:xfrm rot="0">
            <a:off x="48514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</a:p>
        </p:txBody>
      </p:sp>
      <p:sp>
        <p:nvSpPr>
          <p:cNvPr id="1915614633" name="Text">
    </p:cNvPr>
          <p:cNvSpPr>
            <a:spLocks noGrp="1"/>
          </p:cNvSpPr>
          <p:nvPr/>
        </p:nvSpPr>
        <p:spPr>
          <a:xfrm rot="0">
            <a:off x="4114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</a:p>
        </p:txBody>
      </p:sp>
      <p:sp>
        <p:nvSpPr>
          <p:cNvPr id="1228466472" name="Text">
    </p:cNvPr>
          <p:cNvSpPr>
            <a:spLocks noGrp="1"/>
          </p:cNvSpPr>
          <p:nvPr/>
        </p:nvSpPr>
        <p:spPr>
          <a:xfrm rot="0">
            <a:off x="6604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16725402" name="Text">
    </p:cNvPr>
          <p:cNvSpPr>
            <a:spLocks noGrp="1"/>
          </p:cNvSpPr>
          <p:nvPr/>
        </p:nvSpPr>
        <p:spPr>
          <a:xfrm rot="0">
            <a:off x="58801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98259777" name="Text">
    </p:cNvPr>
          <p:cNvSpPr>
            <a:spLocks noGrp="1"/>
          </p:cNvSpPr>
          <p:nvPr/>
        </p:nvSpPr>
        <p:spPr>
          <a:xfrm rot="0">
            <a:off x="9702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3144163" name="Text">
    </p:cNvPr>
          <p:cNvSpPr>
            <a:spLocks noGrp="1"/>
          </p:cNvSpPr>
          <p:nvPr/>
        </p:nvSpPr>
        <p:spPr>
          <a:xfrm rot="0">
            <a:off x="93345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</a:p>
        </p:txBody>
      </p:sp>
      <p:sp>
        <p:nvSpPr>
          <p:cNvPr id="248525159" name="Text">
    </p:cNvPr>
          <p:cNvSpPr>
            <a:spLocks noGrp="1"/>
          </p:cNvSpPr>
          <p:nvPr/>
        </p:nvSpPr>
        <p:spPr>
          <a:xfrm rot="0">
            <a:off x="5930900" y="37846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2023.8월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Hot spot audit (출입관리_PP출하차량) 관련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재고현황 자료 I/F 기준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인사원장 Unit/담당 추가 및 HCM 편제표 신청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내 '긴급업무 수행 교통비 신청서' 전자결재 화면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</a:t>
            </a:r>
          </a:p>
        </p:txBody>
      </p:sp>
      <p:sp>
        <p:nvSpPr>
          <p:cNvPr id="964265356" name="Text">
    </p:cNvPr>
          <p:cNvSpPr>
            <a:spLocks noGrp="1"/>
          </p:cNvSpPr>
          <p:nvPr/>
        </p:nvSpPr>
        <p:spPr>
          <a:xfrm rot="0">
            <a:off x="53086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846873917" name="Text">
    </p:cNvPr>
          <p:cNvSpPr>
            <a:spLocks noGrp="1"/>
          </p:cNvSpPr>
          <p:nvPr/>
        </p:nvSpPr>
        <p:spPr>
          <a:xfrm rot="0">
            <a:off x="889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298485872" name="Text">
    </p:cNvPr>
          <p:cNvSpPr>
            <a:spLocks noGrp="1"/>
          </p:cNvSpPr>
          <p:nvPr/>
        </p:nvSpPr>
        <p:spPr>
          <a:xfrm rot="0">
            <a:off x="711200" y="37846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2023.8월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Hot spot audit (출입관리_PP출하차량) 관련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재고현황 자료 I/F 기준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윤활유이비즈 EAI 인터페이스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인사원장 Unit/담당 추가 및 HCM 편제표 신청 기능 추가</a:t>
            </a:r>
          </a:p>
        </p:txBody>
      </p:sp>
      <p:sp>
        <p:nvSpPr>
          <p:cNvPr id="1118898610" name="Text">
    </p:cNvPr>
          <p:cNvSpPr>
            <a:spLocks noGrp="1"/>
          </p:cNvSpPr>
          <p:nvPr/>
        </p:nvSpPr>
        <p:spPr>
          <a:xfrm rot="0">
            <a:off x="44831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932290957" name="Text">
    </p:cNvPr>
          <p:cNvSpPr>
            <a:spLocks noGrp="1"/>
          </p:cNvSpPr>
          <p:nvPr/>
        </p:nvSpPr>
        <p:spPr>
          <a:xfrm rot="0">
            <a:off x="48514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1470253551" name="Text">
    </p:cNvPr>
          <p:cNvSpPr>
            <a:spLocks noGrp="1"/>
          </p:cNvSpPr>
          <p:nvPr/>
        </p:nvSpPr>
        <p:spPr>
          <a:xfrm rot="0">
            <a:off x="4114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808679353" name="Text">
    </p:cNvPr>
          <p:cNvSpPr>
            <a:spLocks noGrp="1"/>
          </p:cNvSpPr>
          <p:nvPr/>
        </p:nvSpPr>
        <p:spPr>
          <a:xfrm rot="0">
            <a:off x="6604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55537812" name="Text">
    </p:cNvPr>
          <p:cNvSpPr>
            <a:spLocks noGrp="1"/>
          </p:cNvSpPr>
          <p:nvPr/>
        </p:nvSpPr>
        <p:spPr>
          <a:xfrm rot="0">
            <a:off x="58801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3229417662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개천절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이여진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이지은</a:t>
                      </a: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한글날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err="1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에쓰오일</a:t>
                      </a:r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체육의 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이병준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이재원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김원기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박남신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이지은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박남신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남대현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9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3229417662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개천절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한글날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err="1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에쓰오일</a:t>
                      </a:r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체육의 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9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450650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838914846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329171059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820698274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728622031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447740113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32444389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480033993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469792155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39250874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1417188053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807225181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791564392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93750168" name="Frame"/>
          <p:cNvSpPr>
            <a:spLocks noGrp="1"/>
          </p:cNvSpPr>
          <p:nvPr/>
        </p:nvSpPr>
        <p:spPr>
          <a:xfrm>
            <a:off x="25400" y="53975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633035231" name="Text">
    </p:cNvPr>
          <p:cNvSpPr>
            <a:spLocks noGrp="1"/>
          </p:cNvSpPr>
          <p:nvPr/>
        </p:nvSpPr>
        <p:spPr>
          <a:xfrm rot="0">
            <a:off x="152400" y="54229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2143737242" name="Text">
    </p:cNvPr>
          <p:cNvSpPr>
            <a:spLocks noGrp="1"/>
          </p:cNvSpPr>
          <p:nvPr/>
        </p:nvSpPr>
        <p:spPr>
          <a:xfrm rot="0">
            <a:off x="6451600" y="59563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73990682" name="Text">
    </p:cNvPr>
          <p:cNvSpPr>
            <a:spLocks noGrp="1"/>
          </p:cNvSpPr>
          <p:nvPr/>
        </p:nvSpPr>
        <p:spPr>
          <a:xfrm rot="0">
            <a:off x="2057400" y="59563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93407375" name="Text">
    </p:cNvPr>
          <p:cNvSpPr>
            <a:spLocks noGrp="1"/>
          </p:cNvSpPr>
          <p:nvPr/>
        </p:nvSpPr>
        <p:spPr>
          <a:xfrm rot="0">
            <a:off x="101600" y="59563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53229463" name="Text">
    </p:cNvPr>
          <p:cNvSpPr>
            <a:spLocks noGrp="1"/>
          </p:cNvSpPr>
          <p:nvPr/>
        </p:nvSpPr>
        <p:spPr>
          <a:xfrm rot="0">
            <a:off x="101600" y="57150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228562335" name="Text">
    </p:cNvPr>
          <p:cNvSpPr>
            <a:spLocks noGrp="1"/>
          </p:cNvSpPr>
          <p:nvPr/>
        </p:nvSpPr>
        <p:spPr>
          <a:xfrm rot="0">
            <a:off x="2057400" y="57150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469777793" name="Text">
    </p:cNvPr>
          <p:cNvSpPr>
            <a:spLocks noGrp="1"/>
          </p:cNvSpPr>
          <p:nvPr/>
        </p:nvSpPr>
        <p:spPr>
          <a:xfrm rot="0">
            <a:off x="6451600" y="57150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372297159" name="Text">
    </p:cNvPr>
          <p:cNvSpPr>
            <a:spLocks noGrp="1"/>
          </p:cNvSpPr>
          <p:nvPr/>
        </p:nvSpPr>
        <p:spPr>
          <a:xfrm rot="0">
            <a:off x="101600" y="62484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01459404" name="Text">
    </p:cNvPr>
          <p:cNvSpPr>
            <a:spLocks noGrp="1"/>
          </p:cNvSpPr>
          <p:nvPr/>
        </p:nvSpPr>
        <p:spPr>
          <a:xfrm rot="0">
            <a:off x="6451600" y="62484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57195145" name="Text">
    </p:cNvPr>
          <p:cNvSpPr>
            <a:spLocks noGrp="1"/>
          </p:cNvSpPr>
          <p:nvPr/>
        </p:nvSpPr>
        <p:spPr>
          <a:xfrm rot="0">
            <a:off x="2057400" y="62484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93738658" name="Text">
    </p:cNvPr>
          <p:cNvSpPr>
            <a:spLocks noGrp="1"/>
          </p:cNvSpPr>
          <p:nvPr/>
        </p:nvSpPr>
        <p:spPr>
          <a:xfrm rot="0">
            <a:off x="1244600" y="62484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29329585" name="Text">
    </p:cNvPr>
          <p:cNvSpPr>
            <a:spLocks noGrp="1"/>
          </p:cNvSpPr>
          <p:nvPr/>
        </p:nvSpPr>
        <p:spPr>
          <a:xfrm rot="0">
            <a:off x="1244600" y="59563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37506840" name="Text">
    </p:cNvPr>
          <p:cNvSpPr>
            <a:spLocks noGrp="1"/>
          </p:cNvSpPr>
          <p:nvPr/>
        </p:nvSpPr>
        <p:spPr>
          <a:xfrm rot="0">
            <a:off x="1244600" y="57150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707098883" name="Text">
    </p:cNvPr>
          <p:cNvSpPr>
            <a:spLocks noGrp="1"/>
          </p:cNvSpPr>
          <p:nvPr/>
        </p:nvSpPr>
        <p:spPr>
          <a:xfrm rot="0">
            <a:off x="8102600" y="62484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15731793" name="Text">
    </p:cNvPr>
          <p:cNvSpPr>
            <a:spLocks noGrp="1"/>
          </p:cNvSpPr>
          <p:nvPr/>
        </p:nvSpPr>
        <p:spPr>
          <a:xfrm rot="0">
            <a:off x="8102600" y="57150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334742190" name="Text">
    </p:cNvPr>
          <p:cNvSpPr>
            <a:spLocks noGrp="1"/>
          </p:cNvSpPr>
          <p:nvPr/>
        </p:nvSpPr>
        <p:spPr>
          <a:xfrm rot="0">
            <a:off x="8102600" y="59563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77526034" name="Frame"/>
          <p:cNvSpPr>
            <a:spLocks noGrp="1"/>
          </p:cNvSpPr>
          <p:nvPr/>
        </p:nvSpPr>
        <p:spPr>
          <a:xfrm>
            <a:off x="101600" y="2984500"/>
            <a:ext cx="9779000" cy="22479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401344928" name="Text">
    </p:cNvPr>
          <p:cNvSpPr>
            <a:spLocks noGrp="1"/>
          </p:cNvSpPr>
          <p:nvPr/>
        </p:nvSpPr>
        <p:spPr>
          <a:xfrm rot="0">
            <a:off x="165100" y="30480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5072753" name="Text">
    </p:cNvPr>
          <p:cNvSpPr>
            <a:spLocks noGrp="1"/>
          </p:cNvSpPr>
          <p:nvPr/>
        </p:nvSpPr>
        <p:spPr>
          <a:xfrm rot="0">
            <a:off x="152400" y="30099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024675819" name="Text">
    </p:cNvPr>
          <p:cNvSpPr>
            <a:spLocks noGrp="1"/>
          </p:cNvSpPr>
          <p:nvPr/>
        </p:nvSpPr>
        <p:spPr>
          <a:xfrm rot="0">
            <a:off x="165100" y="32639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800683868" name="Text">
    </p:cNvPr>
          <p:cNvSpPr>
            <a:spLocks noGrp="1"/>
          </p:cNvSpPr>
          <p:nvPr/>
        </p:nvSpPr>
        <p:spPr>
          <a:xfrm rot="0">
            <a:off x="901700" y="32639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83721218" name="Text">
    </p:cNvPr>
          <p:cNvSpPr>
            <a:spLocks noGrp="1"/>
          </p:cNvSpPr>
          <p:nvPr/>
        </p:nvSpPr>
        <p:spPr>
          <a:xfrm rot="0">
            <a:off x="5549900" y="32639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156780478" name="Text">
    </p:cNvPr>
          <p:cNvSpPr>
            <a:spLocks noGrp="1"/>
          </p:cNvSpPr>
          <p:nvPr/>
        </p:nvSpPr>
        <p:spPr>
          <a:xfrm rot="0">
            <a:off x="6121400" y="32639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664639708" name="Frame"/>
          <p:cNvSpPr>
            <a:spLocks noGrp="1"/>
          </p:cNvSpPr>
          <p:nvPr/>
        </p:nvSpPr>
        <p:spPr>
          <a:xfrm>
            <a:off x="165100" y="4305300"/>
            <a:ext cx="9664700" cy="927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23726448" name="Text">
    </p:cNvPr>
          <p:cNvSpPr>
            <a:spLocks noGrp="1"/>
          </p:cNvSpPr>
          <p:nvPr/>
        </p:nvSpPr>
        <p:spPr>
          <a:xfrm rot="0">
            <a:off x="165100" y="4279900"/>
            <a:ext cx="7366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566632259" name="Text">
    </p:cNvPr>
          <p:cNvSpPr>
            <a:spLocks noGrp="1"/>
          </p:cNvSpPr>
          <p:nvPr/>
        </p:nvSpPr>
        <p:spPr>
          <a:xfrm rot="0">
            <a:off x="965200" y="4330700"/>
            <a:ext cx="45847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주유소/충전소 PRM 거래처 마스터 신규 등록시 필수 계약 자동 체결요청 시스템 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Soft Skill 인증제도(Skillset) 시행에 따른 LMS 개발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HCM 내 '긴급업무 수행 교통비 신청서' 전자결재 화면 수정</a:t>
            </a:r>
          </a:p>
        </p:txBody>
      </p:sp>
      <p:sp>
        <p:nvSpPr>
          <p:cNvPr id="2103739428" name="Text">
    </p:cNvPr>
          <p:cNvSpPr>
            <a:spLocks noGrp="1"/>
          </p:cNvSpPr>
          <p:nvPr/>
        </p:nvSpPr>
        <p:spPr>
          <a:xfrm rot="0">
            <a:off x="7239000" y="4330700"/>
            <a:ext cx="25527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567242198" name="Text">
    </p:cNvPr>
          <p:cNvSpPr>
            <a:spLocks noGrp="1"/>
          </p:cNvSpPr>
          <p:nvPr/>
        </p:nvSpPr>
        <p:spPr>
          <a:xfrm rot="0">
            <a:off x="5549900" y="4330700"/>
            <a:ext cx="5715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</a:p>
        </p:txBody>
      </p:sp>
      <p:sp>
        <p:nvSpPr>
          <p:cNvPr id="622742113" name="Text">
    </p:cNvPr>
          <p:cNvSpPr>
            <a:spLocks noGrp="1"/>
          </p:cNvSpPr>
          <p:nvPr/>
        </p:nvSpPr>
        <p:spPr>
          <a:xfrm rot="0">
            <a:off x="901700" y="4279900"/>
            <a:ext cx="46482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75783558" name="Text">
    </p:cNvPr>
          <p:cNvSpPr>
            <a:spLocks noGrp="1"/>
          </p:cNvSpPr>
          <p:nvPr/>
        </p:nvSpPr>
        <p:spPr>
          <a:xfrm rot="0">
            <a:off x="6121400" y="4279900"/>
            <a:ext cx="36449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40222848" name="Text">
    </p:cNvPr>
          <p:cNvSpPr>
            <a:spLocks noGrp="1"/>
          </p:cNvSpPr>
          <p:nvPr/>
        </p:nvSpPr>
        <p:spPr>
          <a:xfrm rot="0">
            <a:off x="5549900" y="4279900"/>
            <a:ext cx="5715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43629668" name="Frame"/>
          <p:cNvSpPr>
            <a:spLocks noGrp="1"/>
          </p:cNvSpPr>
          <p:nvPr/>
        </p:nvSpPr>
        <p:spPr>
          <a:xfrm>
            <a:off x="165100" y="36068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921558905" name="Text">
    </p:cNvPr>
          <p:cNvSpPr>
            <a:spLocks noGrp="1"/>
          </p:cNvSpPr>
          <p:nvPr/>
        </p:nvSpPr>
        <p:spPr>
          <a:xfrm rot="0">
            <a:off x="165100" y="36068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433947511" name="Text">
    </p:cNvPr>
          <p:cNvSpPr>
            <a:spLocks noGrp="1"/>
          </p:cNvSpPr>
          <p:nvPr/>
        </p:nvSpPr>
        <p:spPr>
          <a:xfrm rot="0">
            <a:off x="965200" y="36830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실수송 거리 측정데이타 erp 연동요청</a:t>
            </a:r>
          </a:p>
        </p:txBody>
      </p:sp>
      <p:sp>
        <p:nvSpPr>
          <p:cNvPr id="150419806" name="Text">
    </p:cNvPr>
          <p:cNvSpPr>
            <a:spLocks noGrp="1"/>
          </p:cNvSpPr>
          <p:nvPr/>
        </p:nvSpPr>
        <p:spPr>
          <a:xfrm rot="0">
            <a:off x="7239000" y="36830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463570632" name="Text">
    </p:cNvPr>
          <p:cNvSpPr>
            <a:spLocks noGrp="1"/>
          </p:cNvSpPr>
          <p:nvPr/>
        </p:nvSpPr>
        <p:spPr>
          <a:xfrm rot="0">
            <a:off x="5549900" y="36830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</a:p>
        </p:txBody>
      </p:sp>
      <p:sp>
        <p:nvSpPr>
          <p:cNvPr id="267537217" name="Text">
    </p:cNvPr>
          <p:cNvSpPr>
            <a:spLocks noGrp="1"/>
          </p:cNvSpPr>
          <p:nvPr/>
        </p:nvSpPr>
        <p:spPr>
          <a:xfrm rot="0">
            <a:off x="901700" y="36068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51127283" name="Text">
    </p:cNvPr>
          <p:cNvSpPr>
            <a:spLocks noGrp="1"/>
          </p:cNvSpPr>
          <p:nvPr/>
        </p:nvSpPr>
        <p:spPr>
          <a:xfrm rot="0">
            <a:off x="6121400" y="36068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63356972" name="Text">
    </p:cNvPr>
          <p:cNvSpPr>
            <a:spLocks noGrp="1"/>
          </p:cNvSpPr>
          <p:nvPr/>
        </p:nvSpPr>
        <p:spPr>
          <a:xfrm rot="0">
            <a:off x="5549900" y="36068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26704541" name="Frame"/>
          <p:cNvSpPr>
            <a:spLocks noGrp="1"/>
          </p:cNvSpPr>
          <p:nvPr/>
        </p:nvSpPr>
        <p:spPr>
          <a:xfrm>
            <a:off x="127000" y="1384300"/>
            <a:ext cx="9779000" cy="14605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677134663" name="Frame"/>
          <p:cNvSpPr>
            <a:spLocks noGrp="1"/>
          </p:cNvSpPr>
          <p:nvPr/>
        </p:nvSpPr>
        <p:spPr>
          <a:xfrm>
            <a:off x="152400" y="2070100"/>
            <a:ext cx="9664700" cy="7747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343852773" name="Text">
    </p:cNvPr>
          <p:cNvSpPr>
            <a:spLocks noGrp="1"/>
          </p:cNvSpPr>
          <p:nvPr/>
        </p:nvSpPr>
        <p:spPr>
          <a:xfrm rot="0">
            <a:off x="152400" y="20447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896783466" name="Text">
    </p:cNvPr>
          <p:cNvSpPr>
            <a:spLocks noGrp="1"/>
          </p:cNvSpPr>
          <p:nvPr/>
        </p:nvSpPr>
        <p:spPr>
          <a:xfrm rot="0">
            <a:off x="952500" y="2095500"/>
            <a:ext cx="45974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ITSM-101205 업무변경에 따른 GAS 권한 부여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[RPA] A360 '항공급유 매출입력' 작업 수행 및 모니터링, 에러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[ERS] 전자결재시스템 https 적용으로 인해 규정관리기안지 제정시 문서 폴더 목록 가져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가기 오류 발생. https 호환되도록 수정 및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윤활유이비즈 EAI 인터페이스 인수인계</a:t>
            </a:r>
          </a:p>
        </p:txBody>
      </p:sp>
      <p:sp>
        <p:nvSpPr>
          <p:cNvPr id="1554283358" name="Text">
    </p:cNvPr>
          <p:cNvSpPr>
            <a:spLocks noGrp="1"/>
          </p:cNvSpPr>
          <p:nvPr/>
        </p:nvSpPr>
        <p:spPr>
          <a:xfrm rot="0">
            <a:off x="7226300" y="2095500"/>
            <a:ext cx="25527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22879678" name="Text">
    </p:cNvPr>
          <p:cNvSpPr>
            <a:spLocks noGrp="1"/>
          </p:cNvSpPr>
          <p:nvPr/>
        </p:nvSpPr>
        <p:spPr>
          <a:xfrm rot="0">
            <a:off x="6108700" y="20447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702447455" name="Text">
    </p:cNvPr>
          <p:cNvSpPr>
            <a:spLocks noGrp="1"/>
          </p:cNvSpPr>
          <p:nvPr/>
        </p:nvSpPr>
        <p:spPr>
          <a:xfrm rot="0">
            <a:off x="5537200" y="2095500"/>
            <a:ext cx="5715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</a:p>
        </p:txBody>
      </p:sp>
      <p:sp>
        <p:nvSpPr>
          <p:cNvPr id="1317142814" name="Text">
    </p:cNvPr>
          <p:cNvSpPr>
            <a:spLocks noGrp="1"/>
          </p:cNvSpPr>
          <p:nvPr/>
        </p:nvSpPr>
        <p:spPr>
          <a:xfrm rot="0">
            <a:off x="889000" y="20447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22340891" name="Text">
    </p:cNvPr>
          <p:cNvSpPr>
            <a:spLocks noGrp="1"/>
          </p:cNvSpPr>
          <p:nvPr/>
        </p:nvSpPr>
        <p:spPr>
          <a:xfrm rot="0">
            <a:off x="7124700" y="2044700"/>
            <a:ext cx="2654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65461643" name="Text">
    </p:cNvPr>
          <p:cNvSpPr>
            <a:spLocks noGrp="1"/>
          </p:cNvSpPr>
          <p:nvPr/>
        </p:nvSpPr>
        <p:spPr>
          <a:xfrm rot="0">
            <a:off x="5537200" y="20447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45941331" name="Rectangle"/>
          <p:cNvSpPr>
            <a:spLocks noGrp="1"/>
          </p:cNvSpPr>
          <p:nvPr/>
        </p:nvSpPr>
        <p:spPr>
          <a:xfrm>
            <a:off x="6870700" y="2044700"/>
            <a:ext cx="254000" cy="800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358741097" name="Frame"/>
          <p:cNvSpPr>
            <a:spLocks noGrp="1"/>
          </p:cNvSpPr>
          <p:nvPr/>
        </p:nvSpPr>
        <p:spPr>
          <a:xfrm>
            <a:off x="152400" y="13716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126117464" name="Text">
    </p:cNvPr>
          <p:cNvSpPr>
            <a:spLocks noGrp="1"/>
          </p:cNvSpPr>
          <p:nvPr/>
        </p:nvSpPr>
        <p:spPr>
          <a:xfrm rot="0">
            <a:off x="152400" y="13716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2107268894" name="Text">
    </p:cNvPr>
          <p:cNvSpPr>
            <a:spLocks noGrp="1"/>
          </p:cNvSpPr>
          <p:nvPr/>
        </p:nvSpPr>
        <p:spPr>
          <a:xfrm rot="0">
            <a:off x="939800" y="1422400"/>
            <a:ext cx="4610100" cy="622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전도자금 전표출력 프로세스 분석 (ZFIR7070)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구매처 생성시 사원번호 오류 분석 및 해결방안 작성 (FIELD_EXIT_ALTKN_1)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KNOC AL 원유 구매 인도조건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대한송유관공사 중복 수정</a:t>
            </a:r>
          </a:p>
        </p:txBody>
      </p:sp>
      <p:sp>
        <p:nvSpPr>
          <p:cNvPr id="894994082" name="Text">
    </p:cNvPr>
          <p:cNvSpPr>
            <a:spLocks noGrp="1"/>
          </p:cNvSpPr>
          <p:nvPr/>
        </p:nvSpPr>
        <p:spPr>
          <a:xfrm rot="0">
            <a:off x="7226300" y="14478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6453654" name="Text">
    </p:cNvPr>
          <p:cNvSpPr>
            <a:spLocks noGrp="1"/>
          </p:cNvSpPr>
          <p:nvPr/>
        </p:nvSpPr>
        <p:spPr>
          <a:xfrm rot="0">
            <a:off x="6108700" y="1371600"/>
            <a:ext cx="7620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825764088" name="Text">
    </p:cNvPr>
          <p:cNvSpPr>
            <a:spLocks noGrp="1"/>
          </p:cNvSpPr>
          <p:nvPr/>
        </p:nvSpPr>
        <p:spPr>
          <a:xfrm rot="0">
            <a:off x="5537200" y="14478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</a:p>
        </p:txBody>
      </p:sp>
      <p:sp>
        <p:nvSpPr>
          <p:cNvPr id="519431022" name="Text">
    </p:cNvPr>
          <p:cNvSpPr>
            <a:spLocks noGrp="1"/>
          </p:cNvSpPr>
          <p:nvPr/>
        </p:nvSpPr>
        <p:spPr>
          <a:xfrm rot="0">
            <a:off x="889000" y="13716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69155204" name="Text">
    </p:cNvPr>
          <p:cNvSpPr>
            <a:spLocks noGrp="1"/>
          </p:cNvSpPr>
          <p:nvPr/>
        </p:nvSpPr>
        <p:spPr>
          <a:xfrm rot="0">
            <a:off x="7124700" y="1371600"/>
            <a:ext cx="26543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94293302" name="Text">
    </p:cNvPr>
          <p:cNvSpPr>
            <a:spLocks noGrp="1"/>
          </p:cNvSpPr>
          <p:nvPr/>
        </p:nvSpPr>
        <p:spPr>
          <a:xfrm rot="0">
            <a:off x="5537200" y="13716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7354300" name="Rectangle"/>
          <p:cNvSpPr>
            <a:spLocks noGrp="1"/>
          </p:cNvSpPr>
          <p:nvPr/>
        </p:nvSpPr>
        <p:spPr>
          <a:xfrm>
            <a:off x="6870700" y="1371600"/>
            <a:ext cx="254000" cy="673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233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2232677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5166675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331695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3011369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803501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2980189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4188188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6868606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0848841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2766869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2418214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6089228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8252040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816766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120137128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</a:p>
        </p:txBody>
      </p:sp>
      <p:sp>
        <p:nvSpPr>
          <p:cNvPr id="135255287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프로그램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이중 등록된 사업자등록번호, 주민번호 조회 프로그램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(ZFIR7134)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PP(Polypropylene) 제품별 원가내역 조회 Report 개발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청(ZPCOR2030)</a:t>
            </a:r>
          </a:p>
        </p:txBody>
      </p:sp>
      <p:sp>
        <p:nvSpPr>
          <p:cNvPr id="166581120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3081932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48797611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공휴일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전도자금 전표출력 프로세스 분석 (ZFIR7070)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구매처 생성시 사원번호 오류 분석 및 해결방안 작성 (FIE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LD_EXIT_ALTKN_1)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PP(Polypropylene) 제품별 원가내역 조회 Report 개발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 (ZPCOR2030)</a:t>
            </a:r>
          </a:p>
        </p:txBody>
      </p:sp>
      <p:sp>
        <p:nvSpPr>
          <p:cNvPr id="105937858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24797265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</a:p>
        </p:txBody>
      </p:sp>
      <p:sp>
        <p:nvSpPr>
          <p:cNvPr id="102744488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</a:p>
        </p:txBody>
      </p:sp>
      <p:sp>
        <p:nvSpPr>
          <p:cNvPr id="26840982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7633433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37591641" name="Text">
    </p:cNvPr>
          <p:cNvSpPr>
            <a:spLocks noGrp="1"/>
          </p:cNvSpPr>
          <p:nvPr/>
        </p:nvSpPr>
        <p:spPr>
          <a:xfrm rot="0">
            <a:off x="9702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  <a:br/>
          </a:p>
        </p:txBody>
      </p:sp>
      <p:sp>
        <p:nvSpPr>
          <p:cNvPr id="2011698520" name="Text">
    </p:cNvPr>
          <p:cNvSpPr>
            <a:spLocks noGrp="1"/>
          </p:cNvSpPr>
          <p:nvPr/>
        </p:nvSpPr>
        <p:spPr>
          <a:xfrm rot="0">
            <a:off x="93345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</a:p>
        </p:txBody>
      </p:sp>
      <p:sp>
        <p:nvSpPr>
          <p:cNvPr id="71016652" name="Text">
    </p:cNvPr>
          <p:cNvSpPr>
            <a:spLocks noGrp="1"/>
          </p:cNvSpPr>
          <p:nvPr/>
        </p:nvSpPr>
        <p:spPr>
          <a:xfrm rot="0">
            <a:off x="5930900" y="37719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 - 80%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 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신규입사자 연차 관리 관련 요청 (생산직 경력사원 연차 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계)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요청: 추가 요청사항 반영 - 90%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휴가(변경/취소포함)신청서 상 대상자가 한정된 휴가에 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한 텍스트 수정 요청</a:t>
            </a:r>
          </a:p>
        </p:txBody>
      </p:sp>
      <p:sp>
        <p:nvSpPr>
          <p:cNvPr id="1628403248" name="Text">
    </p:cNvPr>
          <p:cNvSpPr>
            <a:spLocks noGrp="1"/>
          </p:cNvSpPr>
          <p:nvPr/>
        </p:nvSpPr>
        <p:spPr>
          <a:xfrm rot="0">
            <a:off x="53086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085034592" name="Text">
    </p:cNvPr>
          <p:cNvSpPr>
            <a:spLocks noGrp="1"/>
          </p:cNvSpPr>
          <p:nvPr/>
        </p:nvSpPr>
        <p:spPr>
          <a:xfrm rot="0">
            <a:off x="889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2002378744" name="Text">
    </p:cNvPr>
          <p:cNvSpPr>
            <a:spLocks noGrp="1"/>
          </p:cNvSpPr>
          <p:nvPr/>
        </p:nvSpPr>
        <p:spPr>
          <a:xfrm rot="0">
            <a:off x="711200" y="37719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. 인사원장 Index 2 추가 작업 (인력개발팀 남상덕 책임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. HCM 조직도와 CP 조직도 차이 관련 문의 (파트단위 로직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의 경우 CP 예외처리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퇴직연금 : 중도인출일 추가 관리 프로세스 확인작업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. HCM 개명 신청자 ERP 대상자 Table 중복처리 확인 후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달 (이재찬 책임)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HCM 비밀번호 동기화 처리 관련 작업지원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신규입사자 연차 관리 관련 요청 (생산직 경력사원 연차 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계)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휴가(변경/취소포함)신청서 상 대상자가 한정된 휴가에 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한 텍스트 수정 요청</a:t>
            </a:r>
          </a:p>
        </p:txBody>
      </p:sp>
      <p:sp>
        <p:nvSpPr>
          <p:cNvPr id="784149535" name="Text">
    </p:cNvPr>
          <p:cNvSpPr>
            <a:spLocks noGrp="1"/>
          </p:cNvSpPr>
          <p:nvPr/>
        </p:nvSpPr>
        <p:spPr>
          <a:xfrm rot="0">
            <a:off x="44831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  <a:br/>
          </a:p>
        </p:txBody>
      </p:sp>
      <p:sp>
        <p:nvSpPr>
          <p:cNvPr id="874082574" name="Text">
    </p:cNvPr>
          <p:cNvSpPr>
            <a:spLocks noGrp="1"/>
          </p:cNvSpPr>
          <p:nvPr/>
        </p:nvSpPr>
        <p:spPr>
          <a:xfrm rot="0">
            <a:off x="48514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</a:p>
        </p:txBody>
      </p:sp>
      <p:sp>
        <p:nvSpPr>
          <p:cNvPr id="378804413" name="Text">
    </p:cNvPr>
          <p:cNvSpPr>
            <a:spLocks noGrp="1"/>
          </p:cNvSpPr>
          <p:nvPr/>
        </p:nvSpPr>
        <p:spPr>
          <a:xfrm rot="0">
            <a:off x="4114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</a:p>
        </p:txBody>
      </p:sp>
      <p:sp>
        <p:nvSpPr>
          <p:cNvPr id="797680520" name="Text">
    </p:cNvPr>
          <p:cNvSpPr>
            <a:spLocks noGrp="1"/>
          </p:cNvSpPr>
          <p:nvPr/>
        </p:nvSpPr>
        <p:spPr>
          <a:xfrm rot="0">
            <a:off x="6604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45993650" name="Text">
    </p:cNvPr>
          <p:cNvSpPr>
            <a:spLocks noGrp="1"/>
          </p:cNvSpPr>
          <p:nvPr/>
        </p:nvSpPr>
        <p:spPr>
          <a:xfrm rot="0">
            <a:off x="58801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60063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5525402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0076269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2197087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9216412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02376983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029961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7594438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4492401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5613171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0237395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5159581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8245768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2793557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8642418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</a:p>
        </p:txBody>
      </p:sp>
      <p:sp>
        <p:nvSpPr>
          <p:cNvPr id="108799343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</a:p>
        </p:txBody>
      </p:sp>
      <p:sp>
        <p:nvSpPr>
          <p:cNvPr id="213917265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</a:p>
        </p:txBody>
      </p:sp>
      <p:sp>
        <p:nvSpPr>
          <p:cNvPr id="81397089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77528942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63472497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인사정보 요청서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문의응대 및 원격지원(비밀번호 관련 문의, 프린터 문의)</a:t>
            </a:r>
          </a:p>
        </p:txBody>
      </p:sp>
      <p:sp>
        <p:nvSpPr>
          <p:cNvPr id="139850794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111359096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1006</a:t>
            </a:r>
            <a:br/>
          </a:p>
        </p:txBody>
      </p:sp>
      <p:sp>
        <p:nvSpPr>
          <p:cNvPr id="113289263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</a:p>
        </p:txBody>
      </p:sp>
      <p:sp>
        <p:nvSpPr>
          <p:cNvPr id="133877906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7937258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475102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</a:p>
        </p:txBody>
      </p:sp>
      <p:sp>
        <p:nvSpPr>
          <p:cNvPr id="197008074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152896128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수입자재에 대한 입고문서 생성관련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ZLBR2050 이관문서 생성 시 날짜 설정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ZIMHCD 티코드에 전표기준 AP반제 기능추가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원유수입비용 명세서상 무역조건 표기 수정요청</a:t>
            </a:r>
          </a:p>
        </p:txBody>
      </p:sp>
      <p:sp>
        <p:nvSpPr>
          <p:cNvPr id="885110262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60938510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96449938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수입자재에 대한 입고문서 생성관련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ZLBR2050 이관문서 생성 시 날짜 설정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기성보고서 최종입력처리 취소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KNOC AL 원유 구매 인도조건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ZIMHCD 티코드에 전표기준 AP반제 기능추가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원유수입비용 명세서상 무역조건 표기 수정요청</a:t>
            </a:r>
          </a:p>
        </p:txBody>
      </p:sp>
      <p:sp>
        <p:nvSpPr>
          <p:cNvPr id="191869224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</a:p>
        </p:txBody>
      </p:sp>
      <p:sp>
        <p:nvSpPr>
          <p:cNvPr id="125904848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</a:p>
        </p:txBody>
      </p:sp>
      <p:sp>
        <p:nvSpPr>
          <p:cNvPr id="209261851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75785313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5201216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36710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989750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0256618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0262244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1947498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43070336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9810418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9369955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7731000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0368944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7804409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6550186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8085010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954006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5637424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</a:p>
        </p:txBody>
      </p:sp>
      <p:sp>
        <p:nvSpPr>
          <p:cNvPr id="181519622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</a:p>
        </p:txBody>
      </p:sp>
      <p:sp>
        <p:nvSpPr>
          <p:cNvPr id="71232459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129269899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97041146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48618526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마감업무 지원작업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HCM개발 AP서버 SNC 관련 파라미터 변경 및 SAP서비스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리스타트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HCM개발 Remote Client Copy 문제에 따른 Notes 적용작업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(인시던트 권고 Notes)</a:t>
            </a:r>
          </a:p>
        </p:txBody>
      </p:sp>
      <p:sp>
        <p:nvSpPr>
          <p:cNvPr id="154010199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</a:p>
        </p:txBody>
      </p:sp>
      <p:sp>
        <p:nvSpPr>
          <p:cNvPr id="211915366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</a:p>
        </p:txBody>
      </p:sp>
      <p:sp>
        <p:nvSpPr>
          <p:cNvPr id="211321571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</a:p>
        </p:txBody>
      </p:sp>
      <p:sp>
        <p:nvSpPr>
          <p:cNvPr id="24395888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9382235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17834911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166842283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956392805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963315165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65668085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42192044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172547815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13395607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</a:p>
        </p:txBody>
      </p:sp>
      <p:sp>
        <p:nvSpPr>
          <p:cNvPr id="2326284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139600378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8579135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