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9"/>
    <p:sldId id="274" r:id="rId31"/>
    <p:sldId id="275" r:id="rId32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notesSlides/notesSlide4.xml" Type="http://schemas.openxmlformats.org/officeDocument/2006/relationships/notes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slides/slide19.xml" Type="http://schemas.openxmlformats.org/officeDocument/2006/relationships/slide"/><Relationship Id="rId32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2023-10-04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[2023.10.10 ~ 2023.10.16]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10월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57208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711255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490336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9547407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1679828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8711298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2325562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0647305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477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6841782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823107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975546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905468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4106043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486660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18303911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138016686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26054360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3689552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00938798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</a:p>
        </p:txBody>
      </p:sp>
      <p:sp>
        <p:nvSpPr>
          <p:cNvPr id="194197086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07945821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</a:p>
        </p:txBody>
      </p:sp>
      <p:sp>
        <p:nvSpPr>
          <p:cNvPr id="27475612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</a:p>
        </p:txBody>
      </p:sp>
      <p:sp>
        <p:nvSpPr>
          <p:cNvPr id="20872247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254560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6678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54533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6631186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7370722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4429017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8689015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623802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8888337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9222025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990465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04458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4464050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3000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8765104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8695108" name="Text">
    </p:cNvPr>
          <p:cNvSpPr>
            <a:spLocks noGrp="1"/>
          </p:cNvSpPr>
          <p:nvPr/>
        </p:nvSpPr>
        <p:spPr>
          <a:xfrm rot="0">
            <a:off x="9702800" y="1511300"/>
            <a:ext cx="3683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2029943433" name="Text">
    </p:cNvPr>
          <p:cNvSpPr>
            <a:spLocks noGrp="1"/>
          </p:cNvSpPr>
          <p:nvPr/>
        </p:nvSpPr>
        <p:spPr>
          <a:xfrm rot="0">
            <a:off x="9334500" y="1511300"/>
            <a:ext cx="3683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1703965949" name="Text">
    </p:cNvPr>
          <p:cNvSpPr>
            <a:spLocks noGrp="1"/>
          </p:cNvSpPr>
          <p:nvPr/>
        </p:nvSpPr>
        <p:spPr>
          <a:xfrm rot="0">
            <a:off x="5930900" y="1511300"/>
            <a:ext cx="3403600" cy="471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2142054745" name="Text">
    </p:cNvPr>
          <p:cNvSpPr>
            <a:spLocks noGrp="1"/>
          </p:cNvSpPr>
          <p:nvPr/>
        </p:nvSpPr>
        <p:spPr>
          <a:xfrm rot="0">
            <a:off x="5308600" y="1511300"/>
            <a:ext cx="5715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9213033" name="Text">
    </p:cNvPr>
          <p:cNvSpPr>
            <a:spLocks noGrp="1"/>
          </p:cNvSpPr>
          <p:nvPr/>
        </p:nvSpPr>
        <p:spPr>
          <a:xfrm rot="0">
            <a:off x="88900" y="1511300"/>
            <a:ext cx="5715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5081658" name="Text">
    </p:cNvPr>
          <p:cNvSpPr>
            <a:spLocks noGrp="1"/>
          </p:cNvSpPr>
          <p:nvPr/>
        </p:nvSpPr>
        <p:spPr>
          <a:xfrm rot="0">
            <a:off x="711200" y="1511300"/>
            <a:ext cx="3403600" cy="471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ITSM-101033 PP출하 차량에 대한 ERP~출입관리시스템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(e-IOM) Interface 개발 요청- 9/18~9/22 이니셜코딩, EAI테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추가- 9/25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ITSM-101327SABIC 인보이스 및 오더 생성 시 반영 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요청- 10/10~ 인보이스 헤더 양식변경 및 특정데이터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ITSM-101129e-Biz S-OIL 마켓 조회/수정권한 부여요청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- 10/12 예외전표 추가</a:t>
            </a:r>
          </a:p>
        </p:txBody>
      </p:sp>
      <p:sp>
        <p:nvSpPr>
          <p:cNvPr id="1714916295" name="Text">
    </p:cNvPr>
          <p:cNvSpPr>
            <a:spLocks noGrp="1"/>
          </p:cNvSpPr>
          <p:nvPr/>
        </p:nvSpPr>
        <p:spPr>
          <a:xfrm rot="0">
            <a:off x="4483100" y="1511300"/>
            <a:ext cx="3683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1883673017" name="Text">
    </p:cNvPr>
          <p:cNvSpPr>
            <a:spLocks noGrp="1"/>
          </p:cNvSpPr>
          <p:nvPr/>
        </p:nvSpPr>
        <p:spPr>
          <a:xfrm rot="0">
            <a:off x="4851400" y="1511300"/>
            <a:ext cx="3683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1123611321" name="Text">
    </p:cNvPr>
          <p:cNvSpPr>
            <a:spLocks noGrp="1"/>
          </p:cNvSpPr>
          <p:nvPr/>
        </p:nvSpPr>
        <p:spPr>
          <a:xfrm rot="0">
            <a:off x="4114800" y="1511300"/>
            <a:ext cx="3683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1932196268" name="Text">
    </p:cNvPr>
          <p:cNvSpPr>
            <a:spLocks noGrp="1"/>
          </p:cNvSpPr>
          <p:nvPr/>
        </p:nvSpPr>
        <p:spPr>
          <a:xfrm rot="0">
            <a:off x="660400" y="1511300"/>
            <a:ext cx="34544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9520061" name="Text">
    </p:cNvPr>
          <p:cNvSpPr>
            <a:spLocks noGrp="1"/>
          </p:cNvSpPr>
          <p:nvPr/>
        </p:nvSpPr>
        <p:spPr>
          <a:xfrm rot="0">
            <a:off x="5880100" y="1511300"/>
            <a:ext cx="34544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74366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222429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352725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9081676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9720735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6486410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02651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487996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9994732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8742206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5741928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5750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704851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5926972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018366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</a:p>
        </p:txBody>
      </p:sp>
      <p:sp>
        <p:nvSpPr>
          <p:cNvPr id="32782191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91592297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</a:p>
        </p:txBody>
      </p:sp>
      <p:sp>
        <p:nvSpPr>
          <p:cNvPr id="9607904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37194315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41252368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ITSM-101275 규정관리 기안지 첨부파일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ITSM-101384 기성보고서 납품일자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ITSM-101329 공장 업무용 차량 신규차량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및 삭제 요청건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ITSM-101316 문서번호 B76-23-0016 기술검수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증 첨부변경요청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ITSM-101382 기안지(본사 사옥 연말/연시 데코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레이션 설치) 첨부파일 추가 요청</a:t>
            </a:r>
          </a:p>
        </p:txBody>
      </p:sp>
      <p:sp>
        <p:nvSpPr>
          <p:cNvPr id="85915383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171523763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73698656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194975602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992782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343514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68089652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80693048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497560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62791742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68350252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OAS, ePSMS 탱크&amp;RunSheet Sync</a:t>
            </a:r>
          </a:p>
        </p:txBody>
      </p:sp>
      <p:sp>
        <p:nvSpPr>
          <p:cNvPr id="32801617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93735069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37880192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86010820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698343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293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4535553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170976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6221267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3890023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8091110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8018864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3480490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920531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0157996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3389341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9498554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6954484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6202458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136599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84921702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</a:p>
        </p:txBody>
      </p:sp>
      <p:sp>
        <p:nvSpPr>
          <p:cNvPr id="150920514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필수 계약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마스터 API 관련 수정</a:t>
            </a:r>
            <a:br/>
          </a:p>
        </p:txBody>
      </p:sp>
      <p:sp>
        <p:nvSpPr>
          <p:cNvPr id="470100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5133330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05150071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시 필수 계약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 https 링크 조치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마스터 API 관련 수정</a:t>
            </a:r>
            <a:br/>
          </a:p>
        </p:txBody>
      </p:sp>
      <p:sp>
        <p:nvSpPr>
          <p:cNvPr id="11610966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85858577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201164006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</a:p>
        </p:txBody>
      </p:sp>
      <p:sp>
        <p:nvSpPr>
          <p:cNvPr id="90938354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81415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3582393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93122164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69484397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  <a:br/>
          </a:p>
        </p:txBody>
      </p:sp>
      <p:sp>
        <p:nvSpPr>
          <p:cNvPr id="198982981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54789270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86320639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ITSM-101310 서비스 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입고 및 출고 데이터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입고 내역 조회 수정</a:t>
            </a:r>
            <a:br/>
          </a:p>
        </p:txBody>
      </p:sp>
      <p:sp>
        <p:nvSpPr>
          <p:cNvPr id="208215415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</a:p>
        </p:txBody>
      </p:sp>
      <p:sp>
        <p:nvSpPr>
          <p:cNvPr id="150164127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</a:p>
        </p:txBody>
      </p:sp>
      <p:sp>
        <p:nvSpPr>
          <p:cNvPr id="94213217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</a:p>
        </p:txBody>
      </p:sp>
      <p:sp>
        <p:nvSpPr>
          <p:cNvPr id="27079161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02458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52248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750354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270522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744747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4482489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6543401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0124633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11641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099577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7486743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4930718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9496065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366695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9245688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3099621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61429938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44236609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659962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686132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8513153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A360 '금융정보 취합 및 보고' 엑셀 데이터 열 추가로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후열 데이터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 매출입력' 작업 문제상황 확인 및 원인파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악매크로 수정 및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117pc, 209pc 확인 및 AA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'나프타 수입부과금' 작업 수정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 전표' 작업 데이터정리 및 재수행</a:t>
            </a:r>
          </a:p>
        </p:txBody>
      </p:sp>
      <p:sp>
        <p:nvSpPr>
          <p:cNvPr id="96400525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</a:p>
        </p:txBody>
      </p:sp>
      <p:sp>
        <p:nvSpPr>
          <p:cNvPr id="112070598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</a:p>
        </p:txBody>
      </p:sp>
      <p:sp>
        <p:nvSpPr>
          <p:cNvPr id="53857900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</a:p>
        </p:txBody>
      </p:sp>
      <p:sp>
        <p:nvSpPr>
          <p:cNvPr id="54388756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437037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365228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66149343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46327439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</a:p>
        </p:txBody>
      </p:sp>
      <p:sp>
        <p:nvSpPr>
          <p:cNvPr id="30552574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40828785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95579240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</a:p>
        </p:txBody>
      </p:sp>
      <p:sp>
        <p:nvSpPr>
          <p:cNvPr id="126000209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98057859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10289353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</a:p>
        </p:txBody>
      </p:sp>
      <p:sp>
        <p:nvSpPr>
          <p:cNvPr id="94563875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759219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512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894779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3728622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6851393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832655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5966324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0439567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39866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284501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2061073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934423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6569815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826447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2855303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6327790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46015491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70438460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83077948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4209757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1536967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전자결재시스템의 "규정관리 기안지 양식" 정기적검토시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, 개정/폐기 과정 진행되도록 기능개선 작업 진행에 대한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사항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윤리경영/준법경영(신규입사자 대상) 온라인교육	수강완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료후 미이수처리건 이수처리 요청(5938 , 모인천 계장님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전자결재 교육훈련신청서 및 교육양식에 대한 첨부파일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다운로드 URL 경로를 기존 서버 IP에서 HTTPS URL로 변경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</a:p>
        </p:txBody>
      </p:sp>
      <p:sp>
        <p:nvSpPr>
          <p:cNvPr id="115872952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br/>
          </a:p>
        </p:txBody>
      </p:sp>
      <p:sp>
        <p:nvSpPr>
          <p:cNvPr id="135912899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43%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br/>
          </a:p>
        </p:txBody>
      </p:sp>
      <p:sp>
        <p:nvSpPr>
          <p:cNvPr id="9141883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br/>
          </a:p>
        </p:txBody>
      </p:sp>
      <p:sp>
        <p:nvSpPr>
          <p:cNvPr id="99222314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257369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540241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77827192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89978264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모바일 인수인계</a:t>
            </a:r>
          </a:p>
        </p:txBody>
      </p:sp>
      <p:sp>
        <p:nvSpPr>
          <p:cNvPr id="103305366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80487971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4946907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재고번호이전전송 상세정보 List 데이터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충남지사 입고 미처리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공장인사후생팀, 경기북부지사 출고상품권 중복내역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교환판매등록 로직 분석 요청</a:t>
            </a:r>
          </a:p>
        </p:txBody>
      </p:sp>
      <p:sp>
        <p:nvSpPr>
          <p:cNvPr id="59437670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</a:p>
        </p:txBody>
      </p:sp>
      <p:sp>
        <p:nvSpPr>
          <p:cNvPr id="12504792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</a:p>
        </p:txBody>
      </p:sp>
      <p:sp>
        <p:nvSpPr>
          <p:cNvPr id="166109891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</a:p>
        </p:txBody>
      </p:sp>
      <p:sp>
        <p:nvSpPr>
          <p:cNvPr id="72696722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417907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11361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0490068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9251308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8700535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1598196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5783729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933021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934656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5380824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039557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551178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8425418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409002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8848680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646866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52563697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1293210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</a:p>
        </p:txBody>
      </p:sp>
      <p:sp>
        <p:nvSpPr>
          <p:cNvPr id="168340040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386860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45923454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</a:p>
        </p:txBody>
      </p:sp>
      <p:sp>
        <p:nvSpPr>
          <p:cNvPr id="115048495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</a:p>
        </p:txBody>
      </p:sp>
      <p:sp>
        <p:nvSpPr>
          <p:cNvPr id="36297101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75846613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</a:p>
        </p:txBody>
      </p:sp>
      <p:sp>
        <p:nvSpPr>
          <p:cNvPr id="15161998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083030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360656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99262445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212509814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</a:p>
        </p:txBody>
      </p:sp>
      <p:sp>
        <p:nvSpPr>
          <p:cNvPr id="184683775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94266728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8551252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2023.8월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Hot spot audit (출입관리_PP출하차량) 관련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</a:p>
        </p:txBody>
      </p:sp>
      <p:sp>
        <p:nvSpPr>
          <p:cNvPr id="214693063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90011928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92088601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</a:p>
        </p:txBody>
      </p:sp>
      <p:sp>
        <p:nvSpPr>
          <p:cNvPr id="16583537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413886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22941766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개천절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한글날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에쓰오일</a:t>
                      </a: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체육의 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이병준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박선미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남대현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ko-KR" b="1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10</a:t>
            </a:r>
            <a:r>
              <a:rPr altLang="en-US" b="1" baseline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22941766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개천절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한글날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에쓰오일</a:t>
                      </a: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체육의 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270315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526460295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136894251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265154118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7513954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742663436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0442140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787161675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872983193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56897572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980534036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308575595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957150705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28882324" name="Frame"/>
          <p:cNvSpPr>
            <a:spLocks noGrp="1"/>
          </p:cNvSpPr>
          <p:nvPr/>
        </p:nvSpPr>
        <p:spPr>
          <a:xfrm>
            <a:off x="25400" y="52451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11980228" name="Text">
    </p:cNvPr>
          <p:cNvSpPr>
            <a:spLocks noGrp="1"/>
          </p:cNvSpPr>
          <p:nvPr/>
        </p:nvSpPr>
        <p:spPr>
          <a:xfrm rot="0">
            <a:off x="152400" y="5270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251051020" name="Text">
    </p:cNvPr>
          <p:cNvSpPr>
            <a:spLocks noGrp="1"/>
          </p:cNvSpPr>
          <p:nvPr/>
        </p:nvSpPr>
        <p:spPr>
          <a:xfrm rot="0">
            <a:off x="6451600" y="5803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1031762" name="Text">
    </p:cNvPr>
          <p:cNvSpPr>
            <a:spLocks noGrp="1"/>
          </p:cNvSpPr>
          <p:nvPr/>
        </p:nvSpPr>
        <p:spPr>
          <a:xfrm rot="0">
            <a:off x="2057400" y="5803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1426490" name="Text">
    </p:cNvPr>
          <p:cNvSpPr>
            <a:spLocks noGrp="1"/>
          </p:cNvSpPr>
          <p:nvPr/>
        </p:nvSpPr>
        <p:spPr>
          <a:xfrm rot="0">
            <a:off x="101600" y="5803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5759217" name="Text">
    </p:cNvPr>
          <p:cNvSpPr>
            <a:spLocks noGrp="1"/>
          </p:cNvSpPr>
          <p:nvPr/>
        </p:nvSpPr>
        <p:spPr>
          <a:xfrm rot="0">
            <a:off x="101600" y="5562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35953557" name="Text">
    </p:cNvPr>
          <p:cNvSpPr>
            <a:spLocks noGrp="1"/>
          </p:cNvSpPr>
          <p:nvPr/>
        </p:nvSpPr>
        <p:spPr>
          <a:xfrm rot="0">
            <a:off x="2057400" y="5562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2021982020" name="Text">
    </p:cNvPr>
          <p:cNvSpPr>
            <a:spLocks noGrp="1"/>
          </p:cNvSpPr>
          <p:nvPr/>
        </p:nvSpPr>
        <p:spPr>
          <a:xfrm rot="0">
            <a:off x="6451600" y="5562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992101423" name="Text">
    </p:cNvPr>
          <p:cNvSpPr>
            <a:spLocks noGrp="1"/>
          </p:cNvSpPr>
          <p:nvPr/>
        </p:nvSpPr>
        <p:spPr>
          <a:xfrm rot="0">
            <a:off x="101600" y="6096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400689" name="Text">
    </p:cNvPr>
          <p:cNvSpPr>
            <a:spLocks noGrp="1"/>
          </p:cNvSpPr>
          <p:nvPr/>
        </p:nvSpPr>
        <p:spPr>
          <a:xfrm rot="0">
            <a:off x="6451600" y="6096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6336310" name="Text">
    </p:cNvPr>
          <p:cNvSpPr>
            <a:spLocks noGrp="1"/>
          </p:cNvSpPr>
          <p:nvPr/>
        </p:nvSpPr>
        <p:spPr>
          <a:xfrm rot="0">
            <a:off x="2057400" y="6096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8319812" name="Text">
    </p:cNvPr>
          <p:cNvSpPr>
            <a:spLocks noGrp="1"/>
          </p:cNvSpPr>
          <p:nvPr/>
        </p:nvSpPr>
        <p:spPr>
          <a:xfrm rot="0">
            <a:off x="1244600" y="6096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26614218" name="Text">
    </p:cNvPr>
          <p:cNvSpPr>
            <a:spLocks noGrp="1"/>
          </p:cNvSpPr>
          <p:nvPr/>
        </p:nvSpPr>
        <p:spPr>
          <a:xfrm rot="0">
            <a:off x="1244600" y="5803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6371183" name="Text">
    </p:cNvPr>
          <p:cNvSpPr>
            <a:spLocks noGrp="1"/>
          </p:cNvSpPr>
          <p:nvPr/>
        </p:nvSpPr>
        <p:spPr>
          <a:xfrm rot="0">
            <a:off x="1244600" y="5562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035599409" name="Text">
    </p:cNvPr>
          <p:cNvSpPr>
            <a:spLocks noGrp="1"/>
          </p:cNvSpPr>
          <p:nvPr/>
        </p:nvSpPr>
        <p:spPr>
          <a:xfrm rot="0">
            <a:off x="8102600" y="6096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4458735" name="Text">
    </p:cNvPr>
          <p:cNvSpPr>
            <a:spLocks noGrp="1"/>
          </p:cNvSpPr>
          <p:nvPr/>
        </p:nvSpPr>
        <p:spPr>
          <a:xfrm rot="0">
            <a:off x="8102600" y="5562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166767215" name="Text">
    </p:cNvPr>
          <p:cNvSpPr>
            <a:spLocks noGrp="1"/>
          </p:cNvSpPr>
          <p:nvPr/>
        </p:nvSpPr>
        <p:spPr>
          <a:xfrm rot="0">
            <a:off x="8102600" y="5803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5141449" name="Frame"/>
          <p:cNvSpPr>
            <a:spLocks noGrp="1"/>
          </p:cNvSpPr>
          <p:nvPr/>
        </p:nvSpPr>
        <p:spPr>
          <a:xfrm>
            <a:off x="101600" y="31369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020874946" name="Text">
    </p:cNvPr>
          <p:cNvSpPr>
            <a:spLocks noGrp="1"/>
          </p:cNvSpPr>
          <p:nvPr/>
        </p:nvSpPr>
        <p:spPr>
          <a:xfrm rot="0">
            <a:off x="165100" y="3200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9066907" name="Text">
    </p:cNvPr>
          <p:cNvSpPr>
            <a:spLocks noGrp="1"/>
          </p:cNvSpPr>
          <p:nvPr/>
        </p:nvSpPr>
        <p:spPr>
          <a:xfrm rot="0">
            <a:off x="152400" y="3162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023617294" name="Text">
    </p:cNvPr>
          <p:cNvSpPr>
            <a:spLocks noGrp="1"/>
          </p:cNvSpPr>
          <p:nvPr/>
        </p:nvSpPr>
        <p:spPr>
          <a:xfrm rot="0">
            <a:off x="165100" y="3416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45869016" name="Text">
    </p:cNvPr>
          <p:cNvSpPr>
            <a:spLocks noGrp="1"/>
          </p:cNvSpPr>
          <p:nvPr/>
        </p:nvSpPr>
        <p:spPr>
          <a:xfrm rot="0">
            <a:off x="901700" y="3416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4247259" name="Text">
    </p:cNvPr>
          <p:cNvSpPr>
            <a:spLocks noGrp="1"/>
          </p:cNvSpPr>
          <p:nvPr/>
        </p:nvSpPr>
        <p:spPr>
          <a:xfrm rot="0">
            <a:off x="5549900" y="3416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366015813" name="Text">
    </p:cNvPr>
          <p:cNvSpPr>
            <a:spLocks noGrp="1"/>
          </p:cNvSpPr>
          <p:nvPr/>
        </p:nvSpPr>
        <p:spPr>
          <a:xfrm rot="0">
            <a:off x="6121400" y="3416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826271144" name="Frame"/>
          <p:cNvSpPr>
            <a:spLocks noGrp="1"/>
          </p:cNvSpPr>
          <p:nvPr/>
        </p:nvSpPr>
        <p:spPr>
          <a:xfrm>
            <a:off x="165100" y="44577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69000271" name="Text">
    </p:cNvPr>
          <p:cNvSpPr>
            <a:spLocks noGrp="1"/>
          </p:cNvSpPr>
          <p:nvPr/>
        </p:nvSpPr>
        <p:spPr>
          <a:xfrm rot="0">
            <a:off x="165100" y="44323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64032506" name="Text">
    </p:cNvPr>
          <p:cNvSpPr>
            <a:spLocks noGrp="1"/>
          </p:cNvSpPr>
          <p:nvPr/>
        </p:nvSpPr>
        <p:spPr>
          <a:xfrm rot="0">
            <a:off x="965200" y="44831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하도급법 적용대상 구매건에 대한 점검 기능 강화</a:t>
            </a:r>
          </a:p>
        </p:txBody>
      </p:sp>
      <p:sp>
        <p:nvSpPr>
          <p:cNvPr id="492074645" name="Text">
    </p:cNvPr>
          <p:cNvSpPr>
            <a:spLocks noGrp="1"/>
          </p:cNvSpPr>
          <p:nvPr/>
        </p:nvSpPr>
        <p:spPr>
          <a:xfrm rot="0">
            <a:off x="7239000" y="44831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93087026" name="Text">
    </p:cNvPr>
          <p:cNvSpPr>
            <a:spLocks noGrp="1"/>
          </p:cNvSpPr>
          <p:nvPr/>
        </p:nvSpPr>
        <p:spPr>
          <a:xfrm rot="0">
            <a:off x="5549900" y="44831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1968988230" name="Text">
    </p:cNvPr>
          <p:cNvSpPr>
            <a:spLocks noGrp="1"/>
          </p:cNvSpPr>
          <p:nvPr/>
        </p:nvSpPr>
        <p:spPr>
          <a:xfrm rot="0">
            <a:off x="901700" y="44323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9089943" name="Text">
    </p:cNvPr>
          <p:cNvSpPr>
            <a:spLocks noGrp="1"/>
          </p:cNvSpPr>
          <p:nvPr/>
        </p:nvSpPr>
        <p:spPr>
          <a:xfrm rot="0">
            <a:off x="6121400" y="44323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5699149" name="Text">
    </p:cNvPr>
          <p:cNvSpPr>
            <a:spLocks noGrp="1"/>
          </p:cNvSpPr>
          <p:nvPr/>
        </p:nvSpPr>
        <p:spPr>
          <a:xfrm rot="0">
            <a:off x="5549900" y="44323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8823287" name="Frame"/>
          <p:cNvSpPr>
            <a:spLocks noGrp="1"/>
          </p:cNvSpPr>
          <p:nvPr/>
        </p:nvSpPr>
        <p:spPr>
          <a:xfrm>
            <a:off x="165100" y="37592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63396362" name="Text">
    </p:cNvPr>
          <p:cNvSpPr>
            <a:spLocks noGrp="1"/>
          </p:cNvSpPr>
          <p:nvPr/>
        </p:nvSpPr>
        <p:spPr>
          <a:xfrm rot="0">
            <a:off x="165100" y="3759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331454146" name="Text">
    </p:cNvPr>
          <p:cNvSpPr>
            <a:spLocks noGrp="1"/>
          </p:cNvSpPr>
          <p:nvPr/>
        </p:nvSpPr>
        <p:spPr>
          <a:xfrm rot="0">
            <a:off x="965200" y="38354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860956148" name="Text">
    </p:cNvPr>
          <p:cNvSpPr>
            <a:spLocks noGrp="1"/>
          </p:cNvSpPr>
          <p:nvPr/>
        </p:nvSpPr>
        <p:spPr>
          <a:xfrm rot="0">
            <a:off x="7239000" y="38354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20923601" name="Text">
    </p:cNvPr>
          <p:cNvSpPr>
            <a:spLocks noGrp="1"/>
          </p:cNvSpPr>
          <p:nvPr/>
        </p:nvSpPr>
        <p:spPr>
          <a:xfrm rot="0">
            <a:off x="5549900" y="38354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951229103" name="Text">
    </p:cNvPr>
          <p:cNvSpPr>
            <a:spLocks noGrp="1"/>
          </p:cNvSpPr>
          <p:nvPr/>
        </p:nvSpPr>
        <p:spPr>
          <a:xfrm rot="0">
            <a:off x="901700" y="3759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0043531" name="Text">
    </p:cNvPr>
          <p:cNvSpPr>
            <a:spLocks noGrp="1"/>
          </p:cNvSpPr>
          <p:nvPr/>
        </p:nvSpPr>
        <p:spPr>
          <a:xfrm rot="0">
            <a:off x="6121400" y="3759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5534904" name="Text">
    </p:cNvPr>
          <p:cNvSpPr>
            <a:spLocks noGrp="1"/>
          </p:cNvSpPr>
          <p:nvPr/>
        </p:nvSpPr>
        <p:spPr>
          <a:xfrm rot="0">
            <a:off x="5549900" y="3759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6920147" name="Frame"/>
          <p:cNvSpPr>
            <a:spLocks noGrp="1"/>
          </p:cNvSpPr>
          <p:nvPr/>
        </p:nvSpPr>
        <p:spPr>
          <a:xfrm>
            <a:off x="127000" y="1384300"/>
            <a:ext cx="9779000" cy="1612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01502138" name="Frame"/>
          <p:cNvSpPr>
            <a:spLocks noGrp="1"/>
          </p:cNvSpPr>
          <p:nvPr/>
        </p:nvSpPr>
        <p:spPr>
          <a:xfrm>
            <a:off x="152400" y="20701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11863523" name="Text">
    </p:cNvPr>
          <p:cNvSpPr>
            <a:spLocks noGrp="1"/>
          </p:cNvSpPr>
          <p:nvPr/>
        </p:nvSpPr>
        <p:spPr>
          <a:xfrm rot="0">
            <a:off x="152400" y="20447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48522209" name="Text">
    </p:cNvPr>
          <p:cNvSpPr>
            <a:spLocks noGrp="1"/>
          </p:cNvSpPr>
          <p:nvPr/>
        </p:nvSpPr>
        <p:spPr>
          <a:xfrm rot="0">
            <a:off x="952500" y="2095500"/>
            <a:ext cx="45974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 https 링크 조치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A360 '항공급유 매출입력' 작업 문제상황 확인 및 원인파악매크로 수정 및 수신자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전자결재 교육훈련신청서 및 교육양식에 대한 첨부파일 다운로드 URL 경로를 기존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서버 IP에서 HTTPS URL로 변경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2023.8월 결산의 EIS, Yellow Book 반영</a:t>
            </a:r>
          </a:p>
        </p:txBody>
      </p:sp>
      <p:sp>
        <p:nvSpPr>
          <p:cNvPr id="972920761" name="Text">
    </p:cNvPr>
          <p:cNvSpPr>
            <a:spLocks noGrp="1"/>
          </p:cNvSpPr>
          <p:nvPr/>
        </p:nvSpPr>
        <p:spPr>
          <a:xfrm rot="0">
            <a:off x="7226300" y="20955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72036912" name="Text">
    </p:cNvPr>
          <p:cNvSpPr>
            <a:spLocks noGrp="1"/>
          </p:cNvSpPr>
          <p:nvPr/>
        </p:nvSpPr>
        <p:spPr>
          <a:xfrm rot="0">
            <a:off x="6108700" y="2044700"/>
            <a:ext cx="7620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687675344" name="Text">
    </p:cNvPr>
          <p:cNvSpPr>
            <a:spLocks noGrp="1"/>
          </p:cNvSpPr>
          <p:nvPr/>
        </p:nvSpPr>
        <p:spPr>
          <a:xfrm rot="0">
            <a:off x="5537200" y="20955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</a:p>
        </p:txBody>
      </p:sp>
      <p:sp>
        <p:nvSpPr>
          <p:cNvPr id="1367651420" name="Text">
    </p:cNvPr>
          <p:cNvSpPr>
            <a:spLocks noGrp="1"/>
          </p:cNvSpPr>
          <p:nvPr/>
        </p:nvSpPr>
        <p:spPr>
          <a:xfrm rot="0">
            <a:off x="889000" y="20447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268426" name="Text">
    </p:cNvPr>
          <p:cNvSpPr>
            <a:spLocks noGrp="1"/>
          </p:cNvSpPr>
          <p:nvPr/>
        </p:nvSpPr>
        <p:spPr>
          <a:xfrm rot="0">
            <a:off x="7124700" y="2044700"/>
            <a:ext cx="26543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031275" name="Text">
    </p:cNvPr>
          <p:cNvSpPr>
            <a:spLocks noGrp="1"/>
          </p:cNvSpPr>
          <p:nvPr/>
        </p:nvSpPr>
        <p:spPr>
          <a:xfrm rot="0">
            <a:off x="5537200" y="20447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9260227" name="Rectangle"/>
          <p:cNvSpPr>
            <a:spLocks noGrp="1"/>
          </p:cNvSpPr>
          <p:nvPr/>
        </p:nvSpPr>
        <p:spPr>
          <a:xfrm>
            <a:off x="6870700" y="2044700"/>
            <a:ext cx="254000" cy="952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693857146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42052922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30615098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PP(Polypropylene) 제품별 원가내역 집계 프로그램 개발 (ZPCOR2030)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원유수입비용 명세서상 무역조건 표기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e-Biz S-OIL 마켓 조회/수정권한 부여요청- 10/12 예외전표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신규입사자 연차 관리 관련 요청 (생산직 경력사원 연차 승계)</a:t>
            </a:r>
          </a:p>
        </p:txBody>
      </p:sp>
      <p:sp>
        <p:nvSpPr>
          <p:cNvPr id="1812078786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519083651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190566309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</a:p>
        </p:txBody>
      </p:sp>
      <p:sp>
        <p:nvSpPr>
          <p:cNvPr id="2056462891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778379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98389883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0482137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1594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5502228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8443704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9533053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8832114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47012783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719288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7020147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1530382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8256687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4149671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83930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7905527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218533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7302406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6730711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62032666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이중 등록된 사업자등록번호, 주민번호 조회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(ZFIR7134)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청(ZPCOR2030)</a:t>
            </a:r>
          </a:p>
        </p:txBody>
      </p:sp>
      <p:sp>
        <p:nvSpPr>
          <p:cNvPr id="25127337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9336097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81836908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공휴일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[CO]PP(Polypropylene) 제품별 원가내역 집계 프로그램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(ZPCOR2030)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[CO]PP(Polypropylene) 제품별 원가내역 조회 프로그램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 (ZPCOR2040)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[CO]비용예산 보고서 수정 (실제)COSP SELECT 로직에 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OIE추가 (ZCOR1187)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Off-duty</a:t>
            </a:r>
          </a:p>
        </p:txBody>
      </p:sp>
      <p:sp>
        <p:nvSpPr>
          <p:cNvPr id="5955376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155480678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31364878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</a:p>
        </p:txBody>
      </p:sp>
      <p:sp>
        <p:nvSpPr>
          <p:cNvPr id="185057088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84820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611532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1853301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79476662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</a:p>
        </p:txBody>
      </p:sp>
      <p:sp>
        <p:nvSpPr>
          <p:cNvPr id="161903855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3844508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3459812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신규입사자 연차 관리 관련 요청 (생산직 경력사원 연차 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휴가(변경/취소포함)신청서 상 대상자가 한정된 휴가에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텍스트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80010075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26250178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6510520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</a:p>
        </p:txBody>
      </p:sp>
      <p:sp>
        <p:nvSpPr>
          <p:cNvPr id="179650720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162905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9958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8179706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244695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1597221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594503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02009433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3686410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5271650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226086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373152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345257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3363023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1149223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9301408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2653394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</a:p>
        </p:txBody>
      </p:sp>
      <p:sp>
        <p:nvSpPr>
          <p:cNvPr id="73729949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206740634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</a:p>
        </p:txBody>
      </p:sp>
      <p:sp>
        <p:nvSpPr>
          <p:cNvPr id="175715664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05237623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4072540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문의응대 및 원격지원(중식비,생활안정자금,출장비 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응대)</a:t>
            </a:r>
          </a:p>
        </p:txBody>
      </p:sp>
      <p:sp>
        <p:nvSpPr>
          <p:cNvPr id="174692424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10/13</a:t>
            </a:r>
            <a:br/>
            <a:br/>
          </a:p>
        </p:txBody>
      </p:sp>
      <p:sp>
        <p:nvSpPr>
          <p:cNvPr id="161918560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1013</a:t>
            </a:r>
            <a:br/>
            <a:br/>
          </a:p>
        </p:txBody>
      </p:sp>
      <p:sp>
        <p:nvSpPr>
          <p:cNvPr id="101915566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</a:p>
        </p:txBody>
      </p:sp>
      <p:sp>
        <p:nvSpPr>
          <p:cNvPr id="26467507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844221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927405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70563562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</a:p>
        </p:txBody>
      </p:sp>
      <p:sp>
        <p:nvSpPr>
          <p:cNvPr id="28591149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ZLBR2050 이관문서 생성 시 날짜 설정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</a:p>
        </p:txBody>
      </p:sp>
      <p:sp>
        <p:nvSpPr>
          <p:cNvPr id="126060276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92534623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69154665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ZLBR2050 이관문서 생성 시 날짜 설정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원유수입비용 명세서상 무역조건 표기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기성보고서 납품일자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발주번호 4501164562 설정 계정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4501180674 전송 오류</a:t>
            </a:r>
          </a:p>
        </p:txBody>
      </p:sp>
      <p:sp>
        <p:nvSpPr>
          <p:cNvPr id="54226679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89664131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</a:p>
        </p:txBody>
      </p:sp>
      <p:sp>
        <p:nvSpPr>
          <p:cNvPr id="207908217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</a:p>
        </p:txBody>
      </p:sp>
      <p:sp>
        <p:nvSpPr>
          <p:cNvPr id="14137132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360843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01183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871428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5611302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7330385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204001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78483117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483384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5014981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0956584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55260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957664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796536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46801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3450569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341174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57189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</a:p>
        </p:txBody>
      </p:sp>
      <p:sp>
        <p:nvSpPr>
          <p:cNvPr id="196776656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45765023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30877519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8458322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신규 DMS서버 MaxDB AutoLog 파일 Full로 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파일 삭제 및 AutoLog 활성화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SNC 관련 파라미터 변경 후 운영 적용전 모니터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링 작업 업무지원</a:t>
            </a:r>
          </a:p>
        </p:txBody>
      </p:sp>
      <p:sp>
        <p:nvSpPr>
          <p:cNvPr id="86512076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</a:p>
        </p:txBody>
      </p:sp>
      <p:sp>
        <p:nvSpPr>
          <p:cNvPr id="30126315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29518659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</a:p>
        </p:txBody>
      </p:sp>
      <p:sp>
        <p:nvSpPr>
          <p:cNvPr id="111757881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806432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977728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41121351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02407343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68405456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44283923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49365206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87387632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143488573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213106681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47727366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837776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