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1"/>
    <p:sldId id="259" r:id="rId12"/>
    <p:sldId id="260" r:id="rId13"/>
    <p:sldId id="261" r:id="rId15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9"/>
    <p:sldId id="274" r:id="rId31"/>
    <p:sldId id="275" r:id="rId32"/>
  </p:sldIdLst>
  <p:sldSz cx="10160000" cy="692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notesSlides/notesSlide2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3.xml" Type="http://schemas.openxmlformats.org/officeDocument/2006/relationships/notes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28" Target="notesSlides/notesSlide4.xml" Type="http://schemas.openxmlformats.org/officeDocument/2006/relationships/notes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slides/slide19.xml" Type="http://schemas.openxmlformats.org/officeDocument/2006/relationships/slide"/><Relationship Id="rId32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2023-04-11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  <a:defRPr/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0" rIns="0" anchor="b"/>
          <a:lstStyle/>
          <a:p>
            <a:pPr lvl="0" algn="l" marL="372596" indent="-372596">
              <a:spcAft>
                <a:spcPct val="0"/>
              </a:spcAft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050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3019" y="1599162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93781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5031750" y="3981637"/>
            <a:ext cx="4372951" cy="2194576"/>
          </a:xfrm>
        </p:spPr>
        <p:txBody>
          <a:bodyPr lIns="45720" r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marL="175431" indent="-17543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/>
              <a:t>마스터 텍스트 스타일을 편집합니다</a:t>
            </a:r>
          </a:p>
          <a:p>
            <a:pPr lvl="1" marL="526292" indent="-175431">
              <a:spcAft>
                <a:spcPct val="0"/>
              </a:spcAft>
              <a:defRPr/>
            </a:pPr>
            <a:r>
              <a:rPr lang="ko-KR" altLang="en-US"/>
              <a:t>둘째 수준</a:t>
            </a:r>
          </a:p>
          <a:p>
            <a:pPr lvl="2" marL="875601" indent="-173878">
              <a:spcAft>
                <a:spcPct val="0"/>
              </a:spcAft>
              <a:defRPr/>
            </a:pPr>
            <a:r>
              <a:rPr lang="ko-KR" altLang="en-US"/>
              <a:t>셋째 수준</a:t>
            </a:r>
          </a:p>
          <a:p>
            <a:pPr lvl="3" marL="1235776" indent="-184746">
              <a:spcAft>
                <a:spcPct val="0"/>
              </a:spcAft>
              <a:defRPr/>
            </a:pPr>
            <a:r>
              <a:rPr lang="ko-KR" altLang="en-US"/>
              <a:t>넷째 수준</a:t>
            </a:r>
          </a:p>
          <a:p>
            <a:pPr lvl="4" marL="1586638" indent="-175431">
              <a:spcAft>
                <a:spcPct val="0"/>
              </a:spcAft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650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chemeClr val="tx1"/>
                </a:solidFill>
                <a:latin typeface="+mn-lt"/>
                <a:ea typeface="바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2023-06-29</a:t>
            </a:fld>
            <a:endParaRPr kumimoji="1" lang="ko-KR" altLang="en-US" sz="1200" b="0" i="0" baseline="0">
              <a:solidFill>
                <a:schemeClr val="tx1"/>
              </a:solidFill>
              <a:latin typeface="+mn-lt"/>
              <a:ea typeface="바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318" y="6352034"/>
            <a:ext cx="313476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ea typeface="바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ea typeface="바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4854" y="6352034"/>
            <a:ext cx="2310957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fld id="{9327EF7B-8B08-4053-A0CD-9D52558E44A8}" type="slidenum">
              <a:rPr kumimoji="1" lang="ko-KR" altLang="en-US" sz="1200" b="0" i="0" baseline="0">
                <a:solidFill>
                  <a:schemeClr val="tx1"/>
                </a:solidFill>
                <a:latin typeface="Arial"/>
                <a:ea typeface="Arial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3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730" y="101530"/>
            <a:ext cx="9055507" cy="43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 algn="l" marL="372596" indent="-372596">
              <a:spcAft>
                <a:spcPct val="0"/>
              </a:spcAft>
            </a:pPr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62" y="836032"/>
            <a:ext cx="8911114" cy="528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 marL="175431" indent="-175431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Level One Text</a:t>
            </a:r>
          </a:p>
          <a:p>
            <a:pPr lvl="1" marL="526292" indent="-175431">
              <a:spcAft>
                <a:spcPct val="0"/>
              </a:spcAft>
            </a:pPr>
            <a:r>
              <a:rPr lang="en-US" altLang="ko-KR"/>
              <a:t>Level Two Text</a:t>
            </a:r>
          </a:p>
          <a:p>
            <a:pPr lvl="2" marL="875601" indent="-173878">
              <a:spcAft>
                <a:spcPct val="0"/>
              </a:spcAft>
            </a:pPr>
            <a:r>
              <a:rPr lang="en-US" altLang="ko-KR"/>
              <a:t>Level Three Text</a:t>
            </a:r>
          </a:p>
          <a:p>
            <a:pPr lvl="3" marL="1235776" indent="-184746">
              <a:spcAft>
                <a:spcPct val="0"/>
              </a:spcAft>
            </a:pPr>
            <a:r>
              <a:rPr lang="en-US" altLang="ko-KR"/>
              <a:t>Level Four Text</a:t>
            </a:r>
          </a:p>
          <a:p>
            <a:pPr lvl="4" marL="1586638" indent="-175431">
              <a:spcAft>
                <a:spcPct val="0"/>
              </a:spcAft>
            </a:pPr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327" y="609177"/>
            <a:ext cx="9406176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4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200" y="6610520"/>
            <a:ext cx="0" cy="2157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4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9" y="6512166"/>
            <a:ext cx="852077" cy="3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7223" y="6558168"/>
            <a:ext cx="493476" cy="28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8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8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showMasterSp="false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/>
            </a:pPr>
            <a:r>
              <a:rPr b="true" lang="en-US" sz="1960">
                <a:latin typeface="맑은 고딕"/>
              </a:rPr>
              <a:t>[2023.07.18 ~ 2023.07.24]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7월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9525">
            <a:solidFill>
              <a:srgbClr val="BBE0E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altLang="en-US" lang="ko-KR" sz="2716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165675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005909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4057602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4793290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5212425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14621803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6456112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2771043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1630137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7216945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9879424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1568814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694303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62475676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8389469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9747315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239375519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ccs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</a:p>
        </p:txBody>
      </p:sp>
      <p:sp>
        <p:nvSpPr>
          <p:cNvPr id="39897173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43962623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293612209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시큐어코딩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메인 화면 공통화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브라우저 알림 제거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[계정관리]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ccs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SOIL 마켓 조회수 기능 추가</a:t>
            </a:r>
          </a:p>
        </p:txBody>
      </p:sp>
      <p:sp>
        <p:nvSpPr>
          <p:cNvPr id="2114084907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47575651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</a:p>
        </p:txBody>
      </p:sp>
      <p:sp>
        <p:nvSpPr>
          <p:cNvPr id="636143549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06214625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629842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3510017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</a:p>
        </p:txBody>
      </p:sp>
      <p:sp>
        <p:nvSpPr>
          <p:cNvPr id="1150849385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</a:p>
        </p:txBody>
      </p:sp>
      <p:sp>
        <p:nvSpPr>
          <p:cNvPr id="60172367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</a:t>
            </a:r>
          </a:p>
        </p:txBody>
      </p:sp>
      <p:sp>
        <p:nvSpPr>
          <p:cNvPr id="148570023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11664012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최진우</a:t>
            </a:r>
          </a:p>
        </p:txBody>
      </p:sp>
      <p:sp>
        <p:nvSpPr>
          <p:cNvPr id="20227063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 ITSM-91037 실수송 거리 측정데이타 erp 연동요청-5/4~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프로그램 및 RFC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ITSM-93611 ZSDR7090 - 담보관리:채권대비 담보확보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액” 개선요청-6/2~ 변경 요청사항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TSM-96689PRM 거래처 마스터 항목별 관리를 위한 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마스터 분개처리 구조 보완 요청-7/3 RFC 구조 생성-7/4 조건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별 T코드 및 프로그램 코딩-7/5 처리결과 리턴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ITSM-89436SABIC 시스템 연동 구축-7/12 SD모듈 수정사항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수정 및 운영 선 반영-7/13 모니터링 프로그램 코딩-7/14 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니터링 프로그램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- 7/17-7/21 하기휴가</a:t>
            </a:r>
          </a:p>
        </p:txBody>
      </p:sp>
      <p:sp>
        <p:nvSpPr>
          <p:cNvPr id="1055449649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</a:p>
        </p:txBody>
      </p:sp>
      <p:sp>
        <p:nvSpPr>
          <p:cNvPr id="154534126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174789135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392332589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0306074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1264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019925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35031367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01071589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14913252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399915114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814883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33035762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4928347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660701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78846065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7121832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714837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97283076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87247230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965053736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</a:p>
        </p:txBody>
      </p:sp>
      <p:sp>
        <p:nvSpPr>
          <p:cNvPr id="52412564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</a:t>
            </a:r>
            <a:br/>
          </a:p>
        </p:txBody>
      </p:sp>
      <p:sp>
        <p:nvSpPr>
          <p:cNvPr id="872407732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200983506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39124448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정리 문서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ITSM-98080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LOAPS 데이터 불일치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PDF파일 "영천" 문자열이 포함된 것을 3305로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</a:t>
            </a:r>
            <a:br/>
          </a:p>
        </p:txBody>
      </p:sp>
      <p:sp>
        <p:nvSpPr>
          <p:cNvPr id="56283973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</a:p>
        </p:txBody>
      </p:sp>
      <p:sp>
        <p:nvSpPr>
          <p:cNvPr id="183152959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7/19</a:t>
            </a:r>
            <a:br/>
            <a:br/>
          </a:p>
        </p:txBody>
      </p:sp>
      <p:sp>
        <p:nvSpPr>
          <p:cNvPr id="11285480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</a:p>
        </p:txBody>
      </p:sp>
      <p:sp>
        <p:nvSpPr>
          <p:cNvPr id="835178907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3511579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6253361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</a:p>
        </p:txBody>
      </p:sp>
      <p:sp>
        <p:nvSpPr>
          <p:cNvPr id="506112260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05/16</a:t>
            </a:r>
            <a:br/>
            <a:br/>
          </a:p>
        </p:txBody>
      </p:sp>
      <p:sp>
        <p:nvSpPr>
          <p:cNvPr id="292485203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장비 사용 확인서 수신부서 제거 요청 건 관련 기존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저유소 PM 관련 작업의뢰서 전자결재(T-Code : 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W21) 개선 요청</a:t>
            </a:r>
          </a:p>
        </p:txBody>
      </p:sp>
      <p:sp>
        <p:nvSpPr>
          <p:cNvPr id="227218915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824447718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2056126287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하도급법 적용대상 구매건에 대한 점검 기능 강화</a:t>
            </a:r>
          </a:p>
        </p:txBody>
      </p:sp>
      <p:sp>
        <p:nvSpPr>
          <p:cNvPr id="482815021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228277339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48613087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1299604835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092330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4823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7553822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179080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88069704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74124390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9683591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5933719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0843763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14241143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55300432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55305584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195618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6173647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84666077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1571063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745668444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454260096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탱크별 close_level 오류 구분 기능 구현</a:t>
            </a:r>
          </a:p>
        </p:txBody>
      </p:sp>
      <p:sp>
        <p:nvSpPr>
          <p:cNvPr id="266774528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274917139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75041233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Save and Restore Grid Layout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[ePSMS] 속보용 탱크재고 생성 로직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유종별 고객판매 조회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탱크코드 삭제 기능 구현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마감계유 ERP전송내역 삭제 기능 구현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탱크재고 유종 변경 기능 구현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탱크별 close_level 오류 구분 기능 구현</a:t>
            </a:r>
          </a:p>
        </p:txBody>
      </p:sp>
      <p:sp>
        <p:nvSpPr>
          <p:cNvPr id="175183764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391917173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</a:p>
        </p:txBody>
      </p:sp>
      <p:sp>
        <p:nvSpPr>
          <p:cNvPr id="194863054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</a:p>
        </p:txBody>
      </p:sp>
      <p:sp>
        <p:nvSpPr>
          <p:cNvPr id="90287742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77534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63056769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91482195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</a:p>
        </p:txBody>
      </p:sp>
      <p:sp>
        <p:nvSpPr>
          <p:cNvPr id="98820825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거래처 주소 수정 기능 보완요청</a:t>
            </a:r>
          </a:p>
        </p:txBody>
      </p:sp>
      <p:sp>
        <p:nvSpPr>
          <p:cNvPr id="140309898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668718443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835382121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주유소/충전소 PRM 거래처 마스터 신규 등록시 필수 계약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자동 체결요청 시스템 구청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CI시설/인허가 검수 및 주유원복 작업신청 결재문서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거래처 주소 수정 기능 보완요청</a:t>
            </a:r>
          </a:p>
        </p:txBody>
      </p:sp>
      <p:sp>
        <p:nvSpPr>
          <p:cNvPr id="200556319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67631421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85%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99%</a:t>
            </a:r>
            <a:br/>
          </a:p>
        </p:txBody>
      </p:sp>
      <p:sp>
        <p:nvSpPr>
          <p:cNvPr id="214053370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</a:p>
        </p:txBody>
      </p:sp>
      <p:sp>
        <p:nvSpPr>
          <p:cNvPr id="1067175840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53782690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68915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06390239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4183845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6114206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53623978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0924345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83198036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0781119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50206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811046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6488924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4192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42431373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5460958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2849582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70821072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307398373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</a:p>
        </p:txBody>
      </p:sp>
      <p:sp>
        <p:nvSpPr>
          <p:cNvPr id="711108960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393247512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07213347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공지사항 검색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주출발지 및 차량유형 필드 추가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ITSM-97629 요청정보 복원ITSM-93937 UAT 완료ITS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M-93519 작업유형 변경ITSM-95496 처리주체 변경RPA 취약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점 점검대상 예외처리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자동 배차 엔진 xml log 송부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취약점 자동 점검 / 자동 배포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ITSM-98108 변경수행자 변경ITSM-98080 변경결과 작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성ITSM-94971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ITSM-97975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ITSM-96816</a:t>
            </a:r>
          </a:p>
        </p:txBody>
      </p:sp>
      <p:sp>
        <p:nvSpPr>
          <p:cNvPr id="40543437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</a:p>
        </p:txBody>
      </p:sp>
      <p:sp>
        <p:nvSpPr>
          <p:cNvPr id="658305998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</a:p>
        </p:txBody>
      </p:sp>
      <p:sp>
        <p:nvSpPr>
          <p:cNvPr id="773214644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</a:p>
        </p:txBody>
      </p:sp>
      <p:sp>
        <p:nvSpPr>
          <p:cNvPr id="719222136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156230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9781675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</a:p>
        </p:txBody>
      </p:sp>
      <p:sp>
        <p:nvSpPr>
          <p:cNvPr id="1029372229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</a:p>
        </p:txBody>
      </p:sp>
      <p:sp>
        <p:nvSpPr>
          <p:cNvPr id="1685466659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이상관리 및 재수행</a:t>
            </a:r>
          </a:p>
        </p:txBody>
      </p:sp>
      <p:sp>
        <p:nvSpPr>
          <p:cNvPr id="2013789518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89225873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607765659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작업 RPA 점검시스템 에러상황 확인 (H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CM)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'Margin' 작업 엑셀 이상 확인 및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 지급전표' 재수행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서버 패치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[PPS] sqlserver agent 중지 확인 및 보고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117pc Window 자동업데이트 PC 확인 및 AA재가동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Control Room PC 이상으로 인한 A11 계정 전체 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그인 불가 현상 확인</a:t>
            </a:r>
          </a:p>
        </p:txBody>
      </p:sp>
      <p:sp>
        <p:nvSpPr>
          <p:cNvPr id="176600180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1303172583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244069985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197707814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500995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011636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46748295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9884821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2313184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9393447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67100426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03644218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1456719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6774189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348822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30814000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5745896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93463418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7159386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31492592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204029573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1979287025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1683242706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2019213914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649764810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CI시설/인허가 검수 및 주유원복 작업신청 개선요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HCM 내 '긴급업무 수행 교통비 신청서' 전자결재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 Application 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전자결재 신규 결재 양식 개발 요청</a:t>
            </a:r>
          </a:p>
        </p:txBody>
      </p:sp>
      <p:sp>
        <p:nvSpPr>
          <p:cNvPr id="1538961020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509458807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</a:p>
        </p:txBody>
      </p:sp>
      <p:sp>
        <p:nvSpPr>
          <p:cNvPr id="80923467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203697459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7915551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078748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1805134257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</a:p>
        </p:txBody>
      </p:sp>
      <p:sp>
        <p:nvSpPr>
          <p:cNvPr id="1550235910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</a:p>
        </p:txBody>
      </p:sp>
      <p:sp>
        <p:nvSpPr>
          <p:cNvPr id="1504532529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59806125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695199183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07.15일자 ERS_CP  규정관리 기안지 연계 오류 확인 및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 실적관리 요약 및 상세데이터 추출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사항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출장비신청서 전자결재 2번 회수하였는데, 작성중인문서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에 보이지 않음. 확인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"RI-158" KRI 데이터 연계 수신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ECC 알림 발송 관련하여, SHE 기획팀 백선희 책임님이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2023.04월 SMS 발송한 로그 확인 및 운영서버 해당 기능 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상작동 확인 요청</a:t>
            </a:r>
          </a:p>
        </p:txBody>
      </p:sp>
      <p:sp>
        <p:nvSpPr>
          <p:cNvPr id="1084802925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br/>
          </a:p>
        </p:txBody>
      </p:sp>
      <p:sp>
        <p:nvSpPr>
          <p:cNvPr id="1937208217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br/>
          </a:p>
        </p:txBody>
      </p:sp>
      <p:sp>
        <p:nvSpPr>
          <p:cNvPr id="1961724323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05/10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br/>
          </a:p>
        </p:txBody>
      </p:sp>
      <p:sp>
        <p:nvSpPr>
          <p:cNvPr id="586832748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1279857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30284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35808674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8650698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34516162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88434896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59821097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1408285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2929176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0555402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2957900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69550202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901452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3242325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32281080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1907368" name="Text">
    </p:cNvPr>
          <p:cNvSpPr>
            <a:spLocks noGrp="1"/>
          </p:cNvSpPr>
          <p:nvPr/>
        </p:nvSpPr>
        <p:spPr>
          <a:xfrm rot="0">
            <a:off x="9702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</a:p>
        </p:txBody>
      </p:sp>
      <p:sp>
        <p:nvSpPr>
          <p:cNvPr id="546988748" name="Text">
    </p:cNvPr>
          <p:cNvSpPr>
            <a:spLocks noGrp="1"/>
          </p:cNvSpPr>
          <p:nvPr/>
        </p:nvSpPr>
        <p:spPr>
          <a:xfrm rot="0">
            <a:off x="93345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</a:p>
        </p:txBody>
      </p:sp>
      <p:sp>
        <p:nvSpPr>
          <p:cNvPr id="666578406" name="Text">
    </p:cNvPr>
          <p:cNvSpPr>
            <a:spLocks noGrp="1"/>
          </p:cNvSpPr>
          <p:nvPr/>
        </p:nvSpPr>
        <p:spPr>
          <a:xfrm rot="0">
            <a:off x="59309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</a:p>
        </p:txBody>
      </p:sp>
      <p:sp>
        <p:nvSpPr>
          <p:cNvPr id="1141849259" name="Text">
    </p:cNvPr>
          <p:cNvSpPr>
            <a:spLocks noGrp="1"/>
          </p:cNvSpPr>
          <p:nvPr/>
        </p:nvSpPr>
        <p:spPr>
          <a:xfrm rot="0">
            <a:off x="53086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762454114" name="Text">
    </p:cNvPr>
          <p:cNvSpPr>
            <a:spLocks noGrp="1"/>
          </p:cNvSpPr>
          <p:nvPr/>
        </p:nvSpPr>
        <p:spPr>
          <a:xfrm rot="0">
            <a:off x="88900" y="1511300"/>
            <a:ext cx="5715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443775373" name="Text">
    </p:cNvPr>
          <p:cNvSpPr>
            <a:spLocks noGrp="1"/>
          </p:cNvSpPr>
          <p:nvPr/>
        </p:nvSpPr>
        <p:spPr>
          <a:xfrm rot="0">
            <a:off x="711200" y="1511300"/>
            <a:ext cx="34036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취약점 점검결과에 대한 조치 가능 여부 확인 및 조치불가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건에 대한 예외처리 대상 식별 (650건)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2023년 2Q 시스템 모의해킹 진단결과 및 취약점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IAMS 증빙자료 요청 (DB 데이터 변경 요청 및 승인)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오더할당 시 특정 자재 : 60100109 할당 시 오류 발생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불출이관 관련 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GCMS DB JOB -&gt; JOB SCHEDULER 변경 기존 JOB 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광주전남지사 회수상품권 0003615 수기입금표 번호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판매처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판매등록 사용자가 고객사 오입력으로 인한 고객사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모바일상품권 전환 관련 CRM에 정산조건 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이터 값 변경처리 및 운영서버 테스트 데이터 삭제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리스크관리팀 팀장 인사변경에 따른 권한 변경 요청 송동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수팀장 -&gt; 이태경 팀장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SP213 시나리오 영천주유소 모니터링 데이터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및 영천주유소 모니터링 제외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EWS DataTrans 오류 (ETL 오류 확인)</a:t>
            </a:r>
          </a:p>
        </p:txBody>
      </p:sp>
      <p:sp>
        <p:nvSpPr>
          <p:cNvPr id="1683600184" name="Text">
    </p:cNvPr>
          <p:cNvSpPr>
            <a:spLocks noGrp="1"/>
          </p:cNvSpPr>
          <p:nvPr/>
        </p:nvSpPr>
        <p:spPr>
          <a:xfrm rot="0">
            <a:off x="44831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494098300" name="Text">
    </p:cNvPr>
          <p:cNvSpPr>
            <a:spLocks noGrp="1"/>
          </p:cNvSpPr>
          <p:nvPr/>
        </p:nvSpPr>
        <p:spPr>
          <a:xfrm rot="0">
            <a:off x="48514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474269125" name="Text">
    </p:cNvPr>
          <p:cNvSpPr>
            <a:spLocks noGrp="1"/>
          </p:cNvSpPr>
          <p:nvPr/>
        </p:nvSpPr>
        <p:spPr>
          <a:xfrm rot="0">
            <a:off x="4114800" y="1511300"/>
            <a:ext cx="368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457601442" name="Text">
    </p:cNvPr>
          <p:cNvSpPr>
            <a:spLocks noGrp="1"/>
          </p:cNvSpPr>
          <p:nvPr/>
        </p:nvSpPr>
        <p:spPr>
          <a:xfrm rot="0">
            <a:off x="6604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1264053" name="Text">
    </p:cNvPr>
          <p:cNvSpPr>
            <a:spLocks noGrp="1"/>
          </p:cNvSpPr>
          <p:nvPr/>
        </p:nvSpPr>
        <p:spPr>
          <a:xfrm rot="0">
            <a:off x="5880100" y="1511300"/>
            <a:ext cx="34544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061417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91861487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0059595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18278037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11081184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669052301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72087764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37852608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50280735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63000796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7317547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8768663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57036624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14979758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23600185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322046368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790609570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(권지수 대리님)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[권한관리] 인수인계 (이여진 사원님)</a:t>
            </a:r>
          </a:p>
        </p:txBody>
      </p:sp>
      <p:sp>
        <p:nvSpPr>
          <p:cNvPr id="814458107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4302419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994646416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 (유선 및 메신저)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[IMS] 출력 오류 및 장애보고 레포트 값 이상 출력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인수인계 (권지수 대리님)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[권한관리] 인수인계 (이여진 사원님)</a:t>
            </a:r>
          </a:p>
        </p:txBody>
      </p:sp>
      <p:sp>
        <p:nvSpPr>
          <p:cNvPr id="1769036533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70293340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399995765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679916422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239629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093586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</a:p>
        </p:txBody>
      </p:sp>
      <p:sp>
        <p:nvSpPr>
          <p:cNvPr id="730746753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</a:p>
        </p:txBody>
      </p:sp>
      <p:sp>
        <p:nvSpPr>
          <p:cNvPr id="115217465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배차계획정보 전송 SKIPC 이관물량 전용출하지정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저유소 PM 관련 작업의뢰서 전자결재(T-Code : IW21)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인터페이스 프로그램 (거래처정보) 수정 요청</a:t>
            </a:r>
          </a:p>
        </p:txBody>
      </p:sp>
      <p:sp>
        <p:nvSpPr>
          <p:cNvPr id="1648788406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320860004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253333185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2023.6월 결산의 EIS, 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실수송 거리 측정데이타 erp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삼성카드 정산 인터페이스 서버 전환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나이스디앤비 FTP -&gt; SFTP 연동방식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LOPAS 인터페이스 프로그램 (거래처정보)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시스템 연동 구축</a:t>
            </a:r>
          </a:p>
        </p:txBody>
      </p:sp>
      <p:sp>
        <p:nvSpPr>
          <p:cNvPr id="176028025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</a:p>
        </p:txBody>
      </p:sp>
      <p:sp>
        <p:nvSpPr>
          <p:cNvPr id="105531267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</a:p>
        </p:txBody>
      </p:sp>
      <p:sp>
        <p:nvSpPr>
          <p:cNvPr id="1382971217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</a:p>
        </p:txBody>
      </p:sp>
      <p:sp>
        <p:nvSpPr>
          <p:cNvPr id="989093773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7890339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◑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김원기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강민경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박민우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김도신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최진우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김구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◐ 순현국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황보람</a:t>
                      </a: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r>
                        <a:rPr lang="en-US"/>
                        <a:t/>
                      </a:r>
                    </a:p>
                    <a:p>
                      <a:r>
                        <a:rPr lang="en-US" sz="900">
                          <a:latin typeface="맑은 고딕"/>
                        </a:rPr>
                        <a:t> ● 김예린</a:t>
                      </a: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표 3075"/>
          <p:cNvGraphicFramePr/>
          <p:nvPr>
            <p:extLst>
              <p:ext uri="{D42A27DB-BD31-4B8C-83A1-F6EECF244321}">
                <p14:modId xmlns:p14="http://schemas.microsoft.com/office/powerpoint/2010/main" val="3027167994"/>
              </p:ext>
            </p:extLst>
          </p:nvPr>
        </p:nvGraphicFramePr>
        <p:xfrm>
          <a:off x="271440" y="1141189"/>
          <a:ext cx="9318451" cy="5164874"/>
        </p:xfrm>
        <a:graphic>
          <a:graphicData uri="http://schemas.openxmlformats.org/drawingml/2006/table">
            <a:tbl>
              <a:tblPr bandRow="1" firstRow="1"/>
              <a:tblGrid>
                <a:gridCol w="13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572"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FF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일</a:t>
                      </a:r>
                      <a:endParaRPr altLang="en-US" b="0" dirty="0" i="0" kumimoji="1" lang="ko-KR" sz="900">
                        <a:solidFill>
                          <a:srgbClr val="FF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목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i="0" kumimoji="1" lang="ko-KR" sz="90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endParaRPr altLang="en-US" b="0" i="0" kumimoji="1" lang="ko-KR" sz="90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846888" eaLnBrk="0" hangingPunct="0" indent="0" latinLnBrk="0" lvl="0" marL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en-US" b="0" baseline="0" dirty="0" i="0" kumimoji="1" lang="ko-KR" sz="900">
                          <a:solidFill>
                            <a:srgbClr val="0000FF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토</a:t>
                      </a:r>
                      <a:endParaRPr altLang="en-US" b="0" dirty="0" i="0" kumimoji="1" lang="ko-KR" sz="900">
                        <a:solidFill>
                          <a:srgbClr val="0000FF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EAEAEA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392">
                <a:tc>
                  <a:txBody>
                    <a:bodyPr/>
                    <a:lstStyle/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altLang="ko-KR" b="0" baseline="0" dirty="0" i="0" kumimoji="1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</a:t>
                      </a:r>
                    </a:p>
                    <a:p>
                      <a:pPr algn="l" eaLnBrk="1" hangingPunct="1" indent="0" latinLnBrk="1" lvl="0" marL="0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altLang="en-US" b="0" baseline="0" dirty="0" i="0" kumimoji="1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6" marT="45716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13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15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327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16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19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22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146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23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24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25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26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27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28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chemeClr val="accent2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29</a:t>
                      </a:r>
                    </a:p>
                    <a:p>
                      <a:endParaRPr altLang="en-US" dirty="0" lang="ko-KR" sz="900">
                        <a:solidFill>
                          <a:schemeClr val="accent2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19" marT="45719"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35">
                <a:tc>
                  <a:txBody>
                    <a:bodyPr/>
                    <a:lstStyle/>
                    <a:p>
                      <a:r>
                        <a:rPr altLang="ko-KR" dirty="0" lang="en-US" smtClean="0" sz="900">
                          <a:solidFill>
                            <a:srgbClr val="FF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</a:t>
                      </a:r>
                    </a:p>
                    <a:p>
                      <a:endParaRPr altLang="en-US" dirty="0" lang="ko-KR" sz="900">
                        <a:solidFill>
                          <a:srgbClr val="FF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marB="45703" marT="45703">
                    <a:lnL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lang="en-US" smtClean="0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31</a:t>
                      </a:r>
                    </a:p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>
                    <a:lnL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algn="ctr" cap="flat" cmpd="sng" w="25508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algn="ctr" cap="flat" cmpd="sng" w="12726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" name="TextBox 3245"/>
          <p:cNvSpPr txBox="1"/>
          <p:nvPr/>
        </p:nvSpPr>
        <p:spPr>
          <a:xfrm>
            <a:off x="5639356" y="661884"/>
            <a:ext cx="661884" cy="36342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none">
            <a:noAutofit/>
          </a:bodyPr>
          <a:lstStyle/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00000"/>
              <a:buFont typeface="Arial"/>
              <a:buChar char="◑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반 차</a:t>
            </a:r>
          </a:p>
          <a:p>
            <a:pPr algn="r" defTabSz="75524200" eaLnBrk="0" hangingPunct="0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CC">
                  <a:alpha val="100000"/>
                </a:srgbClr>
              </a:buClr>
              <a:buSzPct val="150000"/>
              <a:buFont typeface="Wingdings"/>
              <a:buChar char="l"/>
              <a:defRPr/>
            </a:pPr>
            <a:r>
              <a:rPr altLang="en-US" b="0" baseline="0" i="0" kumimoji="1" lang="ko-KR" sz="900">
                <a:solidFill>
                  <a:srgbClr val="3333CC">
                    <a:alpha val="100000"/>
                  </a:srgbClr>
                </a:solidFill>
                <a:latin typeface="맑은 고딕"/>
                <a:ea typeface="맑은 고딕"/>
              </a:rPr>
              <a:t> 1day</a:t>
            </a:r>
            <a:endParaRPr altLang="en-US" b="0" i="0" kumimoji="1" lang="ko-KR" sz="900">
              <a:solidFill>
                <a:srgbClr val="3333C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7" name="TextBox 3246"/>
          <p:cNvSpPr txBox="1"/>
          <p:nvPr/>
        </p:nvSpPr>
        <p:spPr>
          <a:xfrm>
            <a:off x="226954" y="199994"/>
            <a:ext cx="9056616" cy="33646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89" lIns="91577" rIns="91577" tIns="45789" vert="horz" wrap="square">
            <a:noAutofit/>
          </a:bodyPr>
          <a:lstStyle/>
          <a:p>
            <a:pPr algn="l" defTabSz="58846888" eaLnBrk="0" hangingPunct="0" indent="-385813" latinLnBrk="0" lvl="0" marL="38581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별첨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-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2023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.</a:t>
            </a:r>
            <a:r>
              <a:rPr altLang="en-US" b="1" baseline="0" dirty="0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0</a:t>
            </a:r>
            <a:r>
              <a:rPr altLang="ko-KR" b="1" dirty="0" kumimoji="1" lang="en-US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7</a:t>
            </a:r>
            <a:r>
              <a:rPr altLang="en-US" b="1" baseline="0" dirty="0" i="0" kumimoji="1" lang="ko-KR" smtClean="0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 </a:t>
            </a:r>
            <a:r>
              <a:rPr altLang="en-US" b="1" baseline="0" dirty="0" err="1" i="0" kumimoji="1" lang="ko-KR" sz="16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휴가계획서</a:t>
            </a:r>
            <a:endParaRPr altLang="en-US" b="1" dirty="0" i="0" kumimoji="1" lang="ko-KR" sz="16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48" name="TextBox 3247"/>
          <p:cNvSpPr txBox="1"/>
          <p:nvPr/>
        </p:nvSpPr>
        <p:spPr>
          <a:xfrm>
            <a:off x="6777363" y="666628"/>
            <a:ext cx="1447571" cy="355557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예비군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/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민방위 훈련 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ü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교육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바탕"/>
                <a:ea typeface="맑은 고딕"/>
              </a:rPr>
              <a:t>,</a:t>
            </a: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 내부회의 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2" name="TextBox 3251"/>
          <p:cNvSpPr txBox="1"/>
          <p:nvPr/>
        </p:nvSpPr>
        <p:spPr>
          <a:xfrm>
            <a:off x="7853525" y="661884"/>
            <a:ext cx="1676088" cy="355501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t" bIns="45720" lIns="91440" rIns="91440" tIns="45720" vert="horz" wrap="square">
            <a:noAutofit/>
          </a:bodyPr>
          <a:lstStyle/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경조휴가</a:t>
            </a:r>
          </a:p>
          <a:p>
            <a:pPr algn="r" defTabSz="75524200" eaLnBrk="1" hangingPunct="1" indent="-188937" latinLnBrk="0" lvl="0" marL="188937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333399">
                  <a:alpha val="100000"/>
                </a:srgbClr>
              </a:buClr>
              <a:buSzPct val="100000"/>
              <a:buFont typeface="Arial"/>
              <a:buChar char="◇"/>
              <a:defRPr/>
            </a:pPr>
            <a:r>
              <a:rPr altLang="en-US" b="0" baseline="0" i="0" kumimoji="1" lang="ko-KR" sz="900">
                <a:solidFill>
                  <a:srgbClr val="333399">
                    <a:alpha val="100000"/>
                  </a:srgbClr>
                </a:solidFill>
                <a:latin typeface="맑은 고딕"/>
                <a:ea typeface="맑은 고딕"/>
              </a:rPr>
              <a:t>건강검진</a:t>
            </a:r>
            <a:endParaRPr altLang="en-US" b="0" i="0" kumimoji="1" lang="ko-KR" sz="900">
              <a:solidFill>
                <a:srgbClr val="33339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253" name="TextBox 3252"/>
          <p:cNvSpPr txBox="1"/>
          <p:nvPr/>
        </p:nvSpPr>
        <p:spPr>
          <a:xfrm>
            <a:off x="722167" y="6401209"/>
            <a:ext cx="3085536" cy="223828"/>
          </a:xfrm>
          <a:prstGeom prst="rect">
            <a:avLst/>
          </a:prstGeom>
          <a:noFill/>
          <a:ln algn="ctr" cap="flat" cmpd="sng" w="9525">
            <a:noFill/>
            <a:prstDash val="solid"/>
            <a:round/>
          </a:ln>
        </p:spPr>
        <p:txBody>
          <a:bodyPr anchor="ctr" bIns="45720" lIns="91440" rIns="91440" tIns="45720" vert="horz" wrap="none">
            <a:noAutofit/>
          </a:bodyPr>
          <a:lstStyle/>
          <a:p>
            <a:pPr algn="r" defTabSz="75524200" eaLnBrk="0" hangingPunct="0" indent="0" latinLnBrk="0" lvl="0" marL="0" rtl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H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IT운영팀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R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생산IT지원팀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B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Baynex   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(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바탕"/>
                <a:ea typeface="맑은 고딕"/>
              </a:rPr>
              <a:t>)</a:t>
            </a:r>
            <a:r>
              <a:rPr altLang="en-US" b="0" baseline="0" i="0" kumimoji="1" lang="ko-KR" sz="9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Quintet</a:t>
            </a:r>
            <a:endParaRPr altLang="en-US" b="0" i="0" kumimoji="1" lang="ko-KR" sz="90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MasterSp="fals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028043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613442219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227733973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220281389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008668859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anchor="b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90717671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66218124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60049402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297382328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2563952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453039603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35843618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617531872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56439149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54060864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668283478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549791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39005124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7935696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081995726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34360361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410371587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3646269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6911379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67309800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88724873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3070664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646309016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91147719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219658081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58333109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749965347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63075440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2069929576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892573626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7112631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267208539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887505168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495719165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439082733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[OAS] RTS DashboardSecure Coding 취약점 개선 요청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[PRM] CI시설/인허가 검수 및 주유원복 작업신청 결재문서 연동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배차계획정보 전송 SKIPC 이관물량 전용출하지정</a:t>
            </a:r>
          </a:p>
        </p:txBody>
      </p:sp>
      <p:sp>
        <p:nvSpPr>
          <p:cNvPr id="812972689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213578756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662389447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2892165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3567493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04789130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224605066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606973871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시스템 연동 구축-7/12 SD모듈 수정사항 수정 및 운영 선 반영</a:t>
            </a:r>
          </a:p>
        </p:txBody>
      </p:sp>
      <p:sp>
        <p:nvSpPr>
          <p:cNvPr id="1630753462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04600246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08/07</a:t>
            </a:r>
          </a:p>
        </p:txBody>
      </p:sp>
      <p:sp>
        <p:nvSpPr>
          <p:cNvPr id="483807469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84345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3170836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192454683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768692524" name="Frame"/>
          <p:cNvSpPr>
            <a:spLocks noGrp="1"/>
          </p:cNvSpPr>
          <p:nvPr/>
        </p:nvSpPr>
        <p:spPr>
          <a:xfrm>
            <a:off x="152400" y="2222500"/>
            <a:ext cx="9664700" cy="622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325548119" name="Text">
    </p:cNvPr>
          <p:cNvSpPr>
            <a:spLocks noGrp="1"/>
          </p:cNvSpPr>
          <p:nvPr/>
        </p:nvSpPr>
        <p:spPr>
          <a:xfrm rot="0">
            <a:off x="152400" y="21971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2021836572" name="Text">
    </p:cNvPr>
          <p:cNvSpPr>
            <a:spLocks noGrp="1"/>
          </p:cNvSpPr>
          <p:nvPr/>
        </p:nvSpPr>
        <p:spPr>
          <a:xfrm rot="0">
            <a:off x="952500" y="2247900"/>
            <a:ext cx="45974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[LMS] 2023.1Q 모의해킹 진단결과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[WMS] IAMS 증빙자료 요청 (DB 데이터 변경 요청 및 승인)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[IMS] 출력 오류 및 장애보고 레포트 값 이상 출력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SABIC 시스템 연동 구축</a:t>
            </a:r>
          </a:p>
        </p:txBody>
      </p:sp>
      <p:sp>
        <p:nvSpPr>
          <p:cNvPr id="614279589" name="Text">
    </p:cNvPr>
          <p:cNvSpPr>
            <a:spLocks noGrp="1"/>
          </p:cNvSpPr>
          <p:nvPr/>
        </p:nvSpPr>
        <p:spPr>
          <a:xfrm rot="0">
            <a:off x="7226300" y="2247900"/>
            <a:ext cx="25527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65588321" name="Text">
    </p:cNvPr>
          <p:cNvSpPr>
            <a:spLocks noGrp="1"/>
          </p:cNvSpPr>
          <p:nvPr/>
        </p:nvSpPr>
        <p:spPr>
          <a:xfrm rot="0">
            <a:off x="6108700" y="21971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6807362" name="Text">
    </p:cNvPr>
          <p:cNvSpPr>
            <a:spLocks noGrp="1"/>
          </p:cNvSpPr>
          <p:nvPr/>
        </p:nvSpPr>
        <p:spPr>
          <a:xfrm rot="0">
            <a:off x="5537200" y="2247900"/>
            <a:ext cx="571500" cy="59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</a:p>
        </p:txBody>
      </p:sp>
      <p:sp>
        <p:nvSpPr>
          <p:cNvPr id="1803030236" name="Text">
    </p:cNvPr>
          <p:cNvSpPr>
            <a:spLocks noGrp="1"/>
          </p:cNvSpPr>
          <p:nvPr/>
        </p:nvSpPr>
        <p:spPr>
          <a:xfrm rot="0">
            <a:off x="889000" y="21971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2591639" name="Text">
    </p:cNvPr>
          <p:cNvSpPr>
            <a:spLocks noGrp="1"/>
          </p:cNvSpPr>
          <p:nvPr/>
        </p:nvSpPr>
        <p:spPr>
          <a:xfrm rot="0">
            <a:off x="7124700" y="21971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695441" name="Text">
    </p:cNvPr>
          <p:cNvSpPr>
            <a:spLocks noGrp="1"/>
          </p:cNvSpPr>
          <p:nvPr/>
        </p:nvSpPr>
        <p:spPr>
          <a:xfrm rot="0">
            <a:off x="5537200" y="21971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97264143" name="Rectangle"/>
          <p:cNvSpPr>
            <a:spLocks noGrp="1"/>
          </p:cNvSpPr>
          <p:nvPr/>
        </p:nvSpPr>
        <p:spPr>
          <a:xfrm>
            <a:off x="6870700" y="21971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309658776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181898804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710510644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사업장별 부가세 과세표준 및 납부세액 신고 명세서 파일 생성 프로그램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EWS 시나리오 검색 조건 수정 요청 영천저유소 플랜트 제외 로직 추가 (ZEWR8061)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주유기 신규 자재번호 생성/등록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정직자에 대한 시스템 계정 잠금</a:t>
            </a:r>
          </a:p>
        </p:txBody>
      </p:sp>
      <p:sp>
        <p:nvSpPr>
          <p:cNvPr id="509050170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781982566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063291769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</a:p>
        </p:txBody>
      </p:sp>
      <p:sp>
        <p:nvSpPr>
          <p:cNvPr id="470121018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6683181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97996371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66421845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407702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80964426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18327513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37405040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3224341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991153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34679692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46674061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00859480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7709918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215197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3551113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75935016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455881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3425649" name="Text">
    </p:cNvPr>
          <p:cNvSpPr>
            <a:spLocks noGrp="1"/>
          </p:cNvSpPr>
          <p:nvPr/>
        </p:nvSpPr>
        <p:spPr>
          <a:xfrm rot="0">
            <a:off x="9702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</a:p>
        </p:txBody>
      </p:sp>
      <p:sp>
        <p:nvSpPr>
          <p:cNvPr id="778483897" name="Text">
    </p:cNvPr>
          <p:cNvSpPr>
            <a:spLocks noGrp="1"/>
          </p:cNvSpPr>
          <p:nvPr/>
        </p:nvSpPr>
        <p:spPr>
          <a:xfrm rot="0">
            <a:off x="93345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br/>
          </a:p>
        </p:txBody>
      </p:sp>
      <p:sp>
        <p:nvSpPr>
          <p:cNvPr id="334514307" name="Text">
    </p:cNvPr>
          <p:cNvSpPr>
            <a:spLocks noGrp="1"/>
          </p:cNvSpPr>
          <p:nvPr/>
        </p:nvSpPr>
        <p:spPr>
          <a:xfrm rot="0">
            <a:off x="59309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[CO] 구분회계기준 비용의 1차원가요소 data 산출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명세서 파일 생성 프로그램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(ZFIR5082_1)</a:t>
            </a:r>
            <a:br/>
          </a:p>
        </p:txBody>
      </p:sp>
      <p:sp>
        <p:nvSpPr>
          <p:cNvPr id="802474028" name="Text">
    </p:cNvPr>
          <p:cNvSpPr>
            <a:spLocks noGrp="1"/>
          </p:cNvSpPr>
          <p:nvPr/>
        </p:nvSpPr>
        <p:spPr>
          <a:xfrm rot="0">
            <a:off x="53086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691126616" name="Text">
    </p:cNvPr>
          <p:cNvSpPr>
            <a:spLocks noGrp="1"/>
          </p:cNvSpPr>
          <p:nvPr/>
        </p:nvSpPr>
        <p:spPr>
          <a:xfrm rot="0">
            <a:off x="88900" y="1511300"/>
            <a:ext cx="5715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847841207" name="Text">
    </p:cNvPr>
          <p:cNvSpPr>
            <a:spLocks noGrp="1"/>
          </p:cNvSpPr>
          <p:nvPr/>
        </p:nvSpPr>
        <p:spPr>
          <a:xfrm rot="0">
            <a:off x="711200" y="1511300"/>
            <a:ext cx="3403600" cy="2425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부가세대사 - 국세청 데이터 Select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일반계산서  제외 조건 추가, 원복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(ZFIR5057, ZFIR5057_1)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(추가수정) 부가세대사 - 레이아웃 변경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SELECT 조건 추가 (ZFIR5057,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ZFIR5057_1)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EWS 시나리오 검색 조건 수정 요청 영천저유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소 플랜트 제?  외 로직 추가 (ZEWR8061)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명세서 파일 생 성 프로그램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사업장별 부가세 과세표준 및 납부세액 신고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명세서 파일 생성 프로그램 생성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(ZFIR5082_1)</a:t>
            </a:r>
            <a:br/>
          </a:p>
        </p:txBody>
      </p:sp>
      <p:sp>
        <p:nvSpPr>
          <p:cNvPr id="590148917" name="Text">
    </p:cNvPr>
          <p:cNvSpPr>
            <a:spLocks noGrp="1"/>
          </p:cNvSpPr>
          <p:nvPr/>
        </p:nvSpPr>
        <p:spPr>
          <a:xfrm rot="0">
            <a:off x="44831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  <a:br/>
          </a:p>
        </p:txBody>
      </p:sp>
      <p:sp>
        <p:nvSpPr>
          <p:cNvPr id="716233940" name="Text">
    </p:cNvPr>
          <p:cNvSpPr>
            <a:spLocks noGrp="1"/>
          </p:cNvSpPr>
          <p:nvPr/>
        </p:nvSpPr>
        <p:spPr>
          <a:xfrm rot="0">
            <a:off x="48514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</a:p>
        </p:txBody>
      </p:sp>
      <p:sp>
        <p:nvSpPr>
          <p:cNvPr id="229438427" name="Text">
    </p:cNvPr>
          <p:cNvSpPr>
            <a:spLocks noGrp="1"/>
          </p:cNvSpPr>
          <p:nvPr/>
        </p:nvSpPr>
        <p:spPr>
          <a:xfrm rot="0">
            <a:off x="4114800" y="1511300"/>
            <a:ext cx="3683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  <a:br/>
          </a:p>
        </p:txBody>
      </p:sp>
      <p:sp>
        <p:nvSpPr>
          <p:cNvPr id="2011359590" name="Text">
    </p:cNvPr>
          <p:cNvSpPr>
            <a:spLocks noGrp="1"/>
          </p:cNvSpPr>
          <p:nvPr/>
        </p:nvSpPr>
        <p:spPr>
          <a:xfrm rot="0">
            <a:off x="6604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66336754" name="Text">
    </p:cNvPr>
          <p:cNvSpPr>
            <a:spLocks noGrp="1"/>
          </p:cNvSpPr>
          <p:nvPr/>
        </p:nvSpPr>
        <p:spPr>
          <a:xfrm rot="0">
            <a:off x="5880100" y="1511300"/>
            <a:ext cx="3454400" cy="2425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4315822" name="Text">
    </p:cNvPr>
          <p:cNvSpPr>
            <a:spLocks noGrp="1"/>
          </p:cNvSpPr>
          <p:nvPr/>
        </p:nvSpPr>
        <p:spPr>
          <a:xfrm rot="0">
            <a:off x="9702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</a:p>
        </p:txBody>
      </p:sp>
      <p:sp>
        <p:nvSpPr>
          <p:cNvPr id="1963002149" name="Text">
    </p:cNvPr>
          <p:cNvSpPr>
            <a:spLocks noGrp="1"/>
          </p:cNvSpPr>
          <p:nvPr/>
        </p:nvSpPr>
        <p:spPr>
          <a:xfrm rot="0">
            <a:off x="93345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04/05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</a:p>
        </p:txBody>
      </p:sp>
      <p:sp>
        <p:nvSpPr>
          <p:cNvPr id="365459258" name="Text">
    </p:cNvPr>
          <p:cNvSpPr>
            <a:spLocks noGrp="1"/>
          </p:cNvSpPr>
          <p:nvPr/>
        </p:nvSpPr>
        <p:spPr>
          <a:xfrm rot="0">
            <a:off x="59309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특근확인서 출근시간 활성화 및 특근시작시간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 선택 적용(90%:반영시점 7월로 연기됨)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휴가취소 신청서 작성시, 근로시간 한도 점검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임금 유형 생성: 연말정산(임원퇴직소득금액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한도초과액)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단말기 인증기록 등록 신청서 메뉴 신규개발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요청(90%)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- 4조2교대근무자 연차휴가(8시간), 휴일(8시간)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휴가유형   신규 생성 요청</a:t>
            </a:r>
            <a:br/>
          </a:p>
        </p:txBody>
      </p:sp>
      <p:sp>
        <p:nvSpPr>
          <p:cNvPr id="1061062366" name="Text">
    </p:cNvPr>
          <p:cNvSpPr>
            <a:spLocks noGrp="1"/>
          </p:cNvSpPr>
          <p:nvPr/>
        </p:nvSpPr>
        <p:spPr>
          <a:xfrm rot="0">
            <a:off x="53086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55914852" name="Text">
    </p:cNvPr>
          <p:cNvSpPr>
            <a:spLocks noGrp="1"/>
          </p:cNvSpPr>
          <p:nvPr/>
        </p:nvSpPr>
        <p:spPr>
          <a:xfrm rot="0">
            <a:off x="88900" y="39370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62567285" name="Text">
    </p:cNvPr>
          <p:cNvSpPr>
            <a:spLocks noGrp="1"/>
          </p:cNvSpPr>
          <p:nvPr/>
        </p:nvSpPr>
        <p:spPr>
          <a:xfrm rot="0">
            <a:off x="711200" y="39370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인사정보 요청서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4조2교대근무자 연차휴가(8시간), 휴일(8시간)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휴가유형 신규 생성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수습사원 중 100% 지급자 처리용 "채용구분"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신규생성 작업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승인완료 특근명령서 삭재요청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임금 유형 생성: 연말정산(임원퇴직소득금액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한도초과액)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정직자에 대한 시스템 계정 잠금</a:t>
            </a:r>
            <a:br/>
          </a:p>
        </p:txBody>
      </p:sp>
      <p:sp>
        <p:nvSpPr>
          <p:cNvPr id="1136366171" name="Text">
    </p:cNvPr>
          <p:cNvSpPr>
            <a:spLocks noGrp="1"/>
          </p:cNvSpPr>
          <p:nvPr/>
        </p:nvSpPr>
        <p:spPr>
          <a:xfrm rot="0">
            <a:off x="44831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50533252" name="Text">
    </p:cNvPr>
          <p:cNvSpPr>
            <a:spLocks noGrp="1"/>
          </p:cNvSpPr>
          <p:nvPr/>
        </p:nvSpPr>
        <p:spPr>
          <a:xfrm rot="0">
            <a:off x="48514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</a:p>
        </p:txBody>
      </p:sp>
      <p:sp>
        <p:nvSpPr>
          <p:cNvPr id="702766589" name="Text">
    </p:cNvPr>
          <p:cNvSpPr>
            <a:spLocks noGrp="1"/>
          </p:cNvSpPr>
          <p:nvPr/>
        </p:nvSpPr>
        <p:spPr>
          <a:xfrm rot="0">
            <a:off x="4114800" y="39370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</a:p>
        </p:txBody>
      </p:sp>
      <p:sp>
        <p:nvSpPr>
          <p:cNvPr id="1589348682" name="Text">
    </p:cNvPr>
          <p:cNvSpPr>
            <a:spLocks noGrp="1"/>
          </p:cNvSpPr>
          <p:nvPr/>
        </p:nvSpPr>
        <p:spPr>
          <a:xfrm rot="0">
            <a:off x="6604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99817356" name="Text">
    </p:cNvPr>
          <p:cNvSpPr>
            <a:spLocks noGrp="1"/>
          </p:cNvSpPr>
          <p:nvPr/>
        </p:nvSpPr>
        <p:spPr>
          <a:xfrm rot="0">
            <a:off x="5880100" y="39370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6078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34017142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70790225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93462438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81308094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598580208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96517430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1969697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56215022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26760495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3634818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40619825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9761292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71271994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36139203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br/>
          </a:p>
        </p:txBody>
      </p:sp>
      <p:sp>
        <p:nvSpPr>
          <p:cNvPr id="668202922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06/12</a:t>
            </a:r>
            <a:br/>
            <a:br/>
          </a:p>
        </p:txBody>
      </p:sp>
      <p:sp>
        <p:nvSpPr>
          <p:cNvPr id="1356030907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내 '긴급업무 수행 교통비 신청서'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화면 수정</a:t>
            </a:r>
            <a:br/>
          </a:p>
        </p:txBody>
      </p:sp>
      <p:sp>
        <p:nvSpPr>
          <p:cNvPr id="1247038244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378061067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94459714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HCM 문의 응대 및 확인작업(의료비 HR결재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함 분리 요청?   분석,생활안정자금 신청자 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선순위 분석 , 제증명 원격지원, 이사비 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팅안내)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국내출장명령서 출장자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[HCM] 누락자료 점검후 반영 요청</a:t>
            </a:r>
            <a:br/>
          </a:p>
        </p:txBody>
      </p:sp>
      <p:sp>
        <p:nvSpPr>
          <p:cNvPr id="569384988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226130029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119600023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</a:p>
        </p:txBody>
      </p:sp>
      <p:sp>
        <p:nvSpPr>
          <p:cNvPr id="1205275753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6909903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1921272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81720248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2064978702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미착 표기</a:t>
            </a:r>
          </a:p>
        </p:txBody>
      </p:sp>
      <p:sp>
        <p:nvSpPr>
          <p:cNvPr id="636417407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826269950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08313682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구매요청문서 단가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Toll-blending을 위한 BOM 입력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SABIC 시스템 연동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윤활유 HKMC판매 프로세스를 위한 예외구매처 관리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구입명세서 미착 표기</a:t>
            </a:r>
          </a:p>
        </p:txBody>
      </p:sp>
      <p:sp>
        <p:nvSpPr>
          <p:cNvPr id="298938494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1128671798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</a:p>
        </p:txBody>
      </p:sp>
      <p:sp>
        <p:nvSpPr>
          <p:cNvPr id="22125227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</a:p>
        </p:txBody>
      </p:sp>
      <p:sp>
        <p:nvSpPr>
          <p:cNvPr id="867377234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4373978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13161" name="Text">
    </p:cNvPr>
          <p:cNvSpPr>
            <a:spLocks noGrp="1"/>
          </p:cNvSpPr>
          <p:nvPr/>
        </p:nvSpPr>
        <p:spPr>
          <a:xfrm rot="0">
            <a:off x="53721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50608640" name="Text">
    </p:cNvPr>
          <p:cNvSpPr>
            <a:spLocks noGrp="1"/>
          </p:cNvSpPr>
          <p:nvPr/>
        </p:nvSpPr>
        <p:spPr>
          <a:xfrm rot="0">
            <a:off x="1143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95940396" name="Text">
    </p:cNvPr>
          <p:cNvSpPr>
            <a:spLocks noGrp="1"/>
          </p:cNvSpPr>
          <p:nvPr/>
        </p:nvSpPr>
        <p:spPr>
          <a:xfrm rot="0">
            <a:off x="889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2385631" name="Text">
    </p:cNvPr>
          <p:cNvSpPr>
            <a:spLocks noGrp="1"/>
          </p:cNvSpPr>
          <p:nvPr/>
        </p:nvSpPr>
        <p:spPr>
          <a:xfrm rot="0">
            <a:off x="53848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7161636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086756512" name="Text">
    </p:cNvPr>
          <p:cNvSpPr>
            <a:spLocks noGrp="1"/>
          </p:cNvSpPr>
          <p:nvPr/>
        </p:nvSpPr>
        <p:spPr>
          <a:xfrm rot="0">
            <a:off x="889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44444791" name="Text">
    </p:cNvPr>
          <p:cNvSpPr>
            <a:spLocks noGrp="1"/>
          </p:cNvSpPr>
          <p:nvPr/>
        </p:nvSpPr>
        <p:spPr>
          <a:xfrm rot="0">
            <a:off x="6604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69435825" name="Text">
    </p:cNvPr>
          <p:cNvSpPr>
            <a:spLocks noGrp="1"/>
          </p:cNvSpPr>
          <p:nvPr/>
        </p:nvSpPr>
        <p:spPr>
          <a:xfrm rot="0">
            <a:off x="4114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21836681" name="Text">
    </p:cNvPr>
          <p:cNvSpPr>
            <a:spLocks noGrp="1"/>
          </p:cNvSpPr>
          <p:nvPr/>
        </p:nvSpPr>
        <p:spPr>
          <a:xfrm rot="0">
            <a:off x="44831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5064809" name="Text">
    </p:cNvPr>
          <p:cNvSpPr>
            <a:spLocks noGrp="1"/>
          </p:cNvSpPr>
          <p:nvPr/>
        </p:nvSpPr>
        <p:spPr>
          <a:xfrm rot="0">
            <a:off x="5308600" y="1143000"/>
            <a:ext cx="5715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80437369" name="Text">
    </p:cNvPr>
          <p:cNvSpPr>
            <a:spLocks noGrp="1"/>
          </p:cNvSpPr>
          <p:nvPr/>
        </p:nvSpPr>
        <p:spPr>
          <a:xfrm rot="0">
            <a:off x="5880100" y="1143000"/>
            <a:ext cx="34544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51010417" name="Text">
    </p:cNvPr>
          <p:cNvSpPr>
            <a:spLocks noGrp="1"/>
          </p:cNvSpPr>
          <p:nvPr/>
        </p:nvSpPr>
        <p:spPr>
          <a:xfrm rot="0">
            <a:off x="93345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41499847" name="Text">
    </p:cNvPr>
          <p:cNvSpPr>
            <a:spLocks noGrp="1"/>
          </p:cNvSpPr>
          <p:nvPr/>
        </p:nvSpPr>
        <p:spPr>
          <a:xfrm rot="0">
            <a:off x="48514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38833621" name="Text">
    </p:cNvPr>
          <p:cNvSpPr>
            <a:spLocks noGrp="1"/>
          </p:cNvSpPr>
          <p:nvPr/>
        </p:nvSpPr>
        <p:spPr>
          <a:xfrm rot="0">
            <a:off x="9702800" y="1143000"/>
            <a:ext cx="3683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70665031" name="Text">
    </p:cNvPr>
          <p:cNvSpPr>
            <a:spLocks noGrp="1"/>
          </p:cNvSpPr>
          <p:nvPr/>
        </p:nvSpPr>
        <p:spPr>
          <a:xfrm rot="0">
            <a:off x="9702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</a:p>
        </p:txBody>
      </p:sp>
      <p:sp>
        <p:nvSpPr>
          <p:cNvPr id="559554440" name="Text">
    </p:cNvPr>
          <p:cNvSpPr>
            <a:spLocks noGrp="1"/>
          </p:cNvSpPr>
          <p:nvPr/>
        </p:nvSpPr>
        <p:spPr>
          <a:xfrm rot="0">
            <a:off x="93345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07/25</a:t>
            </a:r>
            <a:br/>
          </a:p>
        </p:txBody>
      </p:sp>
      <p:sp>
        <p:nvSpPr>
          <p:cNvPr id="383013524" name="Text">
    </p:cNvPr>
          <p:cNvSpPr>
            <a:spLocks noGrp="1"/>
          </p:cNvSpPr>
          <p:nvPr/>
        </p:nvSpPr>
        <p:spPr>
          <a:xfrm rot="0">
            <a:off x="59309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731407475" name="Text">
    </p:cNvPr>
          <p:cNvSpPr>
            <a:spLocks noGrp="1"/>
          </p:cNvSpPr>
          <p:nvPr/>
        </p:nvSpPr>
        <p:spPr>
          <a:xfrm rot="0">
            <a:off x="53086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654067641" name="Text">
    </p:cNvPr>
          <p:cNvSpPr>
            <a:spLocks noGrp="1"/>
          </p:cNvSpPr>
          <p:nvPr/>
        </p:nvSpPr>
        <p:spPr>
          <a:xfrm rot="0">
            <a:off x="88900" y="15113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470868145" name="Text">
    </p:cNvPr>
          <p:cNvSpPr>
            <a:spLocks noGrp="1"/>
          </p:cNvSpPr>
          <p:nvPr/>
        </p:nvSpPr>
        <p:spPr>
          <a:xfrm rot="0">
            <a:off x="711200" y="15113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'23년도 2분기 용인센터/온산공장 NT서버 보안패치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관련 해당 SAP 시스템 서비스 점검작업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HCM운영 보안 SSL 인증서 갱신 후 피오리 인증서 갱신이  안되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는 문제로 AP서버 SAP서비스 리스타트 및 점검작업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SAP Security Patch Day 관련 Notes 확인 및 적용 작업 업무지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원</a:t>
            </a:r>
          </a:p>
        </p:txBody>
      </p:sp>
      <p:sp>
        <p:nvSpPr>
          <p:cNvPr id="1667174946" name="Text">
    </p:cNvPr>
          <p:cNvSpPr>
            <a:spLocks noGrp="1"/>
          </p:cNvSpPr>
          <p:nvPr/>
        </p:nvSpPr>
        <p:spPr>
          <a:xfrm rot="0">
            <a:off x="44831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501348492" name="Text">
    </p:cNvPr>
          <p:cNvSpPr>
            <a:spLocks noGrp="1"/>
          </p:cNvSpPr>
          <p:nvPr/>
        </p:nvSpPr>
        <p:spPr>
          <a:xfrm rot="0">
            <a:off x="48514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br/>
          </a:p>
        </p:txBody>
      </p:sp>
      <p:sp>
        <p:nvSpPr>
          <p:cNvPr id="1499772166" name="Text">
    </p:cNvPr>
          <p:cNvSpPr>
            <a:spLocks noGrp="1"/>
          </p:cNvSpPr>
          <p:nvPr/>
        </p:nvSpPr>
        <p:spPr>
          <a:xfrm rot="0">
            <a:off x="4114800" y="15113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07/19</a:t>
            </a:r>
            <a:br/>
            <a:br/>
          </a:p>
        </p:txBody>
      </p:sp>
      <p:sp>
        <p:nvSpPr>
          <p:cNvPr id="1401971385" name="Text">
    </p:cNvPr>
          <p:cNvSpPr>
            <a:spLocks noGrp="1"/>
          </p:cNvSpPr>
          <p:nvPr/>
        </p:nvSpPr>
        <p:spPr>
          <a:xfrm rot="0">
            <a:off x="6604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2523755" name="Text">
    </p:cNvPr>
          <p:cNvSpPr>
            <a:spLocks noGrp="1"/>
          </p:cNvSpPr>
          <p:nvPr/>
        </p:nvSpPr>
        <p:spPr>
          <a:xfrm rot="0">
            <a:off x="5880100" y="15113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17424887" name="Text">
    </p:cNvPr>
          <p:cNvSpPr>
            <a:spLocks noGrp="1"/>
          </p:cNvSpPr>
          <p:nvPr/>
        </p:nvSpPr>
        <p:spPr>
          <a:xfrm rot="0">
            <a:off x="9702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650269242" name="Text">
    </p:cNvPr>
          <p:cNvSpPr>
            <a:spLocks noGrp="1"/>
          </p:cNvSpPr>
          <p:nvPr/>
        </p:nvSpPr>
        <p:spPr>
          <a:xfrm rot="0">
            <a:off x="93345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</a:p>
        </p:txBody>
      </p:sp>
      <p:sp>
        <p:nvSpPr>
          <p:cNvPr id="1989638641" name="Text">
    </p:cNvPr>
          <p:cNvSpPr>
            <a:spLocks noGrp="1"/>
          </p:cNvSpPr>
          <p:nvPr/>
        </p:nvSpPr>
        <p:spPr>
          <a:xfrm rot="0">
            <a:off x="59309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ZPMB5090 집계 프로그램의 수정 요청* 외주용역비 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보완 </a:t>
            </a:r>
          </a:p>
        </p:txBody>
      </p:sp>
      <p:sp>
        <p:nvSpPr>
          <p:cNvPr id="328268084" name="Text">
    </p:cNvPr>
          <p:cNvSpPr>
            <a:spLocks noGrp="1"/>
          </p:cNvSpPr>
          <p:nvPr/>
        </p:nvSpPr>
        <p:spPr>
          <a:xfrm rot="0">
            <a:off x="53086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</a:p>
        </p:txBody>
      </p:sp>
      <p:sp>
        <p:nvSpPr>
          <p:cNvPr id="1504687641" name="Text">
    </p:cNvPr>
          <p:cNvSpPr>
            <a:spLocks noGrp="1"/>
          </p:cNvSpPr>
          <p:nvPr/>
        </p:nvSpPr>
        <p:spPr>
          <a:xfrm rot="0">
            <a:off x="88900" y="3771900"/>
            <a:ext cx="5715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</a:p>
        </p:txBody>
      </p:sp>
      <p:sp>
        <p:nvSpPr>
          <p:cNvPr id="1841851540" name="Text">
    </p:cNvPr>
          <p:cNvSpPr>
            <a:spLocks noGrp="1"/>
          </p:cNvSpPr>
          <p:nvPr/>
        </p:nvSpPr>
        <p:spPr>
          <a:xfrm rot="0">
            <a:off x="711200" y="3771900"/>
            <a:ext cx="3403600" cy="22606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AS/400 MCLIB 데이터 SAP 이관* 주요 테이블 29개 SA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P 테이블 생성 및 데이터 이관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ZMMR4110(예약상신) 기능 개선* ZMMR4110, ZPMM083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0, ZMMR4090 예약 상신, 확정 관련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산업안전보건관리비 계상 관련 시스템 보완 요청* 구매요구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서 전송(ZMMT4040), 기성보고서 전송(ZMMT4060) 관련 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능 추가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하도급법 적용대상 구매건에 대한 점검 기능 강화* PR Us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er-Exit 추가, 구매요구서 전송/수신 관련 프로그램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ZPMB5090 집계 프로그램의 수정 요청* 외주용역비 계산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로직 보완 </a:t>
            </a:r>
          </a:p>
        </p:txBody>
      </p:sp>
      <p:sp>
        <p:nvSpPr>
          <p:cNvPr id="551405613" name="Text">
    </p:cNvPr>
          <p:cNvSpPr>
            <a:spLocks noGrp="1"/>
          </p:cNvSpPr>
          <p:nvPr/>
        </p:nvSpPr>
        <p:spPr>
          <a:xfrm rot="0">
            <a:off x="44831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07/28</a:t>
            </a:r>
            <a:br/>
            <a:br/>
          </a:p>
        </p:txBody>
      </p:sp>
      <p:sp>
        <p:nvSpPr>
          <p:cNvPr id="881904731" name="Text">
    </p:cNvPr>
          <p:cNvSpPr>
            <a:spLocks noGrp="1"/>
          </p:cNvSpPr>
          <p:nvPr/>
        </p:nvSpPr>
        <p:spPr>
          <a:xfrm rot="0">
            <a:off x="48514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</a:p>
        </p:txBody>
      </p:sp>
      <p:sp>
        <p:nvSpPr>
          <p:cNvPr id="279686062" name="Text">
    </p:cNvPr>
          <p:cNvSpPr>
            <a:spLocks noGrp="1"/>
          </p:cNvSpPr>
          <p:nvPr/>
        </p:nvSpPr>
        <p:spPr>
          <a:xfrm rot="0">
            <a:off x="4114800" y="3771900"/>
            <a:ext cx="3683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04/12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05/23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07/17</a:t>
            </a:r>
            <a:br/>
            <a:br/>
          </a:p>
        </p:txBody>
      </p:sp>
      <p:sp>
        <p:nvSpPr>
          <p:cNvPr id="1042926051" name="Text">
    </p:cNvPr>
          <p:cNvSpPr>
            <a:spLocks noGrp="1"/>
          </p:cNvSpPr>
          <p:nvPr/>
        </p:nvSpPr>
        <p:spPr>
          <a:xfrm rot="0">
            <a:off x="6604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87171243" name="Text">
    </p:cNvPr>
          <p:cNvSpPr>
            <a:spLocks noGrp="1"/>
          </p:cNvSpPr>
          <p:nvPr/>
        </p:nvSpPr>
        <p:spPr>
          <a:xfrm rot="0">
            <a:off x="5880100" y="3771900"/>
            <a:ext cx="3454400" cy="22606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