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</p:sldIdLst>
  <p:sldSz cx="10160000" cy="7429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94847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7841229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6569118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77630400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4129394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982658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0824080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7855298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8566715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71628420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130352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4081969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9262721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773055607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19104980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743024360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</a:p>
        </p:txBody>
      </p:sp>
      <p:sp>
        <p:nvSpPr>
          <p:cNvPr id="1531486472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Save and Restore Grid Layout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Simoms 연동을 위한 ePSMS, OAS Web API 개발</a:t>
            </a:r>
          </a:p>
        </p:txBody>
      </p:sp>
      <p:sp>
        <p:nvSpPr>
          <p:cNvPr id="1791612490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621040332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15106160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Simoms 연동을 위한 ePSMS, OAS Web API 개발</a:t>
            </a:r>
          </a:p>
        </p:txBody>
      </p:sp>
      <p:sp>
        <p:nvSpPr>
          <p:cNvPr id="1514501912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2115666332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</a:p>
        </p:txBody>
      </p:sp>
      <p:sp>
        <p:nvSpPr>
          <p:cNvPr id="2039426721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</a:p>
        </p:txBody>
      </p:sp>
      <p:sp>
        <p:nvSpPr>
          <p:cNvPr id="1669142316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17805036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44579663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</a:p>
        </p:txBody>
      </p:sp>
      <p:sp>
        <p:nvSpPr>
          <p:cNvPr id="951578561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</a:p>
        </p:txBody>
      </p:sp>
      <p:sp>
        <p:nvSpPr>
          <p:cNvPr id="87191028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CI시설/인허가 검수 및 주유원복 작업신청 결재문서 연동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개선요청</a:t>
            </a:r>
          </a:p>
        </p:txBody>
      </p:sp>
      <p:sp>
        <p:nvSpPr>
          <p:cNvPr id="723386926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2057315422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2104362284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CI시설/인허가 검수 및 주유원복 작업신청 결재문서 연동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수송기사 마스터 등록 권한 부여 요청 및 수정</a:t>
            </a:r>
          </a:p>
        </p:txBody>
      </p:sp>
      <p:sp>
        <p:nvSpPr>
          <p:cNvPr id="205227302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</a:p>
        </p:txBody>
      </p:sp>
      <p:sp>
        <p:nvSpPr>
          <p:cNvPr id="1466952189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</a:p>
        </p:txBody>
      </p:sp>
      <p:sp>
        <p:nvSpPr>
          <p:cNvPr id="748070298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08/03</a:t>
            </a:r>
            <a:br/>
          </a:p>
        </p:txBody>
      </p:sp>
      <p:sp>
        <p:nvSpPr>
          <p:cNvPr id="568103489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06188777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62173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8565988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6339494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8703131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1411628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4494395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1060840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2562522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4559188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708220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1816321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0655849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29850580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57385490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33931289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</a:p>
        </p:txBody>
      </p:sp>
      <p:sp>
        <p:nvSpPr>
          <p:cNvPr id="146937867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</a:p>
        </p:txBody>
      </p:sp>
      <p:sp>
        <p:nvSpPr>
          <p:cNvPr id="1800756123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공지사항 검색 기능</a:t>
            </a:r>
          </a:p>
        </p:txBody>
      </p:sp>
      <p:sp>
        <p:nvSpPr>
          <p:cNvPr id="180801834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55493802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2032389003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주출발지 및 차량유형 필드 추가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인사정보 사진 확대 추가 줌 인ㆍ아웃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ITSM-97503 변경결과 작성ITSM-98641 자동배포 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ITSM-98469 대상시스템 변경ITSM-98663 작업유형 변경I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TSM-97061 작업유형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ITSM-98856 견적 재작성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fortify report 출력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취약점 자동 점검 누적 관리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신규 출하처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ITSM-96703 배포상태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거리 및 요율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공지사항 검색 기능</a:t>
            </a:r>
          </a:p>
        </p:txBody>
      </p:sp>
      <p:sp>
        <p:nvSpPr>
          <p:cNvPr id="946589367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</a:p>
        </p:txBody>
      </p:sp>
      <p:sp>
        <p:nvSpPr>
          <p:cNvPr id="1924676459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1593686371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</a:p>
        </p:txBody>
      </p:sp>
      <p:sp>
        <p:nvSpPr>
          <p:cNvPr id="971329188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95748697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17000626" name="Text">
    </p:cNvPr>
          <p:cNvSpPr>
            <a:spLocks noGrp="1"/>
          </p:cNvSpPr>
          <p:nvPr/>
        </p:nvSpPr>
        <p:spPr>
          <a:xfrm rot="0">
            <a:off x="9702800" y="37719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</a:p>
        </p:txBody>
      </p:sp>
      <p:sp>
        <p:nvSpPr>
          <p:cNvPr id="1598595321" name="Text">
    </p:cNvPr>
          <p:cNvSpPr>
            <a:spLocks noGrp="1"/>
          </p:cNvSpPr>
          <p:nvPr/>
        </p:nvSpPr>
        <p:spPr>
          <a:xfrm rot="0">
            <a:off x="9334500" y="37719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08/14</a:t>
            </a:r>
            <a:br/>
          </a:p>
        </p:txBody>
      </p:sp>
      <p:sp>
        <p:nvSpPr>
          <p:cNvPr id="1280005594" name="Text">
    </p:cNvPr>
          <p:cNvSpPr>
            <a:spLocks noGrp="1"/>
          </p:cNvSpPr>
          <p:nvPr/>
        </p:nvSpPr>
        <p:spPr>
          <a:xfrm rot="0">
            <a:off x="5930900" y="3771900"/>
            <a:ext cx="3403600" cy="2578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이상관리 및 재수행</a:t>
            </a:r>
          </a:p>
        </p:txBody>
      </p:sp>
      <p:sp>
        <p:nvSpPr>
          <p:cNvPr id="2053776115" name="Text">
    </p:cNvPr>
          <p:cNvSpPr>
            <a:spLocks noGrp="1"/>
          </p:cNvSpPr>
          <p:nvPr/>
        </p:nvSpPr>
        <p:spPr>
          <a:xfrm rot="0">
            <a:off x="5308600" y="3771900"/>
            <a:ext cx="5715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2146901926" name="Text">
    </p:cNvPr>
          <p:cNvSpPr>
            <a:spLocks noGrp="1"/>
          </p:cNvSpPr>
          <p:nvPr/>
        </p:nvSpPr>
        <p:spPr>
          <a:xfrm rot="0">
            <a:off x="88900" y="3771900"/>
            <a:ext cx="5715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705129929" name="Text">
    </p:cNvPr>
          <p:cNvSpPr>
            <a:spLocks noGrp="1"/>
          </p:cNvSpPr>
          <p:nvPr/>
        </p:nvSpPr>
        <p:spPr>
          <a:xfrm rot="0">
            <a:off x="711200" y="3771900"/>
            <a:ext cx="3403600" cy="2578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'Daily Report' 작업 정상수행 위한 데이터정리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117pc 확인 및 잠금 해제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'금융정보' 작업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'원유용선 ETA' 작업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작업 수기발송 및 에러 원인확인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회계지급전표' 작업 데이터정리 및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RPA RM 휴가 백업 인계 및 신규개발건 논의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[PPS] 운영서버 보안패치 일정 조율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'#4 외화송금' 작업 에러원인 확인 및 메일 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'금융정보 취합' 작업 전일 미수행 원인 확인 및 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'환율주가 SMS전송' 작업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[PPS] PPS 운영서버 SSL 적용건 문의 및 전달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117pc 화면 이상현상 확인 및 ct+alt+del 정상화</a:t>
            </a:r>
          </a:p>
        </p:txBody>
      </p:sp>
      <p:sp>
        <p:nvSpPr>
          <p:cNvPr id="1943100194" name="Text">
    </p:cNvPr>
          <p:cNvSpPr>
            <a:spLocks noGrp="1"/>
          </p:cNvSpPr>
          <p:nvPr/>
        </p:nvSpPr>
        <p:spPr>
          <a:xfrm rot="0">
            <a:off x="4483100" y="37719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</a:p>
        </p:txBody>
      </p:sp>
      <p:sp>
        <p:nvSpPr>
          <p:cNvPr id="1485275665" name="Text">
    </p:cNvPr>
          <p:cNvSpPr>
            <a:spLocks noGrp="1"/>
          </p:cNvSpPr>
          <p:nvPr/>
        </p:nvSpPr>
        <p:spPr>
          <a:xfrm rot="0">
            <a:off x="4851400" y="37719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</a:t>
            </a:r>
            <a:br/>
          </a:p>
        </p:txBody>
      </p:sp>
      <p:sp>
        <p:nvSpPr>
          <p:cNvPr id="524991624" name="Text">
    </p:cNvPr>
          <p:cNvSpPr>
            <a:spLocks noGrp="1"/>
          </p:cNvSpPr>
          <p:nvPr/>
        </p:nvSpPr>
        <p:spPr>
          <a:xfrm rot="0">
            <a:off x="4114800" y="37719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</a:p>
        </p:txBody>
      </p:sp>
      <p:sp>
        <p:nvSpPr>
          <p:cNvPr id="1797446871" name="Text">
    </p:cNvPr>
          <p:cNvSpPr>
            <a:spLocks noGrp="1"/>
          </p:cNvSpPr>
          <p:nvPr/>
        </p:nvSpPr>
        <p:spPr>
          <a:xfrm rot="0">
            <a:off x="660400" y="3771900"/>
            <a:ext cx="34544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07466970" name="Text">
    </p:cNvPr>
          <p:cNvSpPr>
            <a:spLocks noGrp="1"/>
          </p:cNvSpPr>
          <p:nvPr/>
        </p:nvSpPr>
        <p:spPr>
          <a:xfrm rot="0">
            <a:off x="5880100" y="3771900"/>
            <a:ext cx="34544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81210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1949471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98774032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32896605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96550748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66894081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496129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7523411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9072100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1156258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7062296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8789979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75175387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62613413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60917627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1124927147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</a:p>
        </p:txBody>
      </p:sp>
      <p:sp>
        <p:nvSpPr>
          <p:cNvPr id="1710479646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Application 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 신규 결재 양식 개발 요청</a:t>
            </a:r>
          </a:p>
        </p:txBody>
      </p:sp>
      <p:sp>
        <p:nvSpPr>
          <p:cNvPr id="167214813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870060119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14751521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CI시설/인허가 검수 및 주유원복 작업신청 개선요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Application 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 신규 결재 양식 개발 요청</a:t>
            </a:r>
          </a:p>
        </p:txBody>
      </p:sp>
      <p:sp>
        <p:nvSpPr>
          <p:cNvPr id="106782207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194912004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</a:p>
        </p:txBody>
      </p:sp>
      <p:sp>
        <p:nvSpPr>
          <p:cNvPr id="1390659650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</a:p>
        </p:txBody>
      </p:sp>
      <p:sp>
        <p:nvSpPr>
          <p:cNvPr id="99653952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8872244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76804369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519912905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</a:p>
        </p:txBody>
      </p:sp>
      <p:sp>
        <p:nvSpPr>
          <p:cNvPr id="174607217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시스템을 통한 KRI 모니터링 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 미입력 KRI 현황 및 화면 수정</a:t>
            </a:r>
          </a:p>
        </p:txBody>
      </p:sp>
      <p:sp>
        <p:nvSpPr>
          <p:cNvPr id="1261735293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461681372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826674448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시스템을 통한 KRI 모니터링 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교육훈련신청서 및 LMS관리자페이지의 신규기능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 미입력 KRI 현황 및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각팀의 폴더 관리자 권한만 등록하면 하위 팀 문서 폴더로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동일하게 관리자 권한이 적용되는지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LMS 개발서버에서(LMSDEV) LMS VOD 시스템 WEB/WA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S 취약점 조치 방안 적용 및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ERS 개선사항 정리 내용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(RI-24) 중점관리대상거래처 채권총액	관련 데이터 미수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신 확인, 수동스케쥴러 실행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JTS 첨부파일 업로드시 오류 발생, 파일 재업로드 요청(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5125,깅광제)</a:t>
            </a:r>
          </a:p>
        </p:txBody>
      </p:sp>
      <p:sp>
        <p:nvSpPr>
          <p:cNvPr id="605760062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br/>
          </a:p>
        </p:txBody>
      </p:sp>
      <p:sp>
        <p:nvSpPr>
          <p:cNvPr id="1269499045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br/>
          </a:p>
        </p:txBody>
      </p:sp>
      <p:sp>
        <p:nvSpPr>
          <p:cNvPr id="1971801438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br/>
          </a:p>
        </p:txBody>
      </p:sp>
      <p:sp>
        <p:nvSpPr>
          <p:cNvPr id="531975337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52744123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88605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5258589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876988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14457270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7640189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58474873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56542845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2967599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2905619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9914365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3430279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8493904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50788832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641820627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8369101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</a:p>
        </p:txBody>
      </p:sp>
      <p:sp>
        <p:nvSpPr>
          <p:cNvPr id="1407850416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</a:p>
        </p:txBody>
      </p:sp>
      <p:sp>
        <p:nvSpPr>
          <p:cNvPr id="137269790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취약점 점검결과에 대한 조치 가능 여부 확인 및 조치불가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건에 대한 예외처리 대상 식별 (650건)</a:t>
            </a:r>
          </a:p>
        </p:txBody>
      </p:sp>
      <p:sp>
        <p:nvSpPr>
          <p:cNvPr id="136755722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34026923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69846643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취약점 점검결과에 대한 조치 가능 여부 확인 및 조치불가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건에 대한 예외처리 대상 식별 (650건)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2023년 2Q 시스템 모의해킹 진단결과 및 취약점 조치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SOil 연결IT감사 WMS 배치 통제관련 문의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예약번호 1507256 항목 4, 5번 오더할당 오류 확인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인천지사 판매등록 시  카드결제시 상품권 한도초과 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인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실물과 다른 판독오류상품권 DB 작업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시나리오 SP408 박주용 팀장 인사변경으로 인한 승인자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(김형기 팀장)으로 변경</a:t>
            </a:r>
          </a:p>
        </p:txBody>
      </p:sp>
      <p:sp>
        <p:nvSpPr>
          <p:cNvPr id="148566299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br/>
          </a:p>
        </p:txBody>
      </p:sp>
      <p:sp>
        <p:nvSpPr>
          <p:cNvPr id="325514326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br/>
          </a:p>
        </p:txBody>
      </p:sp>
      <p:sp>
        <p:nvSpPr>
          <p:cNvPr id="2084692191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br/>
          </a:p>
        </p:txBody>
      </p:sp>
      <p:sp>
        <p:nvSpPr>
          <p:cNvPr id="907131770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1712420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55215640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1386455293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</a:p>
        </p:txBody>
      </p:sp>
      <p:sp>
        <p:nvSpPr>
          <p:cNvPr id="1766984632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[IMS] 날짜 선택 양식 변경</a:t>
            </a:r>
          </a:p>
        </p:txBody>
      </p:sp>
      <p:sp>
        <p:nvSpPr>
          <p:cNvPr id="1472620413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234639286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08850225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총수송실적 조회회면 배포 상태 확인 및 ITSM-98542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, ITSM-98698 (2건)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IF_API-WAV 배치 비정상 작동 원인 파악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서버 다운 이슈 정상화 및 원인 분석</a:t>
            </a:r>
          </a:p>
        </p:txBody>
      </p:sp>
      <p:sp>
        <p:nvSpPr>
          <p:cNvPr id="2139764877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</a:p>
        </p:txBody>
      </p:sp>
      <p:sp>
        <p:nvSpPr>
          <p:cNvPr id="462636430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</a:p>
        </p:txBody>
      </p:sp>
      <p:sp>
        <p:nvSpPr>
          <p:cNvPr id="1790485987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</a:p>
        </p:txBody>
      </p:sp>
      <p:sp>
        <p:nvSpPr>
          <p:cNvPr id="197444065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31557700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70426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519451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5041146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30276536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40088250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26155761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1064471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3878018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8903421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110328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3803258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4398707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2304809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4877310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9351793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1481247771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</a:p>
        </p:txBody>
      </p:sp>
      <p:sp>
        <p:nvSpPr>
          <p:cNvPr id="1016924834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2023.6월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삼성카드 정산 인터페이스 서버 전환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나이스디앤비 FTP -&gt; SFTP 연동방식 변경</a:t>
            </a:r>
          </a:p>
        </p:txBody>
      </p:sp>
      <p:sp>
        <p:nvSpPr>
          <p:cNvPr id="213134881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731473818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872151475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2023.6월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삼성카드 정산 인터페이스 서버 전환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나이스디앤비 FTP -&gt; SFTP 연동방식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SABIC SAP변경에 따른 EAI연동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 ERP 국제유가전송 연동실패에 따른 EAI연계로직 수정</a:t>
            </a:r>
          </a:p>
        </p:txBody>
      </p:sp>
      <p:sp>
        <p:nvSpPr>
          <p:cNvPr id="998903033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</a:p>
        </p:txBody>
      </p:sp>
      <p:sp>
        <p:nvSpPr>
          <p:cNvPr id="173553031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</a:p>
        </p:txBody>
      </p:sp>
      <p:sp>
        <p:nvSpPr>
          <p:cNvPr id="1277590967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</a:p>
        </p:txBody>
      </p:sp>
      <p:sp>
        <p:nvSpPr>
          <p:cNvPr id="36835452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21437016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