
<file path=[Content_Types].xml><?xml version="1.0" encoding="utf-8"?>
<Types xmlns="http://schemas.openxmlformats.org/package/2006/content-types">
  <Default ContentType="image/x-emf" Extension="emf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6"/>
    <p:sldId id="257" r:id="rId10"/>
    <p:sldId id="258" r:id="rId11"/>
    <p:sldId id="259" r:id="rId12"/>
    <p:sldId id="260" r:id="rId13"/>
    <p:sldId id="261" r:id="rId15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72" r:id="rId27"/>
    <p:sldId id="273" r:id="rId29"/>
    <p:sldId id="274" r:id="rId31"/>
    <p:sldId id="275" r:id="rId32"/>
  </p:sldIdLst>
  <p:sldSz cx="10160000" cy="69215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2.xml" Type="http://schemas.openxmlformats.org/officeDocument/2006/relationships/slide"/><Relationship Id="rId11" Target="slides/slide3.xml" Type="http://schemas.openxmlformats.org/officeDocument/2006/relationships/slide"/><Relationship Id="rId12" Target="slides/slide4.xml" Type="http://schemas.openxmlformats.org/officeDocument/2006/relationships/slide"/><Relationship Id="rId13" Target="slides/slide5.xml" Type="http://schemas.openxmlformats.org/officeDocument/2006/relationships/slide"/><Relationship Id="rId14" Target="notesSlides/notesSlide2.xml" Type="http://schemas.openxmlformats.org/officeDocument/2006/relationships/notesSlide"/><Relationship Id="rId15" Target="slides/slide6.xml" Type="http://schemas.openxmlformats.org/officeDocument/2006/relationships/slide"/><Relationship Id="rId16" Target="notesSlides/notesSlide3.xml" Type="http://schemas.openxmlformats.org/officeDocument/2006/relationships/notesSlide"/><Relationship Id="rId17" Target="slides/slide7.xml" Type="http://schemas.openxmlformats.org/officeDocument/2006/relationships/slide"/><Relationship Id="rId18" Target="slides/slide8.xml" Type="http://schemas.openxmlformats.org/officeDocument/2006/relationships/slide"/><Relationship Id="rId19" Target="slides/slide9.xml" Type="http://schemas.openxmlformats.org/officeDocument/2006/relationships/slide"/><Relationship Id="rId2" Target="presProps.xml" Type="http://schemas.openxmlformats.org/officeDocument/2006/relationships/presProps"/><Relationship Id="rId20" Target="slides/slide10.xml" Type="http://schemas.openxmlformats.org/officeDocument/2006/relationships/slide"/><Relationship Id="rId21" Target="slides/slide11.xml" Type="http://schemas.openxmlformats.org/officeDocument/2006/relationships/slide"/><Relationship Id="rId22" Target="slides/slide12.xml" Type="http://schemas.openxmlformats.org/officeDocument/2006/relationships/slide"/><Relationship Id="rId23" Target="slides/slide13.xml" Type="http://schemas.openxmlformats.org/officeDocument/2006/relationships/slide"/><Relationship Id="rId24" Target="slides/slide14.xml" Type="http://schemas.openxmlformats.org/officeDocument/2006/relationships/slide"/><Relationship Id="rId25" Target="slides/slide15.xml" Type="http://schemas.openxmlformats.org/officeDocument/2006/relationships/slide"/><Relationship Id="rId26" Target="slides/slide16.xml" Type="http://schemas.openxmlformats.org/officeDocument/2006/relationships/slide"/><Relationship Id="rId27" Target="slides/slide17.xml" Type="http://schemas.openxmlformats.org/officeDocument/2006/relationships/slide"/><Relationship Id="rId28" Target="notesSlides/notesSlide4.xml" Type="http://schemas.openxmlformats.org/officeDocument/2006/relationships/notesSlide"/><Relationship Id="rId29" Target="slides/slide18.xml" Type="http://schemas.openxmlformats.org/officeDocument/2006/relationships/slide"/><Relationship Id="rId3" Target="viewProps.xml" Type="http://schemas.openxmlformats.org/officeDocument/2006/relationships/viewProps"/><Relationship Id="rId30" Target="notesSlides/notesSlide5.xml" Type="http://schemas.openxmlformats.org/officeDocument/2006/relationships/notesSlide"/><Relationship Id="rId31" Target="slides/slide19.xml" Type="http://schemas.openxmlformats.org/officeDocument/2006/relationships/slide"/><Relationship Id="rId32" Target="slides/slide20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notesMasters/notesMaster1.xml" Type="http://schemas.openxmlformats.org/officeDocument/2006/relationships/notesMaster"/><Relationship Id="rId8" Target="theme/theme2.xml" Type="http://schemas.openxmlformats.org/officeDocument/2006/relationships/theme"/><Relationship Id="rId9" Target="notesSlides/notesSlide1.xml" Type="http://schemas.openxmlformats.org/officeDocument/2006/relationships/notesSlide"/></Relationships>
</file>

<file path=ppt/notesMasters/_rels/notesMaster1.xml.rels><?xml version="1.0" encoding="UTF-8" standalone="no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.xml" Type="http://schemas.openxmlformats.org/officeDocument/2006/relationships/slide"/></Relationships>
</file>

<file path=ppt/notesSlides/_rels/notesSlide2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5.xml" Type="http://schemas.openxmlformats.org/officeDocument/2006/relationships/slide"/></Relationships>
</file>

<file path=ppt/notesSlides/_rels/notesSlide3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6.xml" Type="http://schemas.openxmlformats.org/officeDocument/2006/relationships/slide"/></Relationships>
</file>

<file path=ppt/notesSlides/_rels/notesSlide4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7.xml" Type="http://schemas.openxmlformats.org/officeDocument/2006/relationships/slide"/></Relationships>
</file>

<file path=ppt/notesSlides/_rels/notesSlide5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8.xml" Type="http://schemas.openxmlformats.org/officeDocument/2006/relationships/slide"/></Relationships>
</file>

<file path=ppt/notesSlides/notesSlide1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</p:spPr>
        <p:txBody>
          <a:bodyPr/>
          <a:lstStyle>
            <a:lvl1pPr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1pPr>
            <a:lvl2pPr marL="747713" indent="-28733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2pPr>
            <a:lvl3pPr marL="1150938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3pPr>
            <a:lvl4pPr marL="1611313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4pPr>
            <a:lvl5pPr marL="2071688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5pPr>
            <a:lvl6pPr marL="25288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6pPr>
            <a:lvl7pPr marL="29860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7pPr>
            <a:lvl8pPr marL="34432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8pPr>
            <a:lvl9pPr marL="39004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9pPr>
          </a:lstStyle>
          <a:p>
            <a:pPr lvl="0">
              <a:spcBef>
                <a:spcPct val="30000"/>
              </a:spcBef>
              <a:spcAft>
                <a:spcPct val="0"/>
              </a:spcAft>
              <a:defRPr/>
            </a:pPr>
            <a:fld id="{AF56D908-C2A0-4594-8043-7B2A2764A612}" type="datetime1">
              <a:rPr lang="ko-KR" altLang="en-US" sz="1200" b="0">
                <a:solidFill>
                  <a:schemeClr val="tx1"/>
                </a:solidFill>
                <a:latin typeface="Times New Roman"/>
                <a:ea typeface="굴림"/>
              </a:rPr>
              <a:pPr lvl="0">
                <a:defRPr/>
              </a:pPr>
              <a:t>2023-04-11</a:t>
            </a:fld>
            <a:endParaRPr lang="en-US" altLang="ko-KR" sz="1200" b="0"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1126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</p:spPr>
        <p:txBody>
          <a:bodyPr/>
          <a:lstStyle>
            <a:lvl1pPr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1pPr>
            <a:lvl2pPr marL="747713" indent="-28733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2pPr>
            <a:lvl3pPr marL="1150938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3pPr>
            <a:lvl4pPr marL="1611313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4pPr>
            <a:lvl5pPr marL="2071688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5pPr>
            <a:lvl6pPr marL="25288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6pPr>
            <a:lvl7pPr marL="29860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7pPr>
            <a:lvl8pPr marL="34432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8pPr>
            <a:lvl9pPr marL="39004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9pPr>
          </a:lstStyle>
          <a:p>
            <a:pPr lvl="0">
              <a:spcBef>
                <a:spcPct val="30000"/>
              </a:spcBef>
              <a:spcAft>
                <a:spcPct val="0"/>
              </a:spcAft>
              <a:defRPr/>
            </a:pPr>
            <a:r>
              <a:rPr lang="ko-KR" altLang="en-US" sz="1200" b="0">
                <a:solidFill>
                  <a:schemeClr val="tx1"/>
                </a:solidFill>
                <a:latin typeface="Times New Roman"/>
                <a:ea typeface="굴림"/>
              </a:rPr>
              <a:t>ITS GSR Proposed Layout 4Q</a:t>
            </a:r>
            <a:endParaRPr lang="en-US" altLang="ko-KR" sz="1200" b="0"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112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</p:spPr>
        <p:txBody>
          <a:bodyPr/>
          <a:lstStyle>
            <a:lvl1pPr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1pPr>
            <a:lvl2pPr marL="747713" indent="-28733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2pPr>
            <a:lvl3pPr marL="1150938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3pPr>
            <a:lvl4pPr marL="1611313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4pPr>
            <a:lvl5pPr marL="2071688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5pPr>
            <a:lvl6pPr marL="25288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6pPr>
            <a:lvl7pPr marL="29860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7pPr>
            <a:lvl8pPr marL="34432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8pPr>
            <a:lvl9pPr marL="39004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9pPr>
          </a:lstStyle>
          <a:p>
            <a:pPr lvl="0">
              <a:spcBef>
                <a:spcPct val="30000"/>
              </a:spcBef>
              <a:spcAft>
                <a:spcPct val="0"/>
              </a:spcAft>
              <a:defRPr/>
            </a:pPr>
            <a:fld id="{65D332B1-6798-497D-875F-C7FAE08D878A}" type="slidenum">
              <a:rPr lang="en-US" altLang="en-US" sz="1200" b="0">
                <a:solidFill>
                  <a:schemeClr val="tx1"/>
                </a:solidFill>
                <a:latin typeface="Times New Roman"/>
                <a:ea typeface="굴림"/>
              </a:rPr>
              <a:pPr lvl="0">
                <a:defRPr/>
              </a:pPr>
              <a:t>1</a:t>
            </a:fld>
            <a:endParaRPr lang="en-US" altLang="en-US" sz="1200" b="0"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112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2788" y="746125"/>
            <a:ext cx="5373687" cy="3721100"/>
          </a:xfrm>
          <a:ln/>
        </p:spPr>
      </p:sp>
      <p:sp>
        <p:nvSpPr>
          <p:cNvPr id="112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30000"/>
              </a:spcBef>
              <a:spcAft>
                <a:spcPct val="0"/>
              </a:spcAft>
              <a:defRPr/>
            </a:pPr>
            <a:endParaRPr lang="ko-KR" altLang="en-US"/>
          </a:p>
        </p:txBody>
      </p:sp>
    </p:spTree>
  </p:cSld>
</p:notes>
</file>

<file path=ppt/notesSlides/notesSlide2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98500" y="741363"/>
            <a:ext cx="5340350" cy="3697287"/>
          </a:xfrm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30000"/>
              </a:spcBef>
              <a:spcAft>
                <a:spcPct val="0"/>
              </a:spcAft>
            </a:pPr>
            <a:endParaRPr lang="en-NZ" altLang="ko-KR" smtClean="0"/>
          </a:p>
        </p:txBody>
      </p:sp>
    </p:spTree>
  </p:cSld>
</p:notes>
</file>

<file path=ppt/notesSlides/notesSlide3.xml><?xml version="1.0" encoding="utf-8"?>
<p:notes xmlns:p="http://schemas.openxmlformats.org/presentationml/2006/main">
  <p:cSld>
    <p:spTree xmlns:dsp="http://schemas.microsoft.com/office/drawing/2008/diagram" xmlns:a="http://schemas.openxmlformats.org/drawingml/2006/main" xmlns:r="http://schemas.openxmlformats.org/officeDocument/2006/relationships" xmlns:c="http://schemas.openxmlformats.org/drawingml/2006/chart" xmlns:dgm="http://schemas.openxmlformats.org/drawingml/2006/diagram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 idx="0"/>
          </p:nvPr>
        </p:nvSpPr>
        <p:spPr>
          <a:xfrm>
            <a:off x="714375" y="746125"/>
            <a:ext cx="5370513" cy="3719513"/>
          </a:xfrm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lvl="0">
              <a:spcBef>
                <a:spcPct val="30000"/>
              </a:spcBef>
              <a:spcAft>
                <a:spcPct val="0"/>
              </a:spcAft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</p:notes>
</file>

<file path=ppt/notesSlides/notesSlide4.xml><?xml version="1.0" encoding="utf-8"?>
<p:notes xmlns:p="http://schemas.openxmlformats.org/presentationml/2006/main">
  <p:cSld>
    <p:spTree xmlns:dsp="http://schemas.microsoft.com/office/drawing/2008/diagram" xmlns:a="http://schemas.openxmlformats.org/drawingml/2006/main" xmlns:r="http://schemas.openxmlformats.org/officeDocument/2006/relationships" xmlns:c="http://schemas.openxmlformats.org/drawingml/2006/chart" xmlns:dgm="http://schemas.openxmlformats.org/drawingml/2006/diagram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 idx="0"/>
          </p:nvPr>
        </p:nvSpPr>
        <p:spPr>
          <a:xfrm>
            <a:off x="698500" y="741363"/>
            <a:ext cx="5340350" cy="3697287"/>
          </a:xfrm>
          <a:ln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lvl="0">
              <a:spcBef>
                <a:spcPct val="30000"/>
              </a:spcBef>
              <a:spcAft>
                <a:spcPct val="0"/>
              </a:spcAft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</p:notes>
</file>

<file path=ppt/notesSlides/notesSlide5.xml><?xml version="1.0" encoding="utf-8"?>
<p:notes xmlns:p="http://schemas.openxmlformats.org/presentationml/2006/main">
  <p:cSld>
    <p:spTree xmlns:dsp="http://schemas.microsoft.com/office/drawing/2008/diagram" xmlns:a="http://schemas.openxmlformats.org/drawingml/2006/main" xmlns:r="http://schemas.openxmlformats.org/officeDocument/2006/relationships" xmlns:c="http://schemas.openxmlformats.org/drawingml/2006/chart" xmlns:dgm="http://schemas.openxmlformats.org/drawingml/2006/diagram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 idx="0"/>
          </p:nvPr>
        </p:nvSpPr>
        <p:spPr>
          <a:xfrm>
            <a:off x="698500" y="741363"/>
            <a:ext cx="5340350" cy="3697287"/>
          </a:xfrm>
          <a:ln/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lvl="0">
              <a:spcBef>
                <a:spcPct val="30000"/>
              </a:spcBef>
              <a:spcAft>
                <a:spcPct val="0"/>
              </a:spcAft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</p:note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lIns="0" rIns="0" anchor="b"/>
          <a:lstStyle/>
          <a:p>
            <a:pPr lvl="0" algn="l" marL="372596" indent="-372596">
              <a:spcAft>
                <a:spcPct val="0"/>
              </a:spcAft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050" y="1599162"/>
            <a:ext cx="4372951" cy="2194576"/>
          </a:xfrm>
        </p:spPr>
        <p:txBody>
          <a:bodyPr lIns="45720" rIns="4572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marL="175431" indent="-175431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/>
              <a:t>마스터 텍스트 스타일을 편집합니다</a:t>
            </a:r>
          </a:p>
          <a:p>
            <a:pPr lvl="1" marL="526292" indent="-175431">
              <a:spcAft>
                <a:spcPct val="0"/>
              </a:spcAft>
              <a:defRPr/>
            </a:pPr>
            <a:r>
              <a:rPr lang="ko-KR" altLang="en-US"/>
              <a:t>둘째 수준</a:t>
            </a:r>
          </a:p>
          <a:p>
            <a:pPr lvl="2" marL="875601" indent="-173878">
              <a:spcAft>
                <a:spcPct val="0"/>
              </a:spcAft>
              <a:defRPr/>
            </a:pPr>
            <a:r>
              <a:rPr lang="ko-KR" altLang="en-US"/>
              <a:t>셋째 수준</a:t>
            </a:r>
          </a:p>
          <a:p>
            <a:pPr lvl="3" marL="1235776" indent="-184746">
              <a:spcAft>
                <a:spcPct val="0"/>
              </a:spcAft>
              <a:defRPr/>
            </a:pPr>
            <a:r>
              <a:rPr lang="ko-KR" altLang="en-US"/>
              <a:t>넷째 수준</a:t>
            </a:r>
          </a:p>
          <a:p>
            <a:pPr lvl="4" marL="1586638" indent="-175431">
              <a:spcAft>
                <a:spcPct val="0"/>
              </a:spcAft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3019" y="1599162"/>
            <a:ext cx="4372951" cy="2194576"/>
          </a:xfrm>
        </p:spPr>
        <p:txBody>
          <a:bodyPr lIns="45720" rIns="4572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marL="175431" indent="-175431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/>
              <a:t>마스터 텍스트 스타일을 편집합니다</a:t>
            </a:r>
          </a:p>
          <a:p>
            <a:pPr lvl="1" marL="526292" indent="-175431">
              <a:spcAft>
                <a:spcPct val="0"/>
              </a:spcAft>
              <a:defRPr/>
            </a:pPr>
            <a:r>
              <a:rPr lang="ko-KR" altLang="en-US"/>
              <a:t>둘째 수준</a:t>
            </a:r>
          </a:p>
          <a:p>
            <a:pPr lvl="2" marL="875601" indent="-173878">
              <a:spcAft>
                <a:spcPct val="0"/>
              </a:spcAft>
              <a:defRPr/>
            </a:pPr>
            <a:r>
              <a:rPr lang="ko-KR" altLang="en-US"/>
              <a:t>셋째 수준</a:t>
            </a:r>
          </a:p>
          <a:p>
            <a:pPr lvl="3" marL="1235776" indent="-184746">
              <a:spcAft>
                <a:spcPct val="0"/>
              </a:spcAft>
              <a:defRPr/>
            </a:pPr>
            <a:r>
              <a:rPr lang="ko-KR" altLang="en-US"/>
              <a:t>넷째 수준</a:t>
            </a:r>
          </a:p>
          <a:p>
            <a:pPr lvl="4" marL="1586638" indent="-175431">
              <a:spcAft>
                <a:spcPct val="0"/>
              </a:spcAft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half" idx="3"/>
          </p:nvPr>
        </p:nvSpPr>
        <p:spPr>
          <a:xfrm>
            <a:off x="493781" y="3981637"/>
            <a:ext cx="4372951" cy="2194576"/>
          </a:xfrm>
        </p:spPr>
        <p:txBody>
          <a:bodyPr lIns="45720" rIns="4572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marL="175431" indent="-175431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/>
              <a:t>마스터 텍스트 스타일을 편집합니다</a:t>
            </a:r>
          </a:p>
          <a:p>
            <a:pPr lvl="1" marL="526292" indent="-175431">
              <a:spcAft>
                <a:spcPct val="0"/>
              </a:spcAft>
              <a:defRPr/>
            </a:pPr>
            <a:r>
              <a:rPr lang="ko-KR" altLang="en-US"/>
              <a:t>둘째 수준</a:t>
            </a:r>
          </a:p>
          <a:p>
            <a:pPr lvl="2" marL="875601" indent="-173878">
              <a:spcAft>
                <a:spcPct val="0"/>
              </a:spcAft>
              <a:defRPr/>
            </a:pPr>
            <a:r>
              <a:rPr lang="ko-KR" altLang="en-US"/>
              <a:t>셋째 수준</a:t>
            </a:r>
          </a:p>
          <a:p>
            <a:pPr lvl="3" marL="1235776" indent="-184746">
              <a:spcAft>
                <a:spcPct val="0"/>
              </a:spcAft>
              <a:defRPr/>
            </a:pPr>
            <a:r>
              <a:rPr lang="ko-KR" altLang="en-US"/>
              <a:t>넷째 수준</a:t>
            </a:r>
          </a:p>
          <a:p>
            <a:pPr lvl="4" marL="1586638" indent="-175431">
              <a:spcAft>
                <a:spcPct val="0"/>
              </a:spcAft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half" idx="4"/>
          </p:nvPr>
        </p:nvSpPr>
        <p:spPr>
          <a:xfrm>
            <a:off x="5031750" y="3981637"/>
            <a:ext cx="4372951" cy="2194576"/>
          </a:xfrm>
        </p:spPr>
        <p:txBody>
          <a:bodyPr lIns="45720" rIns="4572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marL="175431" indent="-175431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/>
              <a:t>마스터 텍스트 스타일을 편집합니다</a:t>
            </a:r>
          </a:p>
          <a:p>
            <a:pPr lvl="1" marL="526292" indent="-175431">
              <a:spcAft>
                <a:spcPct val="0"/>
              </a:spcAft>
              <a:defRPr/>
            </a:pPr>
            <a:r>
              <a:rPr lang="ko-KR" altLang="en-US"/>
              <a:t>둘째 수준</a:t>
            </a:r>
          </a:p>
          <a:p>
            <a:pPr lvl="2" marL="875601" indent="-173878">
              <a:spcAft>
                <a:spcPct val="0"/>
              </a:spcAft>
              <a:defRPr/>
            </a:pPr>
            <a:r>
              <a:rPr lang="ko-KR" altLang="en-US"/>
              <a:t>셋째 수준</a:t>
            </a:r>
          </a:p>
          <a:p>
            <a:pPr lvl="3" marL="1235776" indent="-184746">
              <a:spcAft>
                <a:spcPct val="0"/>
              </a:spcAft>
              <a:defRPr/>
            </a:pPr>
            <a:r>
              <a:rPr lang="ko-KR" altLang="en-US"/>
              <a:t>넷째 수준</a:t>
            </a:r>
          </a:p>
          <a:p>
            <a:pPr lvl="4" marL="1586638" indent="-175431">
              <a:spcAft>
                <a:spcPct val="0"/>
              </a:spcAft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>
          <a:xfrm>
            <a:off x="493650" y="6352034"/>
            <a:ext cx="2310957" cy="365046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>
            <a:lvl1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kumimoji="1" lang="ko-KR" altLang="en-US" sz="1200" b="0" i="0" baseline="0">
                <a:solidFill>
                  <a:schemeClr val="tx1"/>
                </a:solidFill>
                <a:ea typeface="바탕"/>
              </a:defRPr>
            </a:lvl1pPr>
          </a:lstStyle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fld id="{D8D7A7C4-C82A-4D21-9AB0-F0C5A1D3EF09}" type="datetime1">
              <a:rPr kumimoji="1" lang="ko-KR" altLang="en-US" sz="1200" b="0" i="0" baseline="0">
                <a:solidFill>
                  <a:schemeClr val="tx1"/>
                </a:solidFill>
                <a:latin typeface="+mn-lt"/>
                <a:ea typeface="바탕"/>
                <a:cs typeface="+mn-cs"/>
              </a:rPr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t>2023-08-03</a:t>
            </a:fld>
            <a:endParaRPr kumimoji="1" lang="ko-KR" altLang="en-US" sz="1200" b="0" i="0" baseline="0">
              <a:solidFill>
                <a:schemeClr val="tx1"/>
              </a:solidFill>
              <a:latin typeface="+mn-lt"/>
              <a:ea typeface="바탕"/>
              <a:cs typeface="+mn-cs"/>
            </a:endParaRPr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2318" y="6352034"/>
            <a:ext cx="3134767" cy="365046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>
            <a:lvl1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kumimoji="1" lang="ko-KR" altLang="en-US" sz="1200" b="0" i="0" baseline="0">
                <a:solidFill>
                  <a:schemeClr val="tx1"/>
                </a:solidFill>
                <a:ea typeface="바탕"/>
              </a:defRPr>
            </a:lvl1pPr>
          </a:lstStyle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kumimoji="1" lang="ko-KR" altLang="en-US" sz="1200" b="0" i="0" baseline="0">
              <a:solidFill>
                <a:schemeClr val="tx1"/>
              </a:solidFill>
              <a:ea typeface="바탕"/>
            </a:endParaRPr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4854" y="6352034"/>
            <a:ext cx="2310957" cy="365046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>
            <a:lvl1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kumimoji="1" lang="ko-KR" altLang="en-US" sz="1200" b="0" i="0" baseline="0">
                <a:solidFill>
                  <a:schemeClr val="tx1"/>
                </a:solidFill>
                <a:latin typeface="Arial"/>
                <a:ea typeface="Arial"/>
              </a:defRPr>
            </a:lvl1pPr>
          </a:lstStyle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fld id="{9327EF7B-8B08-4053-A0CD-9D52558E44A8}" type="slidenum">
              <a:rPr kumimoji="1" lang="ko-KR" altLang="en-US" sz="1200" b="0" i="0" baseline="0">
                <a:solidFill>
                  <a:schemeClr val="tx1"/>
                </a:solidFill>
                <a:latin typeface="Arial"/>
                <a:ea typeface="Arial"/>
              </a:rPr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t>‹#›</a:t>
            </a:fld>
            <a:endParaRPr kumimoji="1" lang="ko-KR" altLang="en-US" sz="1200" b="0" i="0" baseline="0">
              <a:solidFill>
                <a:schemeClr val="tx1"/>
              </a:solidFill>
              <a:latin typeface="Arial"/>
              <a:ea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13" Target="../media/image3.emf" Type="http://schemas.openxmlformats.org/officeDocument/2006/relationships/imag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223730" y="101530"/>
            <a:ext cx="9055507" cy="43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b" anchorCtr="0" compatLnSpc="1">
            <a:prstTxWarp prst="textNoShape">
              <a:avLst/>
            </a:prstTxWarp>
          </a:bodyPr>
          <a:lstStyle/>
          <a:p>
            <a:pPr lvl="0" algn="l" marL="372596" indent="-372596">
              <a:spcAft>
                <a:spcPct val="0"/>
              </a:spcAft>
            </a:pPr>
            <a:r>
              <a:rPr lang="en-US" altLang="ko-KR"/>
              <a:t>Header text</a:t>
            </a:r>
          </a:p>
        </p:txBody>
      </p:sp>
      <p:sp>
        <p:nvSpPr>
          <p:cNvPr id="1027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062" y="836032"/>
            <a:ext cx="8911114" cy="5285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20" tIns="45720" rIns="45720" bIns="45720" numCol="1" anchor="t" anchorCtr="0" compatLnSpc="1">
            <a:prstTxWarp prst="textNoShape">
              <a:avLst/>
            </a:prstTxWarp>
          </a:bodyPr>
          <a:lstStyle/>
          <a:p>
            <a:pPr lvl="0" marL="175431" indent="-175431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Level One Text</a:t>
            </a:r>
          </a:p>
          <a:p>
            <a:pPr lvl="1" marL="526292" indent="-175431">
              <a:spcAft>
                <a:spcPct val="0"/>
              </a:spcAft>
            </a:pPr>
            <a:r>
              <a:rPr lang="en-US" altLang="ko-KR"/>
              <a:t>Level Two Text</a:t>
            </a:r>
          </a:p>
          <a:p>
            <a:pPr lvl="2" marL="875601" indent="-173878">
              <a:spcAft>
                <a:spcPct val="0"/>
              </a:spcAft>
            </a:pPr>
            <a:r>
              <a:rPr lang="en-US" altLang="ko-KR"/>
              <a:t>Level Three Text</a:t>
            </a:r>
          </a:p>
          <a:p>
            <a:pPr lvl="3" marL="1235776" indent="-184746">
              <a:spcAft>
                <a:spcPct val="0"/>
              </a:spcAft>
            </a:pPr>
            <a:r>
              <a:rPr lang="en-US" altLang="ko-KR"/>
              <a:t>Level Four Text</a:t>
            </a:r>
          </a:p>
          <a:p>
            <a:pPr lvl="4" marL="1586638" indent="-175431">
              <a:spcAft>
                <a:spcPct val="0"/>
              </a:spcAft>
            </a:pPr>
            <a:r>
              <a:rPr lang="en-US" altLang="ko-KR"/>
              <a:t>Level Five Text</a:t>
            </a:r>
          </a:p>
        </p:txBody>
      </p:sp>
      <p:sp>
        <p:nvSpPr>
          <p:cNvPr id="1028" name="Line 10"/>
          <p:cNvSpPr>
            <a:spLocks noChangeShapeType="1"/>
          </p:cNvSpPr>
          <p:nvPr/>
        </p:nvSpPr>
        <p:spPr bwMode="auto">
          <a:xfrm>
            <a:off x="152327" y="609177"/>
            <a:ext cx="9406176" cy="0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 sz="2714"/>
          </a:p>
        </p:txBody>
      </p:sp>
      <p:sp>
        <p:nvSpPr>
          <p:cNvPr id="1029" name="Line 27"/>
          <p:cNvSpPr>
            <a:spLocks noChangeShapeType="1"/>
          </p:cNvSpPr>
          <p:nvPr/>
        </p:nvSpPr>
        <p:spPr bwMode="auto">
          <a:xfrm flipV="1">
            <a:off x="598200" y="6610520"/>
            <a:ext cx="0" cy="21575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sz="2714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049" y="6512166"/>
            <a:ext cx="852077" cy="318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4687223" y="6558168"/>
            <a:ext cx="493476" cy="287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latinLnBrk="1" hangingPunct="1">
              <a:defRPr/>
            </a:pPr>
            <a:fld id="{A8DA2539-2289-4BBF-8B15-ACBAB22FB2D8}" type="slidenum">
              <a:rPr kumimoji="1" lang="en-US" altLang="ko-KR" sz="978" smtClean="0">
                <a:solidFill>
                  <a:srgbClr val="000000"/>
                </a:solidFill>
                <a:latin typeface="Arial" panose="020B0604020202020204" pitchFamily="34" charset="0"/>
                <a:ea typeface="아리따M"/>
                <a:cs typeface="아리따M"/>
              </a:rPr>
              <a:pPr algn="ctr" eaLnBrk="1" latinLnBrk="1" hangingPunct="1">
                <a:defRPr/>
              </a:pPr>
              <a:t>‹#›</a:t>
            </a:fld>
            <a:endParaRPr kumimoji="1" lang="en-US" altLang="ko-KR" sz="978">
              <a:solidFill>
                <a:srgbClr val="000000"/>
              </a:solidFill>
              <a:latin typeface="Arial" panose="020B0604020202020204" pitchFamily="34" charset="0"/>
              <a:ea typeface="아리따M"/>
              <a:cs typeface="아리따M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notesSlides/notesSlide1.xml" Type="http://schemas.openxmlformats.org/officeDocument/2006/relationships/notesSlide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4.xml" Type="http://schemas.openxmlformats.org/officeDocument/2006/relationships/notesSlide"/></Relationships>
</file>

<file path=ppt/slides/_rels/slide1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5.xml" Type="http://schemas.openxmlformats.org/officeDocument/2006/relationships/notesSlide"/></Relationships>
</file>

<file path=ppt/slides/_rels/slide1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2.xml" Type="http://schemas.openxmlformats.org/officeDocument/2006/relationships/notesSlid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3.xml" Type="http://schemas.openxmlformats.org/officeDocument/2006/relationships/notesSlid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showMasterSp="false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Box 7"/>
          <p:cNvSpPr txBox="1">
            <a:spLocks noChangeArrowheads="1"/>
          </p:cNvSpPr>
          <p:nvPr/>
        </p:nvSpPr>
        <p:spPr>
          <a:xfrm>
            <a:off x="2054393" y="2265519"/>
            <a:ext cx="5763041" cy="504351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1pPr>
            <a:lvl2pPr indent="-285750" marL="74295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2pPr>
            <a:lvl3pPr indent="-228600" marL="114300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3pPr>
            <a:lvl4pPr indent="-228600" marL="160020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4pPr>
            <a:lvl5pPr indent="-228600" marL="205740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altLang="ko-KR" b="0" kumimoji="1" lang="en-US" sz="2740">
                <a:solidFill>
                  <a:srgbClr val="000000"/>
                </a:solidFill>
                <a:latin typeface="HY견고딕"/>
                <a:ea typeface="HY견고딕"/>
              </a:rPr>
              <a:t>ITO </a:t>
            </a:r>
            <a:r>
              <a:rPr altLang="en-US" b="0" kumimoji="1" lang="ko-KR" sz="2740">
                <a:solidFill>
                  <a:srgbClr val="000000"/>
                </a:solidFill>
                <a:latin typeface="HY견고딕"/>
                <a:ea typeface="HY견고딕"/>
              </a:rPr>
              <a:t>운영 주간보고서 </a:t>
            </a:r>
            <a:r>
              <a:rPr altLang="ko-KR" b="0" kumimoji="1" lang="en-US" sz="2740">
                <a:solidFill>
                  <a:srgbClr val="000000"/>
                </a:solidFill>
                <a:latin typeface="HY견고딕"/>
                <a:ea typeface="HY견고딕"/>
              </a:rPr>
              <a:t>(AMS)</a:t>
            </a:r>
            <a:endParaRPr altLang="en-US" b="0" kumimoji="1" lang="ko-KR" sz="2740">
              <a:solidFill>
                <a:srgbClr val="000000"/>
              </a:solidFill>
              <a:latin typeface="HY견고딕"/>
              <a:ea typeface="HY견고딕"/>
            </a:endParaRPr>
          </a:p>
        </p:txBody>
      </p:sp>
      <p:pic>
        <p:nvPicPr>
          <p:cNvPr id="10243" name="Picture 2"/>
          <p:cNvPicPr>
            <a:picLocks noChangeArrowheads="1"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499459" y="521072"/>
            <a:ext cx="1542506" cy="517276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descr="BD15156_" id="10244" name="Picture 4"/>
          <p:cNvPicPr>
            <a:picLocks noChangeArrowheads="1" noChangeAspect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285470" y="2832502"/>
            <a:ext cx="7322635" cy="86989"/>
          </a:xfrm>
          <a:prstGeom prst="rect">
            <a:avLst/>
          </a:prstGeom>
          <a:noFill/>
          <a:ln>
            <a:noFill/>
          </a:ln>
        </p:spPr>
      </p:pic>
      <p:sp>
        <p:nvSpPr>
          <p:cNvPr id="10245" name="Rectangle 3"/>
          <p:cNvSpPr txBox="1">
            <a:spLocks noChangeArrowheads="1"/>
          </p:cNvSpPr>
          <p:nvPr/>
        </p:nvSpPr>
        <p:spPr>
          <a:xfrm>
            <a:off x="3034575" y="4685685"/>
            <a:ext cx="3808889" cy="372811"/>
          </a:xfrm>
          <a:prstGeom prst="rect">
            <a:avLst/>
          </a:prstGeom>
          <a:noFill/>
          <a:ln>
            <a:noFill/>
          </a:ln>
        </p:spPr>
        <p:txBody>
          <a:bodyPr bIns="46758" lIns="93521" rIns="93521" tIns="18410"/>
          <a:lstStyle>
            <a:lvl1pPr defTabSz="860425" indent="-342900" marL="342900">
              <a:buChar char="•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1pPr>
            <a:lvl2pPr defTabSz="860425" indent="-285750" marL="742950">
              <a:spcBef>
                <a:spcPct val="20000"/>
              </a:spcBef>
              <a:buChar char="–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2pPr>
            <a:lvl3pPr defTabSz="860425" indent="-228600" marL="1143000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3pPr>
            <a:lvl4pPr defTabSz="860425" indent="-228600" marL="1600200">
              <a:spcBef>
                <a:spcPct val="20000"/>
              </a:spcBef>
              <a:buChar char="–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4pPr>
            <a:lvl5pPr defTabSz="860425" indent="-228600" marL="2057400">
              <a:spcBef>
                <a:spcPct val="20000"/>
              </a:spcBef>
              <a:buChar char="»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5pPr>
            <a:lvl6pPr defTabSz="860425" eaLnBrk="0" fontAlgn="base" hangingPunct="0" indent="-228600" marL="25146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6pPr>
            <a:lvl7pPr defTabSz="860425" eaLnBrk="0" fontAlgn="base" hangingPunct="0" indent="-228600" marL="29718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7pPr>
            <a:lvl8pPr defTabSz="860425" eaLnBrk="0" fontAlgn="base" hangingPunct="0" indent="-228600" marL="34290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8pPr>
            <a:lvl9pPr defTabSz="860425" eaLnBrk="0" fontAlgn="base" hangingPunct="0" indent="-228600" marL="38862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9pPr>
          </a:lstStyle>
          <a:p>
            <a:pPr algn="ctr" eaLnBrk="1" hangingPunct="1" latinLnBrk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Tx/>
              <a:buNone/>
              <a:defRPr/>
            </a:pPr>
            <a:r>
              <a:rPr b="true" lang="en-US" sz="1960">
                <a:latin typeface="맑은 고딕"/>
              </a:rPr>
              <a:t>[2023.08.08 ~ 2023.08.14]</a:t>
            </a:r>
            <a:endParaRPr altLang="ko-KR" kumimoji="0" lang="en-US" sz="1957">
              <a:latin typeface="맑은 고딕"/>
              <a:ea typeface="맑은 고딕"/>
              <a:cs typeface="+mn-cs"/>
            </a:endParaRPr>
          </a:p>
        </p:txBody>
      </p:sp>
      <p:sp>
        <p:nvSpPr>
          <p:cNvPr id="10246" name="TextBox 10"/>
          <p:cNvSpPr txBox="1">
            <a:spLocks noChangeArrowheads="1"/>
          </p:cNvSpPr>
          <p:nvPr/>
        </p:nvSpPr>
        <p:spPr>
          <a:xfrm>
            <a:off x="4171651" y="3559484"/>
            <a:ext cx="1530014" cy="45384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1pPr>
            <a:lvl2pPr indent="-285750" marL="74295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2pPr>
            <a:lvl3pPr indent="-228600" marL="114300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3pPr>
            <a:lvl4pPr indent="-228600" marL="160020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4pPr>
            <a:lvl5pPr indent="-228600" marL="205740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b="true" lang="en-US" sz="1960">
                <a:solidFill>
                  <a:srgbClr val="000000"/>
                </a:solidFill>
                <a:latin typeface="맑은 고딕"/>
              </a:rPr>
              <a:t>8월 3주차</a:t>
            </a:r>
            <a:endParaRPr altLang="en-US" kumimoji="1" lang="ko-KR" sz="2349">
              <a:solidFill>
                <a:srgbClr val="000000"/>
              </a:solidFill>
            </a:endParaRPr>
          </a:p>
        </p:txBody>
      </p:sp>
      <p:sp>
        <p:nvSpPr>
          <p:cNvPr id="9" name="Line 18"/>
          <p:cNvSpPr>
            <a:spLocks noChangeShapeType="1"/>
          </p:cNvSpPr>
          <p:nvPr/>
        </p:nvSpPr>
        <p:spPr bwMode="auto">
          <a:xfrm>
            <a:off x="0" y="1600200"/>
            <a:ext cx="9906000" cy="0"/>
          </a:xfrm>
          <a:prstGeom prst="line">
            <a:avLst/>
          </a:prstGeom>
          <a:noFill/>
          <a:ln w="9525">
            <a:solidFill>
              <a:srgbClr val="BBE0E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>
              <a:spcBef>
                <a:spcPct val="0"/>
              </a:spcBef>
              <a:spcAft>
                <a:spcPct val="0"/>
              </a:spcAft>
            </a:pPr>
            <a:endParaRPr altLang="en-US" lang="ko-KR" sz="2716"/>
          </a:p>
        </p:txBody>
      </p:sp>
      <p:sp>
        <p:nvSpPr>
          <p:cNvPr id="10" name="Line 18"/>
          <p:cNvSpPr>
            <a:spLocks noChangeShapeType="1"/>
          </p:cNvSpPr>
          <p:nvPr/>
        </p:nvSpPr>
        <p:spPr bwMode="auto">
          <a:xfrm>
            <a:off x="0" y="5257800"/>
            <a:ext cx="9906000" cy="0"/>
          </a:xfrm>
          <a:prstGeom prst="line">
            <a:avLst/>
          </a:prstGeom>
          <a:noFill/>
          <a:ln w="9525">
            <a:solidFill>
              <a:srgbClr val="BBE0E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>
              <a:spcBef>
                <a:spcPct val="0"/>
              </a:spcBef>
              <a:spcAft>
                <a:spcPct val="0"/>
              </a:spcAft>
            </a:pPr>
            <a:endParaRPr altLang="en-US" lang="ko-KR" sz="2716"/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0368277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811983774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770869929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965714452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872758227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ERP)</a:t>
            </a:r>
          </a:p>
        </p:txBody>
      </p:sp>
      <p:sp>
        <p:nvSpPr>
          <p:cNvPr id="111491556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84807045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593665020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283693790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673983667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374451563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559638822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911452863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625567583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055439976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</a:p>
        </p:txBody>
      </p:sp>
      <p:sp>
        <p:nvSpPr>
          <p:cNvPr id="1149300938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08/01</a:t>
            </a:r>
            <a:br/>
          </a:p>
        </p:txBody>
      </p:sp>
      <p:sp>
        <p:nvSpPr>
          <p:cNvPr id="1187594089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시큐어코딩 처리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SOIL 마켓 조회수 기능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브라우저 알림 제거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POS기 전송 테스트 및 보완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POS &gt; ISIMS 매출 전송 시 오차 원인 파악</a:t>
            </a:r>
          </a:p>
        </p:txBody>
      </p:sp>
      <p:sp>
        <p:nvSpPr>
          <p:cNvPr id="676649840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e-Biz/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CCS/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Lube E-Biz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이여진</a:t>
            </a:r>
          </a:p>
        </p:txBody>
      </p:sp>
      <p:sp>
        <p:nvSpPr>
          <p:cNvPr id="1394883054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e-Biz/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CCS/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Lube E-Biz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이여진</a:t>
            </a:r>
          </a:p>
        </p:txBody>
      </p:sp>
      <p:sp>
        <p:nvSpPr>
          <p:cNvPr id="274826720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시큐어코딩 처리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SOIL 마켓 조회수 기능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브라우저 알림 제거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POS기 전송 테스트 및 보완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POS &gt; ISIMS 매출 전송 시 오차 원인 파악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CI시설물 프로시저 호출 오류 해결</a:t>
            </a:r>
          </a:p>
        </p:txBody>
      </p:sp>
      <p:sp>
        <p:nvSpPr>
          <p:cNvPr id="526177010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08/11</a:t>
            </a:r>
            <a:br/>
          </a:p>
        </p:txBody>
      </p:sp>
      <p:sp>
        <p:nvSpPr>
          <p:cNvPr id="299701554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70%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08/11</a:t>
            </a:r>
            <a:br/>
          </a:p>
        </p:txBody>
      </p:sp>
      <p:sp>
        <p:nvSpPr>
          <p:cNvPr id="1673831854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08/11</a:t>
            </a:r>
            <a:br/>
          </a:p>
        </p:txBody>
      </p:sp>
      <p:sp>
        <p:nvSpPr>
          <p:cNvPr id="2132173491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11473889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1787522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956708364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967773797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424701905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666790347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ERP)</a:t>
            </a:r>
          </a:p>
        </p:txBody>
      </p:sp>
      <p:sp>
        <p:nvSpPr>
          <p:cNvPr id="1801965562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347860483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568552553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2006155622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585013361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194179209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808535931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4138453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450457267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2082941190" name="Text">
    </p:cNvPr>
          <p:cNvSpPr>
            <a:spLocks noGrp="1"/>
          </p:cNvSpPr>
          <p:nvPr/>
        </p:nvSpPr>
        <p:spPr>
          <a:xfrm rot="0">
            <a:off x="9702800" y="1511300"/>
            <a:ext cx="368300" cy="4254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br/>
            <a:br/>
            <a:br/>
            <a:br/>
            <a:br/>
            <a:br/>
            <a:br/>
            <a:br/>
            <a:br/>
          </a:p>
        </p:txBody>
      </p:sp>
      <p:sp>
        <p:nvSpPr>
          <p:cNvPr id="2011932720" name="Text">
    </p:cNvPr>
          <p:cNvSpPr>
            <a:spLocks noGrp="1"/>
          </p:cNvSpPr>
          <p:nvPr/>
        </p:nvSpPr>
        <p:spPr>
          <a:xfrm rot="0">
            <a:off x="9334500" y="1511300"/>
            <a:ext cx="368300" cy="4254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05/04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06/29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07/03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07/12</a:t>
            </a:r>
            <a:br/>
            <a:br/>
            <a:br/>
            <a:br/>
            <a:br/>
            <a:br/>
            <a:br/>
            <a:br/>
            <a:br/>
            <a:br/>
          </a:p>
        </p:txBody>
      </p:sp>
      <p:sp>
        <p:nvSpPr>
          <p:cNvPr id="243477141" name="Text">
    </p:cNvPr>
          <p:cNvSpPr>
            <a:spLocks noGrp="1"/>
          </p:cNvSpPr>
          <p:nvPr/>
        </p:nvSpPr>
        <p:spPr>
          <a:xfrm rot="0">
            <a:off x="5930900" y="1511300"/>
            <a:ext cx="3403600" cy="42545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[TD] ITSM-91037 실수송 거리 측정데이타 erp 연동요청-5/4~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프로그램 및 RFC 생성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[SD] ITSM-93611 ZSDR7090 - 담보관리:채권대비 담보확보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액” 개선요청-6/2~ 변경 요청사항 반영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[SD] ITSM-96689PRM 거래처 마스터 항목별 관리를 위한 ERP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마스터 분개처리 구조 보완 요청-7/3 RFC 구조 생성-7/4 조건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별 T코드 및 프로그램 코딩-7/5 처리결과 리턴 기능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ITSM-89436SABIC 시스템 연동 구축-7/12 SD모듈 수정사항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수정 및 운영 선 반영-7/13 모니터링 프로그램 코딩-7/14 모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니터링 프로그램 기능 추가-7/24 모니터링 프로그램 데이터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다운로드 기능 추가-7/25 EXCEL 업로드 후 CBO 테이블 저장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기능 추가-7/26 수신시 메일링 로직 수정 및 데이터 매핑 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가-7/27 SABIC OPEN DATA UPLOAD 기능 추가-7/28 SAB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IC 모니터링 프로그램 테스트-8/2   SABIC 모니터링 프로그램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운영반영-8/3   SABIC 컨테이너 정보 일괄 입력 기능 추가-8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/3   SABIC 1LEG GI정보 일자별 일괄전송 기능 추가-8/4   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ABIC 최종 점검</a:t>
            </a:r>
          </a:p>
        </p:txBody>
      </p:sp>
      <p:sp>
        <p:nvSpPr>
          <p:cNvPr id="2034575958" name="Text">
    </p:cNvPr>
          <p:cNvSpPr>
            <a:spLocks noGrp="1"/>
          </p:cNvSpPr>
          <p:nvPr/>
        </p:nvSpPr>
        <p:spPr>
          <a:xfrm rot="0">
            <a:off x="5308600" y="1511300"/>
            <a:ext cx="571500" cy="4254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TD/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SD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최진우</a:t>
            </a:r>
          </a:p>
        </p:txBody>
      </p:sp>
      <p:sp>
        <p:nvSpPr>
          <p:cNvPr id="1013924705" name="Text">
    </p:cNvPr>
          <p:cNvSpPr>
            <a:spLocks noGrp="1"/>
          </p:cNvSpPr>
          <p:nvPr/>
        </p:nvSpPr>
        <p:spPr>
          <a:xfrm rot="0">
            <a:off x="88900" y="1511300"/>
            <a:ext cx="571500" cy="4254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TD/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SD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최진우</a:t>
            </a:r>
          </a:p>
        </p:txBody>
      </p:sp>
      <p:sp>
        <p:nvSpPr>
          <p:cNvPr id="376428276" name="Text">
    </p:cNvPr>
          <p:cNvSpPr>
            <a:spLocks noGrp="1"/>
          </p:cNvSpPr>
          <p:nvPr/>
        </p:nvSpPr>
        <p:spPr>
          <a:xfrm rot="0">
            <a:off x="711200" y="1511300"/>
            <a:ext cx="3403600" cy="42545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[TD] ITSM-91037 실수송 거리 측정데이타 erp 연동요청-5/4~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프로그램 및 RFC 생성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[SD] ITSM-93611 ZSDR7090 - 담보관리:채권대비 담보확보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액” 개선요청-6/2~ 변경 요청사항 반영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[SD] ITSM-96689PRM 거래처 마스터 항목별 관리를 위한 ERP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마스터 분개처리 구조 보완 요청-7/3 RFC 구조 생성-7/4 조건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별 T코드 및 프로그램 코딩-7/5 처리결과 리턴 기능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ITSM-89436SABIC 시스템 연동 구축-7/12 SD모듈 수정사항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수정 및 운영 선 반영-7/13 모니터링 프로그램 코딩-7/14 모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니터링 프로그램 기능 추가-7/24 모니터링 프로그램 데이터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다운로드 기능 추가-7/25 EXCEL 업로드 후 CBO 테이블 저장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기능 추가-7/26 수신시 메일링 로직 수정 및 데이터 매핑 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가-7/27 SABIC OPEN DATA UPLOAD 기능 추가-7/28 SAB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IC 모니터링 프로그램 테스트-8/2   SABIC 모니터링 프로그램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운영반영-8/3   SABIC 컨테이너 정보 일괄 입력 기능 추가-8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/3   SABIC 1LEG GI정보 일자별 일괄전송 기능 추가-8/4   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ABIC 최종 점검-8/7   운영반영-8/8   마이그레이션 데이터 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렌징 프로그램 개발-8/9   PO 수신메일 내용 수정-8/9   오더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취소정보 전송여부 체크 로직 추가-8/10 1LEG GI I/F 테스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트 및 업무협의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ITSM-89436SABIC 시스템 연동 구축-8/11 2LEG GI I/F 테스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트 및 업무협의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[SD] ITSM-82617구매자금 거래처 등록 및 연장 관련 시스템 (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ERP)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[SD] ITSM-98884ZSDR9600의 조건유형 선택에 ZM10(기타결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재시 할인할증) 옵션 추가</a:t>
            </a:r>
          </a:p>
        </p:txBody>
      </p:sp>
      <p:sp>
        <p:nvSpPr>
          <p:cNvPr id="19890478" name="Text">
    </p:cNvPr>
          <p:cNvSpPr>
            <a:spLocks noGrp="1"/>
          </p:cNvSpPr>
          <p:nvPr/>
        </p:nvSpPr>
        <p:spPr>
          <a:xfrm rot="0">
            <a:off x="4483100" y="1511300"/>
            <a:ext cx="368300" cy="4254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br/>
            <a:br/>
            <a:br/>
            <a:br/>
            <a:br/>
            <a:br/>
            <a:br/>
            <a:br/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08/07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  <a:br/>
          </a:p>
        </p:txBody>
      </p:sp>
      <p:sp>
        <p:nvSpPr>
          <p:cNvPr id="1374166215" name="Text">
    </p:cNvPr>
          <p:cNvSpPr>
            <a:spLocks noGrp="1"/>
          </p:cNvSpPr>
          <p:nvPr/>
        </p:nvSpPr>
        <p:spPr>
          <a:xfrm rot="0">
            <a:off x="4851400" y="1511300"/>
            <a:ext cx="368300" cy="4254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80%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80%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95%</a:t>
            </a:r>
            <a:br/>
            <a:br/>
            <a:br/>
            <a:br/>
            <a:br/>
            <a:br/>
            <a:br/>
            <a:br/>
            <a:br/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95%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08/09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08/10</a:t>
            </a:r>
            <a:br/>
            <a:br/>
          </a:p>
        </p:txBody>
      </p:sp>
      <p:sp>
        <p:nvSpPr>
          <p:cNvPr id="391784912" name="Text">
    </p:cNvPr>
          <p:cNvSpPr>
            <a:spLocks noGrp="1"/>
          </p:cNvSpPr>
          <p:nvPr/>
        </p:nvSpPr>
        <p:spPr>
          <a:xfrm rot="0">
            <a:off x="4114800" y="1511300"/>
            <a:ext cx="368300" cy="4254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05/04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06/02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07/03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07/12</a:t>
            </a:r>
            <a:br/>
            <a:br/>
            <a:br/>
            <a:br/>
            <a:br/>
            <a:br/>
            <a:br/>
            <a:br/>
            <a:br/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07/12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08/07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08/07</a:t>
            </a:r>
            <a:br/>
            <a:br/>
          </a:p>
        </p:txBody>
      </p:sp>
      <p:sp>
        <p:nvSpPr>
          <p:cNvPr id="2146080185" name="Text">
    </p:cNvPr>
          <p:cNvSpPr>
            <a:spLocks noGrp="1"/>
          </p:cNvSpPr>
          <p:nvPr/>
        </p:nvSpPr>
        <p:spPr>
          <a:xfrm rot="0">
            <a:off x="660400" y="1511300"/>
            <a:ext cx="3454400" cy="4254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36789659" name="Text">
    </p:cNvPr>
          <p:cNvSpPr>
            <a:spLocks noGrp="1"/>
          </p:cNvSpPr>
          <p:nvPr/>
        </p:nvSpPr>
        <p:spPr>
          <a:xfrm rot="0">
            <a:off x="5880100" y="1511300"/>
            <a:ext cx="3454400" cy="4254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948470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27841229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965691189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776304001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941293949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29826589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608240809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278552983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285667151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671628420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71303520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640819692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192627213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773055607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719104980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</a:p>
        </p:txBody>
      </p:sp>
      <p:sp>
        <p:nvSpPr>
          <p:cNvPr id="743024360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01/01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07/24</a:t>
            </a:r>
            <a:br/>
          </a:p>
        </p:txBody>
      </p:sp>
      <p:sp>
        <p:nvSpPr>
          <p:cNvPr id="1531486472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개발 지원 및 인수인계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[ePSMS] 인수인계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주간수급상황기록부(ERP)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Save and Restore Grid Layout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RTS DashboardSecure Coding 취약점 개선 요청 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Simoms 연동을 위한 ePSMS, OAS Web API 개발</a:t>
            </a:r>
          </a:p>
        </p:txBody>
      </p:sp>
      <p:sp>
        <p:nvSpPr>
          <p:cNvPr id="1791612490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OAS/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ePSMS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김상훈</a:t>
            </a:r>
          </a:p>
        </p:txBody>
      </p:sp>
      <p:sp>
        <p:nvSpPr>
          <p:cNvPr id="621040332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OAS/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ePSMS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김상훈</a:t>
            </a:r>
          </a:p>
        </p:txBody>
      </p:sp>
      <p:sp>
        <p:nvSpPr>
          <p:cNvPr id="1151061602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개발 지원 및 인수인계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[ePSMS] 인수인계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RTS DashboardSecure Coding 취약점 개선 요청 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Simoms 연동을 위한 ePSMS, OAS Web API 개발</a:t>
            </a:r>
          </a:p>
        </p:txBody>
      </p:sp>
      <p:sp>
        <p:nvSpPr>
          <p:cNvPr id="1514501912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08/11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08/11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</a:p>
        </p:txBody>
      </p:sp>
      <p:sp>
        <p:nvSpPr>
          <p:cNvPr id="2115666332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08/11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08/11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20%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20%</a:t>
            </a:r>
            <a:br/>
          </a:p>
        </p:txBody>
      </p:sp>
      <p:sp>
        <p:nvSpPr>
          <p:cNvPr id="2039426721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08/07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07/24</a:t>
            </a:r>
            <a:br/>
          </a:p>
        </p:txBody>
      </p:sp>
      <p:sp>
        <p:nvSpPr>
          <p:cNvPr id="1669142316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317805036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944579663" name="Text">
    </p:cNvPr>
          <p:cNvSpPr>
            <a:spLocks noGrp="1"/>
          </p:cNvSpPr>
          <p:nvPr/>
        </p:nvSpPr>
        <p:spPr>
          <a:xfrm rot="0">
            <a:off x="9702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08/18</a:t>
            </a:r>
            <a:br/>
            <a:br/>
          </a:p>
        </p:txBody>
      </p:sp>
      <p:sp>
        <p:nvSpPr>
          <p:cNvPr id="951578561" name="Text">
    </p:cNvPr>
          <p:cNvSpPr>
            <a:spLocks noGrp="1"/>
          </p:cNvSpPr>
          <p:nvPr/>
        </p:nvSpPr>
        <p:spPr>
          <a:xfrm rot="0">
            <a:off x="93345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06/13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06/23</a:t>
            </a:r>
            <a:br/>
            <a:br/>
          </a:p>
        </p:txBody>
      </p:sp>
      <p:sp>
        <p:nvSpPr>
          <p:cNvPr id="871910284" name="Text">
    </p:cNvPr>
          <p:cNvSpPr>
            <a:spLocks noGrp="1"/>
          </p:cNvSpPr>
          <p:nvPr/>
        </p:nvSpPr>
        <p:spPr>
          <a:xfrm rot="0">
            <a:off x="59309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주유소/충전소 PRM 거래처 마스터 신규 등록시 필수 계약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자동 체결요청 시스템 구청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CI시설/인허가 검수 및 주유원복 작업신청 결재문서 연동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개선요청</a:t>
            </a:r>
          </a:p>
        </p:txBody>
      </p:sp>
      <p:sp>
        <p:nvSpPr>
          <p:cNvPr id="723386926" name="Text">
    </p:cNvPr>
          <p:cNvSpPr>
            <a:spLocks noGrp="1"/>
          </p:cNvSpPr>
          <p:nvPr/>
        </p:nvSpPr>
        <p:spPr>
          <a:xfrm rot="0">
            <a:off x="53086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PRM/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S-ERP/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BI-EDW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남대현</a:t>
            </a:r>
          </a:p>
        </p:txBody>
      </p:sp>
      <p:sp>
        <p:nvSpPr>
          <p:cNvPr id="2057315422" name="Text">
    </p:cNvPr>
          <p:cNvSpPr>
            <a:spLocks noGrp="1"/>
          </p:cNvSpPr>
          <p:nvPr/>
        </p:nvSpPr>
        <p:spPr>
          <a:xfrm rot="0">
            <a:off x="889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PRM/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S-ERP/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BI-EDW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남대현</a:t>
            </a:r>
          </a:p>
        </p:txBody>
      </p:sp>
      <p:sp>
        <p:nvSpPr>
          <p:cNvPr id="2104362284" name="Text">
    </p:cNvPr>
          <p:cNvSpPr>
            <a:spLocks noGrp="1"/>
          </p:cNvSpPr>
          <p:nvPr/>
        </p:nvSpPr>
        <p:spPr>
          <a:xfrm rot="0">
            <a:off x="7112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주유소/충전소 PRM 거래처 마스터 신규 등록시 필수 계약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자동 체결요청 시스템 구청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CI시설/인허가 검수 및 주유원복 작업신청 결재문서 연동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개선요청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수송기사 마스터 등록 권한 부여 요청 및 수정</a:t>
            </a:r>
          </a:p>
        </p:txBody>
      </p:sp>
      <p:sp>
        <p:nvSpPr>
          <p:cNvPr id="205227302" name="Text">
    </p:cNvPr>
          <p:cNvSpPr>
            <a:spLocks noGrp="1"/>
          </p:cNvSpPr>
          <p:nvPr/>
        </p:nvSpPr>
        <p:spPr>
          <a:xfrm rot="0">
            <a:off x="44831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08/18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08/11</a:t>
            </a:r>
            <a:br/>
          </a:p>
        </p:txBody>
      </p:sp>
      <p:sp>
        <p:nvSpPr>
          <p:cNvPr id="1466952189" name="Text">
    </p:cNvPr>
          <p:cNvSpPr>
            <a:spLocks noGrp="1"/>
          </p:cNvSpPr>
          <p:nvPr/>
        </p:nvSpPr>
        <p:spPr>
          <a:xfrm rot="0">
            <a:off x="48514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20%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99%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08/09</a:t>
            </a:r>
            <a:br/>
          </a:p>
        </p:txBody>
      </p:sp>
      <p:sp>
        <p:nvSpPr>
          <p:cNvPr id="748070298" name="Text">
    </p:cNvPr>
          <p:cNvSpPr>
            <a:spLocks noGrp="1"/>
          </p:cNvSpPr>
          <p:nvPr/>
        </p:nvSpPr>
        <p:spPr>
          <a:xfrm rot="0">
            <a:off x="4114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06/13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06/23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08/03</a:t>
            </a:r>
            <a:br/>
          </a:p>
        </p:txBody>
      </p:sp>
      <p:sp>
        <p:nvSpPr>
          <p:cNvPr id="568103489" name="Text">
    </p:cNvPr>
          <p:cNvSpPr>
            <a:spLocks noGrp="1"/>
          </p:cNvSpPr>
          <p:nvPr/>
        </p:nvSpPr>
        <p:spPr>
          <a:xfrm rot="0">
            <a:off x="6604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906188777" name="Text">
    </p:cNvPr>
          <p:cNvSpPr>
            <a:spLocks noGrp="1"/>
          </p:cNvSpPr>
          <p:nvPr/>
        </p:nvSpPr>
        <p:spPr>
          <a:xfrm rot="0">
            <a:off x="58801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4621734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085659883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96339494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87031313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814116284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44943953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2010608404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225625225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745591884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77082206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218163210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406558492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729850580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573854903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933931289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08/01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09/01</a:t>
            </a:r>
            <a:br/>
          </a:p>
        </p:txBody>
      </p:sp>
      <p:sp>
        <p:nvSpPr>
          <p:cNvPr id="1469378673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08/11</a:t>
            </a:r>
            <a:br/>
          </a:p>
        </p:txBody>
      </p:sp>
      <p:sp>
        <p:nvSpPr>
          <p:cNvPr id="1800756123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JIRA 변경 관리 요청 업무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[Mobile] 공지사항 검색 기능</a:t>
            </a:r>
          </a:p>
        </p:txBody>
      </p:sp>
      <p:sp>
        <p:nvSpPr>
          <p:cNvPr id="1808018346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ATSS/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ASM/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Mobile/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Admin관리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박민우</a:t>
            </a:r>
          </a:p>
        </p:txBody>
      </p:sp>
      <p:sp>
        <p:nvSpPr>
          <p:cNvPr id="155493802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ATSS/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ASM/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Mobile/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Admin관리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박민우</a:t>
            </a:r>
          </a:p>
        </p:txBody>
      </p:sp>
      <p:sp>
        <p:nvSpPr>
          <p:cNvPr id="2032389003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[ATSS] 주출발지 및 차량유형 필드 추가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[Mobile] 인사정보 사진 확대 추가 줌 인ㆍ아웃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ITSM-97503 변경결과 작성ITSM-98641 자동배포 수행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ITSM-98469 대상시스템 변경ITSM-98663 작업유형 변경I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TSM-97061 작업유형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ITSM-98856 견적 재작성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fortify report 출력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취약점 자동 점검 누적 관리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[ATSS] 신규 출하처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ITSM-96703 배포상태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[ATSS] 거리 및 요율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[Mobile] 공지사항 검색 기능</a:t>
            </a:r>
          </a:p>
        </p:txBody>
      </p:sp>
      <p:sp>
        <p:nvSpPr>
          <p:cNvPr id="946589367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08/11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08/11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08/08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09/01</a:t>
            </a:r>
            <a:br/>
          </a:p>
        </p:txBody>
      </p:sp>
      <p:sp>
        <p:nvSpPr>
          <p:cNvPr id="1924676459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08/11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08/11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08/08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10%</a:t>
            </a:r>
            <a:br/>
          </a:p>
        </p:txBody>
      </p:sp>
      <p:sp>
        <p:nvSpPr>
          <p:cNvPr id="1593686371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07/14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08/08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08/11</a:t>
            </a:r>
            <a:br/>
          </a:p>
        </p:txBody>
      </p:sp>
      <p:sp>
        <p:nvSpPr>
          <p:cNvPr id="971329188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595748697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817000626" name="Text">
    </p:cNvPr>
          <p:cNvSpPr>
            <a:spLocks noGrp="1"/>
          </p:cNvSpPr>
          <p:nvPr/>
        </p:nvSpPr>
        <p:spPr>
          <a:xfrm rot="0">
            <a:off x="9702800" y="3771900"/>
            <a:ext cx="368300" cy="2578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08/18</a:t>
            </a:r>
            <a:br/>
          </a:p>
        </p:txBody>
      </p:sp>
      <p:sp>
        <p:nvSpPr>
          <p:cNvPr id="1598595321" name="Text">
    </p:cNvPr>
          <p:cNvSpPr>
            <a:spLocks noGrp="1"/>
          </p:cNvSpPr>
          <p:nvPr/>
        </p:nvSpPr>
        <p:spPr>
          <a:xfrm rot="0">
            <a:off x="9334500" y="3771900"/>
            <a:ext cx="368300" cy="2578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08/14</a:t>
            </a:r>
            <a:br/>
          </a:p>
        </p:txBody>
      </p:sp>
      <p:sp>
        <p:nvSpPr>
          <p:cNvPr id="1280005594" name="Text">
    </p:cNvPr>
          <p:cNvSpPr>
            <a:spLocks noGrp="1"/>
          </p:cNvSpPr>
          <p:nvPr/>
        </p:nvSpPr>
        <p:spPr>
          <a:xfrm rot="0">
            <a:off x="5930900" y="3771900"/>
            <a:ext cx="3403600" cy="25781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이상관리 및 재수행</a:t>
            </a:r>
          </a:p>
        </p:txBody>
      </p:sp>
      <p:sp>
        <p:nvSpPr>
          <p:cNvPr id="2053776115" name="Text">
    </p:cNvPr>
          <p:cNvSpPr>
            <a:spLocks noGrp="1"/>
          </p:cNvSpPr>
          <p:nvPr/>
        </p:nvSpPr>
        <p:spPr>
          <a:xfrm rot="0">
            <a:off x="5308600" y="3771900"/>
            <a:ext cx="571500" cy="2578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RPA/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전자계약/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GCMS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박선미</a:t>
            </a:r>
          </a:p>
        </p:txBody>
      </p:sp>
      <p:sp>
        <p:nvSpPr>
          <p:cNvPr id="2146901926" name="Text">
    </p:cNvPr>
          <p:cNvSpPr>
            <a:spLocks noGrp="1"/>
          </p:cNvSpPr>
          <p:nvPr/>
        </p:nvSpPr>
        <p:spPr>
          <a:xfrm rot="0">
            <a:off x="88900" y="3771900"/>
            <a:ext cx="571500" cy="2578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RPA/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전자계약/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GCMS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박선미</a:t>
            </a:r>
          </a:p>
        </p:txBody>
      </p:sp>
      <p:sp>
        <p:nvSpPr>
          <p:cNvPr id="1705129929" name="Text">
    </p:cNvPr>
          <p:cNvSpPr>
            <a:spLocks noGrp="1"/>
          </p:cNvSpPr>
          <p:nvPr/>
        </p:nvSpPr>
        <p:spPr>
          <a:xfrm rot="0">
            <a:off x="711200" y="3771900"/>
            <a:ext cx="3403600" cy="25781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A360 'Daily Report' 작업 정상수행 위한 데이터정리 및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재수행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117pc 확인 및 잠금 해제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A360 '금융정보' 작업 재수행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A360 '원유용선 ETA' 작업 재수행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A11 '사전점검' 작업 수기발송 및 에러 원인확인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A11 '#1 회계지급전표' 작업 데이터정리 및 재수행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RPA RM 휴가 백업 인계 및 신규개발건 논의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[PPS] 운영서버 보안패치 일정 조율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A11 '#4 외화송금' 작업 에러원인 확인 및 메일 발송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A360 '금융정보 취합' 작업 전일 미수행 원인 확인 및 안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A360 '환율주가 SMS전송' 작업 재수행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[PPS] PPS 운영서버 SSL 적용건 문의 및 전달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117pc 화면 이상현상 확인 및 ct+alt+del 정상화</a:t>
            </a:r>
          </a:p>
        </p:txBody>
      </p:sp>
      <p:sp>
        <p:nvSpPr>
          <p:cNvPr id="1943100194" name="Text">
    </p:cNvPr>
          <p:cNvSpPr>
            <a:spLocks noGrp="1"/>
          </p:cNvSpPr>
          <p:nvPr/>
        </p:nvSpPr>
        <p:spPr>
          <a:xfrm rot="0">
            <a:off x="4483100" y="3771900"/>
            <a:ext cx="368300" cy="2578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08/07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08/11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08/10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08/11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08/11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08/11</a:t>
            </a:r>
            <a:br/>
          </a:p>
        </p:txBody>
      </p:sp>
      <p:sp>
        <p:nvSpPr>
          <p:cNvPr id="1485275665" name="Text">
    </p:cNvPr>
          <p:cNvSpPr>
            <a:spLocks noGrp="1"/>
          </p:cNvSpPr>
          <p:nvPr/>
        </p:nvSpPr>
        <p:spPr>
          <a:xfrm rot="0">
            <a:off x="4851400" y="3771900"/>
            <a:ext cx="368300" cy="2578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08/07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08/11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08/10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08/11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08/11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</a:t>
            </a:r>
            <a:br/>
          </a:p>
        </p:txBody>
      </p:sp>
      <p:sp>
        <p:nvSpPr>
          <p:cNvPr id="524991624" name="Text">
    </p:cNvPr>
          <p:cNvSpPr>
            <a:spLocks noGrp="1"/>
          </p:cNvSpPr>
          <p:nvPr/>
        </p:nvSpPr>
        <p:spPr>
          <a:xfrm rot="0">
            <a:off x="4114800" y="3771900"/>
            <a:ext cx="368300" cy="2578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08/07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08/10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08/11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08/11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08/11</a:t>
            </a:r>
            <a:br/>
          </a:p>
        </p:txBody>
      </p:sp>
      <p:sp>
        <p:nvSpPr>
          <p:cNvPr id="1797446871" name="Text">
    </p:cNvPr>
          <p:cNvSpPr>
            <a:spLocks noGrp="1"/>
          </p:cNvSpPr>
          <p:nvPr/>
        </p:nvSpPr>
        <p:spPr>
          <a:xfrm rot="0">
            <a:off x="660400" y="3771900"/>
            <a:ext cx="3454400" cy="2578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307466970" name="Text">
    </p:cNvPr>
          <p:cNvSpPr>
            <a:spLocks noGrp="1"/>
          </p:cNvSpPr>
          <p:nvPr/>
        </p:nvSpPr>
        <p:spPr>
          <a:xfrm rot="0">
            <a:off x="5880100" y="3771900"/>
            <a:ext cx="3454400" cy="2578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1812107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019494715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098774032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328966055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965507487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668940812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54961297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975234112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790721001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911562587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470622969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887899798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275175387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626134133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360917627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09/29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</a:p>
        </p:txBody>
      </p:sp>
      <p:sp>
        <p:nvSpPr>
          <p:cNvPr id="1124927147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06/21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07/20</a:t>
            </a:r>
            <a:br/>
          </a:p>
        </p:txBody>
      </p:sp>
      <p:sp>
        <p:nvSpPr>
          <p:cNvPr id="1710479646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HCM 내 '긴급업무 수행 교통비 신청서' 전자결재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화면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[TPMS] Application Secure Coding 취약점 개선 요청 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전자결재 신규 결재 양식 개발 요청</a:t>
            </a:r>
          </a:p>
        </p:txBody>
      </p:sp>
      <p:sp>
        <p:nvSpPr>
          <p:cNvPr id="1672148139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E-Approval/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TPMS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배영식</a:t>
            </a:r>
          </a:p>
        </p:txBody>
      </p:sp>
      <p:sp>
        <p:nvSpPr>
          <p:cNvPr id="1870060119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E-Approval/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TPMS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배영식</a:t>
            </a:r>
          </a:p>
        </p:txBody>
      </p:sp>
      <p:sp>
        <p:nvSpPr>
          <p:cNvPr id="1147515212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CI시설/인허가 검수 및 주유원복 작업신청 개선요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HCM 내 '긴급업무 수행 교통비 신청서' 전자결재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화면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[TPMS] Application Secure Coding 취약점 개선 요청 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전자결재 신규 결재 양식 개발 요청</a:t>
            </a:r>
          </a:p>
        </p:txBody>
      </p:sp>
      <p:sp>
        <p:nvSpPr>
          <p:cNvPr id="1067822071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08/18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12/30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09/29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</a:p>
        </p:txBody>
      </p:sp>
      <p:sp>
        <p:nvSpPr>
          <p:cNvPr id="194912004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08/08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20%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20%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20%</a:t>
            </a:r>
            <a:br/>
          </a:p>
        </p:txBody>
      </p:sp>
      <p:sp>
        <p:nvSpPr>
          <p:cNvPr id="1390659650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06/21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06/21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07/20</a:t>
            </a:r>
            <a:br/>
          </a:p>
        </p:txBody>
      </p:sp>
      <p:sp>
        <p:nvSpPr>
          <p:cNvPr id="996539523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688722443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376804369" name="Text">
    </p:cNvPr>
          <p:cNvSpPr>
            <a:spLocks noGrp="1"/>
          </p:cNvSpPr>
          <p:nvPr/>
        </p:nvSpPr>
        <p:spPr>
          <a:xfrm rot="0">
            <a:off x="9702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</a:p>
        </p:txBody>
      </p:sp>
      <p:sp>
        <p:nvSpPr>
          <p:cNvPr id="519912905" name="Text">
    </p:cNvPr>
          <p:cNvSpPr>
            <a:spLocks noGrp="1"/>
          </p:cNvSpPr>
          <p:nvPr/>
        </p:nvSpPr>
        <p:spPr>
          <a:xfrm rot="0">
            <a:off x="93345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08/04</a:t>
            </a:r>
            <a:br/>
          </a:p>
        </p:txBody>
      </p:sp>
      <p:sp>
        <p:nvSpPr>
          <p:cNvPr id="174607217" name="Text">
    </p:cNvPr>
          <p:cNvSpPr>
            <a:spLocks noGrp="1"/>
          </p:cNvSpPr>
          <p:nvPr/>
        </p:nvSpPr>
        <p:spPr>
          <a:xfrm rot="0">
            <a:off x="59309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[ERM] ERM 시스템을 통한 KRI 모니터링 기능 보완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[ERM] ERM IT 시스템 미입력 KRI 현황 및 화면 수정</a:t>
            </a:r>
          </a:p>
        </p:txBody>
      </p:sp>
      <p:sp>
        <p:nvSpPr>
          <p:cNvPr id="1261735293" name="Text">
    </p:cNvPr>
          <p:cNvSpPr>
            <a:spLocks noGrp="1"/>
          </p:cNvSpPr>
          <p:nvPr/>
        </p:nvSpPr>
        <p:spPr>
          <a:xfrm rot="0">
            <a:off x="53086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LMS/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ERS/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ERM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순현국</a:t>
            </a:r>
          </a:p>
        </p:txBody>
      </p:sp>
      <p:sp>
        <p:nvSpPr>
          <p:cNvPr id="461681372" name="Text">
    </p:cNvPr>
          <p:cNvSpPr>
            <a:spLocks noGrp="1"/>
          </p:cNvSpPr>
          <p:nvPr/>
        </p:nvSpPr>
        <p:spPr>
          <a:xfrm rot="0">
            <a:off x="889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LMS/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ERS/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ERM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순현국</a:t>
            </a:r>
          </a:p>
        </p:txBody>
      </p:sp>
      <p:sp>
        <p:nvSpPr>
          <p:cNvPr id="1826674448" name="Text">
    </p:cNvPr>
          <p:cNvSpPr>
            <a:spLocks noGrp="1"/>
          </p:cNvSpPr>
          <p:nvPr/>
        </p:nvSpPr>
        <p:spPr>
          <a:xfrm rot="0">
            <a:off x="7112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[ERM] ERM 시스템을 통한 KRI 모니터링 기능 보완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[LMS] 교육훈련신청서 및 LMS관리자페이지의 신규기능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[ERM] ERM IT 시스템 미입력 KRI 현황 및 화면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[ERS] 각팀의 폴더 관리자 권한만 등록하면 하위 팀 문서 폴더로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동일하게 관리자 권한이 적용되는지 확인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[LMS] LMS 개발서버에서(LMSDEV) LMS VOD 시스템 WEB/WA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S 취약점 조치 방안 적용 및 테스트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[ERS] ERS 개선사항 정리 내용 검토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[ERM] (RI-24) 중점관리대상거래처 채권총액	관련 데이터 미수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신 확인, 수동스케쥴러 실행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[LMS] JTS 첨부파일 업로드시 오류 발생, 파일 재업로드 요청(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5125,깅광제)</a:t>
            </a:r>
          </a:p>
        </p:txBody>
      </p:sp>
      <p:sp>
        <p:nvSpPr>
          <p:cNvPr id="605760062" name="Text">
    </p:cNvPr>
          <p:cNvSpPr>
            <a:spLocks noGrp="1"/>
          </p:cNvSpPr>
          <p:nvPr/>
        </p:nvSpPr>
        <p:spPr>
          <a:xfrm rot="0">
            <a:off x="44831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08/11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08/08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08/10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08/11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08/11</a:t>
            </a:r>
            <a:br/>
            <a:br/>
          </a:p>
        </p:txBody>
      </p:sp>
      <p:sp>
        <p:nvSpPr>
          <p:cNvPr id="1269499045" name="Text">
    </p:cNvPr>
          <p:cNvSpPr>
            <a:spLocks noGrp="1"/>
          </p:cNvSpPr>
          <p:nvPr/>
        </p:nvSpPr>
        <p:spPr>
          <a:xfrm rot="0">
            <a:off x="48514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08/08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08/10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08/11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08/11</a:t>
            </a:r>
            <a:br/>
            <a:br/>
          </a:p>
        </p:txBody>
      </p:sp>
      <p:sp>
        <p:nvSpPr>
          <p:cNvPr id="1971801438" name="Text">
    </p:cNvPr>
          <p:cNvSpPr>
            <a:spLocks noGrp="1"/>
          </p:cNvSpPr>
          <p:nvPr/>
        </p:nvSpPr>
        <p:spPr>
          <a:xfrm rot="0">
            <a:off x="4114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08/02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08/08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08/10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08/11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08/11</a:t>
            </a:r>
            <a:br/>
            <a:br/>
          </a:p>
        </p:txBody>
      </p:sp>
      <p:sp>
        <p:nvSpPr>
          <p:cNvPr id="531975337" name="Text">
    </p:cNvPr>
          <p:cNvSpPr>
            <a:spLocks noGrp="1"/>
          </p:cNvSpPr>
          <p:nvPr/>
        </p:nvSpPr>
        <p:spPr>
          <a:xfrm rot="0">
            <a:off x="6604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652744123" name="Text">
    </p:cNvPr>
          <p:cNvSpPr>
            <a:spLocks noGrp="1"/>
          </p:cNvSpPr>
          <p:nvPr/>
        </p:nvSpPr>
        <p:spPr>
          <a:xfrm rot="0">
            <a:off x="58801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7886050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052585890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98769880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2144572703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976401894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584748738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856542845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229675994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329056197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699143658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334302799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184939046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850788832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641820627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283691015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12/29</a:t>
            </a:r>
            <a:br/>
            <a:br/>
          </a:p>
        </p:txBody>
      </p:sp>
      <p:sp>
        <p:nvSpPr>
          <p:cNvPr id="1407850416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06/02</a:t>
            </a:r>
            <a:br/>
            <a:br/>
          </a:p>
        </p:txBody>
      </p:sp>
      <p:sp>
        <p:nvSpPr>
          <p:cNvPr id="1372697900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[WMS] 취약점 점검결과에 대한 조치 가능 여부 확인 및 조치불가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건에 대한 예외처리 대상 식별 (650건)</a:t>
            </a:r>
          </a:p>
        </p:txBody>
      </p:sp>
      <p:sp>
        <p:nvSpPr>
          <p:cNvPr id="1367557228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WMS/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EWS/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RPA/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GCMS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이병준</a:t>
            </a:r>
          </a:p>
        </p:txBody>
      </p:sp>
      <p:sp>
        <p:nvSpPr>
          <p:cNvPr id="134026923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WMS/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EWS/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RPA/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GCMS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이병준</a:t>
            </a:r>
          </a:p>
        </p:txBody>
      </p:sp>
      <p:sp>
        <p:nvSpPr>
          <p:cNvPr id="69846643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[WMS] 취약점 점검결과에 대한 조치 가능 여부 확인 및 조치불가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건에 대한 예외처리 대상 식별 (650건)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[WMS] 2023년 2Q 시스템 모의해킹 진단결과 및 취약점 조치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[WMS] SOil 연결IT감사 WMS 배치 통제관련 문의 데이터 제공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[WMS] 예약번호 1507256 항목 4, 5번 오더할당 오류 확인 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인천지사 판매등록 시  카드결제시 상품권 한도초과 원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인 확인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실물과 다른 판독오류상품권 DB 작업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[EWS] 시나리오 SP408 박주용 팀장 인사변경으로 인한 승인자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(김형기 팀장)으로 변경</a:t>
            </a:r>
          </a:p>
        </p:txBody>
      </p:sp>
      <p:sp>
        <p:nvSpPr>
          <p:cNvPr id="1485662991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12/29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08/11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08/11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08/09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08/09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08/11</a:t>
            </a:r>
            <a:br/>
            <a:br/>
          </a:p>
        </p:txBody>
      </p:sp>
      <p:sp>
        <p:nvSpPr>
          <p:cNvPr id="325514326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08/11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08/09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08/09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08/11</a:t>
            </a:r>
            <a:br/>
            <a:br/>
          </a:p>
        </p:txBody>
      </p:sp>
      <p:sp>
        <p:nvSpPr>
          <p:cNvPr id="2084692191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06/02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08/09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08/09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08/11</a:t>
            </a:r>
            <a:br/>
            <a:br/>
          </a:p>
        </p:txBody>
      </p:sp>
      <p:sp>
        <p:nvSpPr>
          <p:cNvPr id="907131770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91712420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555215640" name="Text">
    </p:cNvPr>
          <p:cNvSpPr>
            <a:spLocks noGrp="1"/>
          </p:cNvSpPr>
          <p:nvPr/>
        </p:nvSpPr>
        <p:spPr>
          <a:xfrm rot="0">
            <a:off x="9702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08/18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</a:p>
        </p:txBody>
      </p:sp>
      <p:sp>
        <p:nvSpPr>
          <p:cNvPr id="1386455293" name="Text">
    </p:cNvPr>
          <p:cNvSpPr>
            <a:spLocks noGrp="1"/>
          </p:cNvSpPr>
          <p:nvPr/>
        </p:nvSpPr>
        <p:spPr>
          <a:xfrm rot="0">
            <a:off x="93345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08/14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07/28</a:t>
            </a:r>
            <a:br/>
          </a:p>
        </p:txBody>
      </p:sp>
      <p:sp>
        <p:nvSpPr>
          <p:cNvPr id="1766984632" name="Text">
    </p:cNvPr>
          <p:cNvSpPr>
            <a:spLocks noGrp="1"/>
          </p:cNvSpPr>
          <p:nvPr/>
        </p:nvSpPr>
        <p:spPr>
          <a:xfrm rot="0">
            <a:off x="59309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[RMS] 기능 문의 및 피드백 처리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[RMS] [IMS] 날짜 선택 양식 변경</a:t>
            </a:r>
          </a:p>
        </p:txBody>
      </p:sp>
      <p:sp>
        <p:nvSpPr>
          <p:cNvPr id="1472620413" name="Text">
    </p:cNvPr>
          <p:cNvSpPr>
            <a:spLocks noGrp="1"/>
          </p:cNvSpPr>
          <p:nvPr/>
        </p:nvSpPr>
        <p:spPr>
          <a:xfrm rot="0">
            <a:off x="53086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계정관리/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LOPAS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이지은</a:t>
            </a:r>
          </a:p>
        </p:txBody>
      </p:sp>
      <p:sp>
        <p:nvSpPr>
          <p:cNvPr id="1234639286" name="Text">
    </p:cNvPr>
          <p:cNvSpPr>
            <a:spLocks noGrp="1"/>
          </p:cNvSpPr>
          <p:nvPr/>
        </p:nvSpPr>
        <p:spPr>
          <a:xfrm rot="0">
            <a:off x="889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계정관리/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LOPAS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이지은</a:t>
            </a:r>
          </a:p>
        </p:txBody>
      </p:sp>
      <p:sp>
        <p:nvSpPr>
          <p:cNvPr id="108850225" name="Text">
    </p:cNvPr>
          <p:cNvSpPr>
            <a:spLocks noGrp="1"/>
          </p:cNvSpPr>
          <p:nvPr/>
        </p:nvSpPr>
        <p:spPr>
          <a:xfrm rot="0">
            <a:off x="7112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[RMS] 기능 문의 및 피드백 처리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[LOPAS] 총수송실적 조회회면 배포 상태 확인 및 ITSM-98542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, ITSM-98698 (2건) 작성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[LOPAS] IF_API-WAV 배치 비정상 작동 원인 파악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[LOPAS] 서버 다운 이슈 정상화 및 원인 분석</a:t>
            </a:r>
          </a:p>
        </p:txBody>
      </p:sp>
      <p:sp>
        <p:nvSpPr>
          <p:cNvPr id="2139764877" name="Text">
    </p:cNvPr>
          <p:cNvSpPr>
            <a:spLocks noGrp="1"/>
          </p:cNvSpPr>
          <p:nvPr/>
        </p:nvSpPr>
        <p:spPr>
          <a:xfrm rot="0">
            <a:off x="44831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08/11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08/07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08/11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08/11</a:t>
            </a:r>
            <a:br/>
          </a:p>
        </p:txBody>
      </p:sp>
      <p:sp>
        <p:nvSpPr>
          <p:cNvPr id="462636430" name="Text">
    </p:cNvPr>
          <p:cNvSpPr>
            <a:spLocks noGrp="1"/>
          </p:cNvSpPr>
          <p:nvPr/>
        </p:nvSpPr>
        <p:spPr>
          <a:xfrm rot="0">
            <a:off x="48514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08/11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08/07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08/11</a:t>
            </a:r>
            <a:br/>
          </a:p>
        </p:txBody>
      </p:sp>
      <p:sp>
        <p:nvSpPr>
          <p:cNvPr id="1790485987" name="Text">
    </p:cNvPr>
          <p:cNvSpPr>
            <a:spLocks noGrp="1"/>
          </p:cNvSpPr>
          <p:nvPr/>
        </p:nvSpPr>
        <p:spPr>
          <a:xfrm rot="0">
            <a:off x="4114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08/07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08/07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08/10</a:t>
            </a:r>
            <a:br/>
          </a:p>
        </p:txBody>
      </p:sp>
      <p:sp>
        <p:nvSpPr>
          <p:cNvPr id="197444065" name="Text">
    </p:cNvPr>
          <p:cNvSpPr>
            <a:spLocks noGrp="1"/>
          </p:cNvSpPr>
          <p:nvPr/>
        </p:nvSpPr>
        <p:spPr>
          <a:xfrm rot="0">
            <a:off x="6604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631557700" name="Text">
    </p:cNvPr>
          <p:cNvSpPr>
            <a:spLocks noGrp="1"/>
          </p:cNvSpPr>
          <p:nvPr/>
        </p:nvSpPr>
        <p:spPr>
          <a:xfrm rot="0">
            <a:off x="58801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704267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95194518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650411466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630276536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400882505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1261557614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310644719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638780181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289034212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61103287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838032586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043987076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523048094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48773108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693517935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</a:p>
        </p:txBody>
      </p:sp>
      <p:sp>
        <p:nvSpPr>
          <p:cNvPr id="1481247771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07/14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07/14</a:t>
            </a:r>
            <a:br/>
          </a:p>
        </p:txBody>
      </p:sp>
      <p:sp>
        <p:nvSpPr>
          <p:cNvPr id="1016924834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[EIS] 2023.6월 결산의 EIS, Yellow Book 반영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배차계획정보 전송 SKIPC 이관물량 전용출하지정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PRM 실수송 거리 측정데이타 erp 연동요청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저유소 PM 관련 작업의뢰서 전자결재(T-Code : IW21) 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선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하도급법 적용대상 구매건에 대한 점검 기능 강화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삼성카드 정산 인터페이스 서버 전환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나이스디앤비 FTP -&gt; SFTP 연동방식 변경</a:t>
            </a:r>
          </a:p>
        </p:txBody>
      </p:sp>
      <p:sp>
        <p:nvSpPr>
          <p:cNvPr id="2131348818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EIS/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EAI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황보람</a:t>
            </a:r>
          </a:p>
        </p:txBody>
      </p:sp>
      <p:sp>
        <p:nvSpPr>
          <p:cNvPr id="1731473818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EIS/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EAI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황보람</a:t>
            </a:r>
          </a:p>
        </p:txBody>
      </p:sp>
      <p:sp>
        <p:nvSpPr>
          <p:cNvPr id="1872151475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[EIS] 2023.6월 결산의 EIS, Yellow Book 반영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PRM 실수송 거리 측정데이타 erp 연동요청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하도급법 적용대상 구매건에 대한 점검 기능 강화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삼성카드 정산 인터페이스 서버 전환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나이스디앤비 FTP -&gt; SFTP 연동방식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SABIC SAP변경에 따른 EAI연동 테스트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 ERP 국제유가전송 연동실패에 따른 EAI연계로직 수정</a:t>
            </a:r>
          </a:p>
        </p:txBody>
      </p:sp>
      <p:sp>
        <p:nvSpPr>
          <p:cNvPr id="998903033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08/11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08/11</a:t>
            </a:r>
            <a:br/>
          </a:p>
        </p:txBody>
      </p:sp>
      <p:sp>
        <p:nvSpPr>
          <p:cNvPr id="173553031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30%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08/11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08/11</a:t>
            </a:r>
            <a:br/>
          </a:p>
        </p:txBody>
      </p:sp>
      <p:sp>
        <p:nvSpPr>
          <p:cNvPr id="1277590967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07/14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07/14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08/11</a:t>
            </a:r>
            <a:br/>
          </a:p>
        </p:txBody>
      </p:sp>
      <p:sp>
        <p:nvSpPr>
          <p:cNvPr id="368354523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121437016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505" name="Group 97"/>
          <p:cNvGraphicFramePr>
            <a:graphicFrameLocks noGrp="1"/>
          </p:cNvGraphicFramePr>
          <p:nvPr/>
        </p:nvGraphicFramePr>
        <p:xfrm>
          <a:off x="255577" y="1105143"/>
          <a:ext cx="4771985" cy="3535492"/>
        </p:xfrm>
        <a:graphic>
          <a:graphicData uri="http://schemas.openxmlformats.org/drawingml/2006/table">
            <a:tbl>
              <a:tblPr/>
              <a:tblGrid>
                <a:gridCol w="5219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88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19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19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73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5077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구분</a:t>
                      </a:r>
                      <a:r>
                        <a:rPr altLang="ko-KR" b="1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/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담당자</a:t>
                      </a:r>
                      <a:endParaRPr altLang="ko-KR" b="1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494" marL="88055" marR="88055" marT="45494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업무 내용</a:t>
                      </a:r>
                    </a:p>
                  </a:txBody>
                  <a:tcPr anchor="ctr" horzOverflow="overflow" marB="45494" marL="88055" marR="88055" marT="45494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접수일</a:t>
                      </a:r>
                    </a:p>
                  </a:txBody>
                  <a:tcPr anchor="ctr" horzOverflow="overflow" marB="45494" marL="88055" marR="88055" marT="45494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완료 목표일</a:t>
                      </a:r>
                    </a:p>
                  </a:txBody>
                  <a:tcPr horzOverflow="overflow" marB="45494" marL="88055" marR="88055" marT="45494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err="1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진행율</a:t>
                      </a:r>
                      <a:endParaRPr altLang="ko-KR" b="1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494" marL="88055" marR="88055" marT="45494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922">
                <a:tc rowSpan="7">
                  <a:txBody>
                    <a:bodyPr/>
                    <a:lstStyle>
                      <a:lvl1pPr algn="l"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1pPr>
                      <a:lvl2pPr algn="l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2pPr>
                      <a:lvl3pPr algn="l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3pPr>
                      <a:lvl4pPr algn="l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4pPr>
                      <a:lvl5pPr algn="l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CRM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Market.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 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박치영</a:t>
                      </a:r>
                    </a:p>
                  </a:txBody>
                  <a:tcPr horzOverflow="overflow" marB="45527" marL="81282" marR="81282" marT="4552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전화번호로 포인트 적립 적용 조회</a:t>
                      </a:r>
                      <a:endParaRPr altLang="ko-KR" b="0" baseline="0" dirty="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b="0" baseline="0" dirty="0" kern="1200" lang="ko-KR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80%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05" marL="81282" marR="81282" marT="4560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731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err="1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현대차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G </a:t>
                      </a:r>
                      <a:r>
                        <a:rPr altLang="en-US" b="0" baseline="0" dirty="0" err="1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카페이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연동  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(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주유소연동추가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_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현대서버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)</a:t>
                      </a: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b="0" baseline="0" dirty="0" kern="1200" lang="ko-KR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90%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05" marL="81282" marR="81282" marT="4560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4892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주유소 </a:t>
                      </a:r>
                      <a:r>
                        <a:rPr altLang="en-US" b="0" baseline="0" dirty="0" err="1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금결원전송관련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수정</a:t>
                      </a:r>
                      <a:endParaRPr altLang="ko-KR" b="0" baseline="0" dirty="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b="0" baseline="0" dirty="0" kern="1200" lang="ko-KR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30%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05" marL="81282" marR="81282" marT="4560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1583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플랫폼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테스트 대응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,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수정</a:t>
                      </a:r>
                      <a:endParaRPr altLang="ko-KR" b="0" baseline="0" dirty="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b="0" baseline="0" dirty="0" kern="1200" lang="ko-KR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05" marL="81282" marR="81282" marT="4560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9932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부정적립관련 대응 조치 </a:t>
                      </a:r>
                      <a:endParaRPr altLang="ko-KR" b="0" baseline="0" dirty="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b="0" baseline="0" dirty="0" kern="1200" lang="ko-KR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100%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05" marL="81282" marR="81282" marT="4560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9932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err="1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키오스크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즉발카드 등록 개발</a:t>
                      </a:r>
                      <a:endParaRPr altLang="ko-KR" b="0" baseline="0" dirty="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b="0" baseline="0" dirty="0" kern="1200" lang="ko-KR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40%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05" marL="81282" marR="81282" marT="4560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9932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526" marL="83067" marR="83067" marT="4652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err="1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모바일상품권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제휴 성능 저하문제 수정</a:t>
                      </a:r>
                      <a:endParaRPr altLang="ko-KR" b="0" baseline="0" dirty="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b="0" baseline="0" dirty="0" kern="1200" lang="ko-KR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70%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05" marL="81282" marR="81282" marT="4560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0568">
                <a:tc rowSpan="7"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CRM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IF.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이승범</a:t>
                      </a:r>
                    </a:p>
                  </a:txBody>
                  <a:tcPr horzOverflow="overflow" marB="45527" marL="81282" marR="81282" marT="4552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aseline="0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금결원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거래 전문 수정</a:t>
                      </a: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02/03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미정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90%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2" marL="81282" marR="81282" marT="4561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8773">
                <a:tc vMerge="1"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680" marL="83077" marR="83077" marT="4668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aseline="0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모바일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쿠폰 전문 수정 </a:t>
                      </a: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(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사용가능상품</a:t>
                      </a: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)</a:t>
                      </a: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02/16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미정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8</a:t>
                      </a:r>
                      <a:r>
                        <a:rPr altLang="ko-KR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</a:t>
                      </a: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2" marL="81282" marR="81282" marT="4561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5238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현대차 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G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카페이 연동 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+ </a:t>
                      </a:r>
                      <a:r>
                        <a:rPr altLang="en-US" b="0" baseline="0" dirty="0" err="1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제네시스앱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연동</a:t>
                      </a:r>
                      <a:endParaRPr altLang="ko-KR" b="0" baseline="0" dirty="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09/21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01/29</a:t>
                      </a: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80%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2" marL="81282" marR="81282" marT="4561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5247">
                <a:tc vMerge="1"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680" marL="83077" marR="83077" marT="4668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국민카드 배치 서버 변경으로 인한 연계 테스트</a:t>
                      </a: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12/21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01/22</a:t>
                      </a: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90%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2" marL="81282" marR="81282" marT="4561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5529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모바일 쿠폰 발행 점검</a:t>
                      </a: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01/11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02/28</a:t>
                      </a: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2" marL="81282" marR="81282" marT="4561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0568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롯데 </a:t>
                      </a:r>
                      <a:r>
                        <a:rPr altLang="en-US" baseline="0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멤버스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데이터 정합성</a:t>
                      </a: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,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후속 조치</a:t>
                      </a: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01/18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01/22</a:t>
                      </a: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2" marL="81282" marR="81282" marT="4561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0569">
                <a:tc vMerge="1"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525" marL="83067" marR="83067" marT="4652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2" marL="81282" marR="81282" marT="4561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8274" name="Rectangle 137"/>
          <p:cNvSpPr>
            <a:spLocks noChangeArrowheads="1"/>
          </p:cNvSpPr>
          <p:nvPr/>
        </p:nvSpPr>
        <p:spPr bwMode="auto">
          <a:xfrm>
            <a:off x="302179" y="302534"/>
            <a:ext cx="8761066" cy="331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anchor="ctr" bIns="44805" lIns="89609" rIns="89609" tIns="44805">
            <a:spAutoFit/>
          </a:bodyPr>
          <a:lstStyle>
            <a:lvl1pPr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altLang="ko-KR" kumimoji="1" lang="en-US" sz="1566">
                <a:solidFill>
                  <a:srgbClr val="000000"/>
                </a:solidFill>
              </a:rPr>
              <a:t>3. </a:t>
            </a:r>
            <a:r>
              <a:rPr altLang="en-US" kumimoji="1" lang="ko-KR" sz="1566">
                <a:solidFill>
                  <a:srgbClr val="000000"/>
                </a:solidFill>
              </a:rPr>
              <a:t>주간업무 실적 및 계획</a:t>
            </a:r>
            <a:r>
              <a:rPr altLang="ko-KR" kumimoji="1" lang="en-US" sz="1566">
                <a:solidFill>
                  <a:srgbClr val="000000"/>
                </a:solidFill>
              </a:rPr>
              <a:t>(</a:t>
            </a:r>
            <a:r>
              <a:rPr altLang="en-US" lang="ko-KR" sz="1566">
                <a:solidFill>
                  <a:srgbClr val="000000"/>
                </a:solidFill>
              </a:rPr>
              <a:t>②</a:t>
            </a:r>
            <a:r>
              <a:rPr altLang="ko-KR" kumimoji="1" lang="en-US" sz="1566">
                <a:solidFill>
                  <a:srgbClr val="000000"/>
                </a:solidFill>
              </a:rPr>
              <a:t>Quintet - CRM)</a:t>
            </a:r>
          </a:p>
        </p:txBody>
      </p:sp>
      <p:sp>
        <p:nvSpPr>
          <p:cNvPr id="8275" name="Rectangle 135"/>
          <p:cNvSpPr>
            <a:spLocks noChangeArrowheads="1"/>
          </p:cNvSpPr>
          <p:nvPr/>
        </p:nvSpPr>
        <p:spPr bwMode="auto">
          <a:xfrm>
            <a:off x="255577" y="752526"/>
            <a:ext cx="4771985" cy="298249"/>
          </a:xfrm>
          <a:prstGeom prst="rect">
            <a:avLst/>
          </a:prstGeom>
          <a:solidFill>
            <a:srgbClr val="C7CDFD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806450" indent="-247650" marL="2476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806450"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80645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80645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80645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80645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80645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80645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80645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</a:pPr>
            <a:r>
              <a:rPr altLang="en-US" kumimoji="1" lang="ko-KR" sz="1370">
                <a:solidFill>
                  <a:srgbClr val="000000"/>
                </a:solidFill>
              </a:rPr>
              <a:t>금주 업무 실적</a:t>
            </a:r>
            <a:endParaRPr altLang="ko-KR" kumimoji="1" lang="en-US" sz="1370">
              <a:solidFill>
                <a:srgbClr val="000000"/>
              </a:solidFill>
            </a:endParaRPr>
          </a:p>
        </p:txBody>
      </p:sp>
      <p:graphicFrame>
        <p:nvGraphicFramePr>
          <p:cNvPr id="7" name="Group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426789"/>
              </p:ext>
            </p:extLst>
          </p:nvPr>
        </p:nvGraphicFramePr>
        <p:xfrm>
          <a:off x="5102125" y="1048417"/>
          <a:ext cx="4473736" cy="3871829"/>
        </p:xfrm>
        <a:graphic>
          <a:graphicData uri="http://schemas.openxmlformats.org/drawingml/2006/table">
            <a:tbl>
              <a:tblPr/>
              <a:tblGrid>
                <a:gridCol w="6685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13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19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19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0165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구분</a:t>
                      </a:r>
                      <a:r>
                        <a:rPr altLang="ko-KR" b="1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/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담당자</a:t>
                      </a:r>
                      <a:endParaRPr altLang="ko-KR" b="1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49" marL="88066" marR="88066" marT="45749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업무 내용</a:t>
                      </a:r>
                    </a:p>
                  </a:txBody>
                  <a:tcPr anchor="ctr" horzOverflow="overflow" marB="45749" marL="88066" marR="88066" marT="45749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접수일</a:t>
                      </a:r>
                    </a:p>
                  </a:txBody>
                  <a:tcPr anchor="ctr" horzOverflow="overflow" marB="45749" marL="88066" marR="88066" marT="4574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완료 목표일</a:t>
                      </a:r>
                    </a:p>
                  </a:txBody>
                  <a:tcPr horzOverflow="overflow" marB="45749" marL="88066" marR="88066" marT="45749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896">
                <a:tc rowSpan="5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CRM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Market.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 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박치영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3" marL="81291" marR="81291" marT="4574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법인 </a:t>
                      </a:r>
                      <a:endParaRPr altLang="ko-KR" b="0" baseline="0" dirty="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79" marL="81282" marR="81282" marT="4567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8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1" marL="81291" marR="81291" marT="4574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8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1" marL="81291" marR="81291" marT="4574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1896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70" marL="83077" marR="83077" marT="4677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거래내역 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(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신규 결제 수단 정의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)</a:t>
                      </a:r>
                    </a:p>
                  </a:txBody>
                  <a:tcPr horzOverflow="overflow" marB="45679" marL="81282" marR="81282" marT="4567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8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1" marL="81291" marR="81291" marT="4574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8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1" marL="81291" marR="81291" marT="4574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1896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chemeClr val="bg1">
                              <a:lumMod val="85000"/>
                            </a:schemeClr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ko-KR" b="0" baseline="0" dirty="0" err="1" lang="en-US" smtClean="0" sz="800">
                          <a:solidFill>
                            <a:schemeClr val="bg1">
                              <a:lumMod val="85000"/>
                            </a:schemeClr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Pb</a:t>
                      </a:r>
                      <a:r>
                        <a:rPr altLang="en-US" b="0" baseline="0" dirty="0" lang="ko-KR" smtClean="0" sz="800">
                          <a:solidFill>
                            <a:schemeClr val="bg1">
                              <a:lumMod val="85000"/>
                            </a:schemeClr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상품적립</a:t>
                      </a:r>
                      <a:endParaRPr altLang="ko-KR" b="0" baseline="0" dirty="0" lang="en-US" smtClean="0" sz="800">
                        <a:solidFill>
                          <a:schemeClr val="bg1">
                            <a:lumMod val="85000"/>
                          </a:schemeClr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79" marL="81282" marR="81282" marT="4567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dirty="0" kern="120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737" marL="81291" marR="81291" marT="4573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dirty="0" kern="120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737" marL="81291" marR="81291" marT="4573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1896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-171450" latinLnBrk="1" lvl="0" marL="17145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사후적립 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PRM,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전자결재 연동개발</a:t>
                      </a:r>
                      <a:endParaRPr altLang="ko-KR" b="0" baseline="0" dirty="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79" marL="81282" marR="81282" marT="4567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8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1" marL="81291" marR="81291" marT="4574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8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1" marL="81291" marR="81291" marT="4574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5434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70" marL="83077" marR="83077" marT="4677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App push</a:t>
                      </a:r>
                    </a:p>
                  </a:txBody>
                  <a:tcPr horzOverflow="overflow" marB="45679" marL="81282" marR="81282" marT="4567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dirty="0" kern="120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737" marL="81291" marR="81291" marT="4573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dirty="0" kern="120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737" marL="81291" marR="81291" marT="4573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0934">
                <a:tc rowSpan="8"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CRM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IF.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이승범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3" marL="81291" marR="81291" marT="4574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aseline="0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금결원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전문 수정</a:t>
                      </a: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41" marL="81282" marR="81282" marT="4564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02/03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29" marL="81282" marR="81282" marT="4562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미정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29" marL="81282" marR="81282" marT="4562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0848">
                <a:tc vMerge="1"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66" marL="83077" marR="83077" marT="4676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aseline="0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모바일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쿠폰 전문 수정</a:t>
                      </a: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5" marL="81282" marR="81282" marT="4561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02/16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28" marL="81282" marR="81282" marT="4562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미정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28" marL="81282" marR="81282" marT="4562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0784">
                <a:tc vMerge="1"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66" marL="83077" marR="83077" marT="4676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현대차 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G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카페이 연동 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+ </a:t>
                      </a:r>
                      <a:r>
                        <a:rPr altLang="en-US" b="0" baseline="0" dirty="0" err="1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제네시스앱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연동</a:t>
                      </a:r>
                      <a:endParaRPr altLang="ko-KR" b="0" baseline="0" dirty="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09/21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01/29</a:t>
                      </a: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0784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baseline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aseline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국민카드 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배치 서버 변경으로 인한 연계 테스트</a:t>
                      </a: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12/21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01/22</a:t>
                      </a: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8248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모바일 쿠폰 발행 점검</a:t>
                      </a: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01/11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02/28</a:t>
                      </a: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8248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롯데 </a:t>
                      </a:r>
                      <a:r>
                        <a:rPr altLang="en-US" baseline="0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멤버스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데이터 정합성</a:t>
                      </a: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,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후속 조치</a:t>
                      </a: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01/18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01/22</a:t>
                      </a: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8248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5" marL="81282" marR="81282" marT="4561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28" marL="81282" marR="81282" marT="4562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28" marL="81282" marR="81282" marT="4562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0555">
                <a:tc vMerge="1"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66" marL="83077" marR="83077" marT="4676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5" marL="81282" marR="81282" marT="4561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28" marL="81282" marR="81282" marT="4562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28" marL="81282" marR="81282" marT="4562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8336" name="Rectangle 136"/>
          <p:cNvSpPr>
            <a:spLocks noChangeArrowheads="1"/>
          </p:cNvSpPr>
          <p:nvPr/>
        </p:nvSpPr>
        <p:spPr bwMode="auto">
          <a:xfrm>
            <a:off x="5092804" y="744759"/>
            <a:ext cx="4473736" cy="310676"/>
          </a:xfrm>
          <a:prstGeom prst="rect">
            <a:avLst/>
          </a:prstGeom>
          <a:solidFill>
            <a:srgbClr val="C7CDFD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806450" indent="-247650" marL="2476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806450"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80645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80645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80645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80645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80645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80645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80645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</a:pPr>
            <a:r>
              <a:rPr altLang="en-US" kumimoji="1" lang="ko-KR" sz="1370">
                <a:solidFill>
                  <a:srgbClr val="000000"/>
                </a:solidFill>
              </a:rPr>
              <a:t>차주 업무 계획</a:t>
            </a:r>
            <a:endParaRPr altLang="ko-KR" kumimoji="1" lang="en-US" sz="137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505" name="Group 97"/>
          <p:cNvGraphicFramePr>
            <a:graphicFrameLocks noGrp="1"/>
          </p:cNvGraphicFramePr>
          <p:nvPr/>
        </p:nvGraphicFramePr>
        <p:xfrm>
          <a:off x="264898" y="1097377"/>
          <a:ext cx="4771985" cy="5727215"/>
        </p:xfrm>
        <a:graphic>
          <a:graphicData uri="http://schemas.openxmlformats.org/drawingml/2006/table">
            <a:tbl>
              <a:tblPr/>
              <a:tblGrid>
                <a:gridCol w="6556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61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02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45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538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01374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구분</a:t>
                      </a:r>
                      <a:r>
                        <a:rPr altLang="ko-KR" b="1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/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담당자</a:t>
                      </a:r>
                      <a:endParaRPr altLang="ko-KR" b="1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55" marL="88075" marR="88075" marT="4575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업무 내용</a:t>
                      </a:r>
                    </a:p>
                  </a:txBody>
                  <a:tcPr anchor="ctr" horzOverflow="overflow" marB="45755" marL="88075" marR="88075" marT="4575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접수일</a:t>
                      </a:r>
                    </a:p>
                  </a:txBody>
                  <a:tcPr anchor="ctr" horzOverflow="overflow" marB="45755" marL="88075" marR="88075" marT="4575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완료 목표일</a:t>
                      </a:r>
                    </a:p>
                  </a:txBody>
                  <a:tcPr horzOverflow="overflow" marB="45755" marL="88075" marR="88075" marT="4575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err="1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진행율</a:t>
                      </a:r>
                      <a:r>
                        <a:rPr altLang="ko-KR" b="1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/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완료일</a:t>
                      </a:r>
                      <a:endParaRPr altLang="ko-KR" b="1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55" marL="88075" marR="88075" marT="4575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0977">
                <a:tc rowSpan="5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CRM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홈페이지</a:t>
                      </a: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 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김재희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53" marL="88075" marR="88075" marT="4575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법인 하위 카드 등록 </a:t>
                      </a:r>
                    </a:p>
                  </a:txBody>
                  <a:tcPr horzOverflow="overflow" marB="45727" marL="81298" marR="81298" marT="4572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12/24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33" marL="81298" marR="81298" marT="4573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12/31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806" marL="81298" marR="81298" marT="4580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100%</a:t>
                      </a:r>
                    </a:p>
                  </a:txBody>
                  <a:tcPr horzOverflow="overflow" marB="45747" marL="81301" marR="81301" marT="4574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0977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</a:t>
                      </a: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프로모션 기간내 가입자 정보 제공 </a:t>
                      </a: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35" marL="81298" marR="81298" marT="4573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1/13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2" marL="81298" marR="81298" marT="4574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1/13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815" marL="81298" marR="81298" marT="4581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100%</a:t>
                      </a:r>
                    </a:p>
                  </a:txBody>
                  <a:tcPr horzOverflow="overflow" marB="45747" marL="81301" marR="81301" marT="4574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0977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모바일주유권 문자 발송 </a:t>
                      </a:r>
                    </a:p>
                  </a:txBody>
                  <a:tcPr horzOverflow="overflow" marB="45736" marL="81298" marR="81298" marT="4573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1/13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3" marL="81298" marR="81298" marT="4574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1/15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815" marL="81298" marR="81298" marT="4581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100%</a:t>
                      </a:r>
                    </a:p>
                  </a:txBody>
                  <a:tcPr horzOverflow="overflow" marB="45747" marL="81301" marR="81301" marT="4574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0950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57" marL="90003" marR="90003" marT="4675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모의해킹 중복로그인 제한 개발 및 운영 이관 </a:t>
                      </a:r>
                    </a:p>
                  </a:txBody>
                  <a:tcPr horzOverflow="overflow" marB="45751" marL="81298" marR="81298" marT="4575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11/02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2" marL="81298" marR="81298" marT="4574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1/12</a:t>
                      </a:r>
                    </a:p>
                  </a:txBody>
                  <a:tcPr horzOverflow="overflow" marB="45773" marL="81301" marR="81301" marT="4577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100%</a:t>
                      </a:r>
                    </a:p>
                  </a:txBody>
                  <a:tcPr horzOverflow="overflow" marB="45752" marL="81301" marR="81301" marT="4575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179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61" marL="90003" marR="90003" marT="4676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믿음가득주유소 화면 오류 확인 및 수정 요청</a:t>
                      </a:r>
                      <a:endParaRPr altLang="ko-KR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51" marL="81298" marR="81298" marT="4575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1/13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2" marL="81298" marR="81298" marT="4574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ern="1200" kumimoji="1" lang="en-US" normalizeH="0" smtClean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3" marL="81301" marR="81301" marT="4577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50%</a:t>
                      </a:r>
                    </a:p>
                  </a:txBody>
                  <a:tcPr horzOverflow="overflow" marB="45752" marL="81301" marR="81301" marT="4575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0913">
                <a:tc rowSpan="7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VOC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강길제</a:t>
                      </a: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53" marL="88075" marR="88075" marT="45753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-  </a:t>
                      </a:r>
                      <a:r>
                        <a:rPr altLang="en-US" b="0" baseline="0" cap="none" dirty="0" err="1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감사인원</a:t>
                      </a: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 </a:t>
                      </a: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VOC</a:t>
                      </a: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관리자 권한 부여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8" marL="81301" marR="81301" marT="4576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1/8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9" marL="81301" marR="81301" marT="4576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1/11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9" marL="81301" marR="81301" marT="4576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100%</a:t>
                      </a: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0913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-  VOC Summary </a:t>
                      </a: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발송 </a:t>
                      </a:r>
                      <a:r>
                        <a:rPr altLang="en-US" b="0" baseline="0" cap="none" dirty="0" err="1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로직</a:t>
                      </a: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 변경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8" marL="81301" marR="81301" marT="4576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1/14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9" marL="81301" marR="81301" marT="4576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1/15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9" marL="81301" marR="81301" marT="4576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100%</a:t>
                      </a: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0913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-  VOC </a:t>
                      </a: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배치 스케줄러 개선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58" marL="81301" marR="81301" marT="4575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1/13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59" marL="81301" marR="81301" marT="4575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1/13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59" marL="81301" marR="81301" marT="4575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100%</a:t>
                      </a: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0918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-  VOC </a:t>
                      </a: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검색 </a:t>
                      </a:r>
                      <a:r>
                        <a:rPr altLang="en-US" b="0" baseline="0" cap="none" dirty="0" err="1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로직</a:t>
                      </a: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 개선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89" marL="81294" marR="81294" marT="4578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90" marL="81294" marR="81294" marT="4579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90" marL="81294" marR="81294" marT="4579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ern="1200" kumimoji="1" lang="en-US" normalizeH="0" smtClean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0913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8" marL="81301" marR="81301" marT="4576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9" marL="81301" marR="81301" marT="4576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9" marL="81301" marR="81301" marT="4576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ern="1200" kumimoji="1" lang="en-US" normalizeH="0" smtClean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0875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8" marL="81301" marR="81301" marT="4576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9" marL="81301" marR="81301" marT="4576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9" marL="81301" marR="81301" marT="4576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ern="1200" kumimoji="1" lang="en-US" normalizeH="0" smtClean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34382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8" marL="81301" marR="81301" marT="4576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9" marL="81301" marR="81301" marT="4576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9" marL="81301" marR="81301" marT="4576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ern="1200" kumimoji="1" lang="en-US" normalizeH="0" smtClean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0829">
                <a:tc rowSpan="1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CRM BI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 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석주연</a:t>
                      </a:r>
                    </a:p>
                  </a:txBody>
                  <a:tcPr horzOverflow="overflow" marB="45753" marL="88075" marR="88075" marT="45753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</a:t>
                      </a: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보너스카드 </a:t>
                      </a:r>
                      <a:r>
                        <a:rPr altLang="en-US" baseline="0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매출비율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baseline="0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사입량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반영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1/11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1/12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itchFamily="50" typeface="맑은 고딕"/>
                          <a:ea charset="-127" pitchFamily="50" typeface="맑은 고딕"/>
                        </a:rPr>
                        <a:t>100%</a:t>
                      </a:r>
                      <a:endParaRPr altLang="en-US" dirty="0" lang="ko-KR" sz="800"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0829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‘20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년 </a:t>
                      </a: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월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남선석유</a:t>
                      </a: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리드코프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매출비율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반영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1/12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1/12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itchFamily="50" typeface="맑은 고딕"/>
                          <a:ea charset="-127" pitchFamily="50" typeface="맑은 고딕"/>
                        </a:rPr>
                        <a:t>100%</a:t>
                      </a:r>
                      <a:endParaRPr altLang="en-US" dirty="0" lang="ko-KR" sz="800"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17351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’20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년 </a:t>
                      </a: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월 </a:t>
                      </a: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UNDEFINED</a:t>
                      </a: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baseline="0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유치실적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데이터 제공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1/13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1/13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itchFamily="50" typeface="맑은 고딕"/>
                          <a:ea charset="-127" pitchFamily="50" typeface="맑은 고딕"/>
                        </a:rPr>
                        <a:t>100%</a:t>
                      </a:r>
                      <a:endParaRPr altLang="en-US" dirty="0" lang="ko-KR" sz="800"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17744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신규회원 분석 </a:t>
                      </a: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BI</a:t>
                      </a: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엑셀 파일 제공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1/13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1/13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100%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10857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과다적립금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관련 문의 응대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1/11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1/11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100%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10857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55" marL="90010" marR="90010" marT="46755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중단대상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거래처 및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과다적립금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재산정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개발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1/14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1/19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90%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10829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53" marL="90010" marR="90010" marT="46753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10829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46" marL="90010" marR="90010" marT="46746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10857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46" marL="90010" marR="90010" marT="46746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10829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49" marL="90010" marR="90010" marT="46749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330140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54" marL="90010" marR="90010" marT="46754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</a:tbl>
          </a:graphicData>
        </a:graphic>
      </p:graphicFrame>
      <p:sp>
        <p:nvSpPr>
          <p:cNvPr id="9339" name="Rectangle 137"/>
          <p:cNvSpPr>
            <a:spLocks noChangeArrowheads="1"/>
          </p:cNvSpPr>
          <p:nvPr/>
        </p:nvSpPr>
        <p:spPr bwMode="auto">
          <a:xfrm>
            <a:off x="302179" y="302534"/>
            <a:ext cx="8761066" cy="331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anchor="ctr" bIns="44805" lIns="89609" rIns="89609" tIns="44805">
            <a:spAutoFit/>
          </a:bodyPr>
          <a:lstStyle>
            <a:lvl1pPr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altLang="ko-KR" kumimoji="1" lang="en-US" sz="1566">
                <a:solidFill>
                  <a:srgbClr val="000000"/>
                </a:solidFill>
              </a:rPr>
              <a:t>3. </a:t>
            </a:r>
            <a:r>
              <a:rPr altLang="en-US" kumimoji="1" lang="ko-KR" sz="1566">
                <a:solidFill>
                  <a:srgbClr val="000000"/>
                </a:solidFill>
              </a:rPr>
              <a:t>주간업무 실적 및 계획</a:t>
            </a:r>
            <a:r>
              <a:rPr altLang="ko-KR" kumimoji="1" lang="en-US" sz="1566">
                <a:solidFill>
                  <a:srgbClr val="000000"/>
                </a:solidFill>
              </a:rPr>
              <a:t>(</a:t>
            </a:r>
            <a:r>
              <a:rPr altLang="en-US" lang="ko-KR" sz="1566">
                <a:solidFill>
                  <a:srgbClr val="000000"/>
                </a:solidFill>
              </a:rPr>
              <a:t>②</a:t>
            </a:r>
            <a:r>
              <a:rPr altLang="ko-KR" kumimoji="1" lang="en-US" sz="1566">
                <a:solidFill>
                  <a:srgbClr val="000000"/>
                </a:solidFill>
              </a:rPr>
              <a:t>Quintet - CRM)</a:t>
            </a:r>
          </a:p>
        </p:txBody>
      </p:sp>
      <p:sp>
        <p:nvSpPr>
          <p:cNvPr id="9340" name="Rectangle 135"/>
          <p:cNvSpPr>
            <a:spLocks noChangeArrowheads="1"/>
          </p:cNvSpPr>
          <p:nvPr/>
        </p:nvSpPr>
        <p:spPr bwMode="auto">
          <a:xfrm>
            <a:off x="246257" y="750972"/>
            <a:ext cx="4771985" cy="298249"/>
          </a:xfrm>
          <a:prstGeom prst="rect">
            <a:avLst/>
          </a:prstGeom>
          <a:solidFill>
            <a:srgbClr val="C7CDFD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806450" indent="-247650" marL="2476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806450"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80645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80645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80645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80645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80645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80645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80645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</a:pPr>
            <a:r>
              <a:rPr altLang="en-US" kumimoji="1" lang="ko-KR" sz="1370">
                <a:solidFill>
                  <a:srgbClr val="000000"/>
                </a:solidFill>
              </a:rPr>
              <a:t>금주 업무 실적</a:t>
            </a:r>
            <a:endParaRPr altLang="ko-KR" kumimoji="1" lang="en-US" sz="1370">
              <a:solidFill>
                <a:srgbClr val="000000"/>
              </a:solidFill>
            </a:endParaRPr>
          </a:p>
        </p:txBody>
      </p:sp>
      <p:graphicFrame>
        <p:nvGraphicFramePr>
          <p:cNvPr id="7" name="Group 97"/>
          <p:cNvGraphicFramePr>
            <a:graphicFrameLocks noGrp="1"/>
          </p:cNvGraphicFramePr>
          <p:nvPr/>
        </p:nvGraphicFramePr>
        <p:xfrm>
          <a:off x="5111445" y="1108250"/>
          <a:ext cx="4473736" cy="4374258"/>
        </p:xfrm>
        <a:graphic>
          <a:graphicData uri="http://schemas.openxmlformats.org/drawingml/2006/table">
            <a:tbl>
              <a:tblPr/>
              <a:tblGrid>
                <a:gridCol w="6685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13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19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19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4752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구분</a:t>
                      </a:r>
                      <a:r>
                        <a:rPr altLang="ko-KR" b="1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/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담당자</a:t>
                      </a:r>
                      <a:endParaRPr altLang="ko-KR" b="1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55" marL="88066" marR="88066" marT="4575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업무 내용</a:t>
                      </a:r>
                    </a:p>
                  </a:txBody>
                  <a:tcPr anchor="ctr" horzOverflow="overflow" marB="45755" marL="88066" marR="88066" marT="4575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접수일</a:t>
                      </a:r>
                    </a:p>
                  </a:txBody>
                  <a:tcPr anchor="ctr" horzOverflow="overflow" marB="45755" marL="88066" marR="88066" marT="4575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완료 목표일</a:t>
                      </a:r>
                    </a:p>
                  </a:txBody>
                  <a:tcPr horzOverflow="overflow" marB="45755" marL="88066" marR="88066" marT="4575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1029">
                <a:tc rowSpan="5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CRM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홈페이지</a:t>
                      </a: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 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김재희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latinLnBrk="1"/>
                      <a:endParaRPr altLang="en-US" dirty="0" lang="ko-KR" sz="900"/>
                    </a:p>
                  </a:txBody>
                  <a:tcPr horzOverflow="overflow" marB="45753" marL="88066" marR="88066" marT="45753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보너스카드홈페이지 카드 안내 페이지 수정</a:t>
                      </a:r>
                    </a:p>
                  </a:txBody>
                  <a:tcPr horzOverflow="overflow" marB="45735" marL="81298" marR="81298" marT="4573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9/17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2" marL="81298" marR="81298" marT="4574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미정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815" marL="81298" marR="81298" marT="4581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1019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믿음가득주유소 화면 테스트 및 운영 이관</a:t>
                      </a:r>
                      <a:endParaRPr altLang="ko-KR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51" marL="81298" marR="81298" marT="4575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1/13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2" marL="81298" marR="81298" marT="4574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ern="1200" kumimoji="1" lang="en-US" normalizeH="0" smtClean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3" marL="81301" marR="81301" marT="4577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0955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35" marL="81298" marR="81298" marT="4573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2" marL="81298" marR="81298" marT="4574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815" marL="81298" marR="81298" marT="4581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0955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36" marL="81298" marR="81298" marT="4573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3" marL="81298" marR="81298" marT="4574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815" marL="81298" marR="81298" marT="4581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0942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35" marL="81298" marR="81298" marT="4573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2" marL="81298" marR="81298" marT="4574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815" marL="81298" marR="81298" marT="4581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0987">
                <a:tc rowSpan="6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VOC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강길제</a:t>
                      </a: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53" marL="88066" marR="88066" marT="4575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-  VOC </a:t>
                      </a: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분류 개선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3" marL="81301" marR="81301" marT="4576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4" marL="81301" marR="81301" marT="45764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4" marL="81301" marR="81301" marT="45764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0983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-  VOC </a:t>
                      </a: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검색 </a:t>
                      </a:r>
                      <a:r>
                        <a:rPr altLang="en-US" b="0" baseline="0" cap="none" dirty="0" err="1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로직</a:t>
                      </a: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 개선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89" marL="81294" marR="81294" marT="4578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90" marL="81294" marR="81294" marT="4579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90" marL="81294" marR="81294" marT="4579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0995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3" marL="81301" marR="81301" marT="4577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4" marL="81301" marR="81301" marT="45774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4" marL="81301" marR="81301" marT="45774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0987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5" marL="81301" marR="81301" marT="4577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6" marL="81301" marR="81301" marT="4577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6" marL="81301" marR="81301" marT="4577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0987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5" marL="81301" marR="81301" marT="4577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6" marL="81301" marR="81301" marT="4577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6" marL="81301" marR="81301" marT="4577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0885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82" marL="81294" marR="81294" marT="4578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83" marL="81294" marR="81294" marT="4578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83" marL="81294" marR="81294" marT="4578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0879">
                <a:tc rowSpan="8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CRM BI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 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석주연</a:t>
                      </a:r>
                    </a:p>
                  </a:txBody>
                  <a:tcPr horzOverflow="overflow" marB="45753" marL="88066" marR="88066" marT="4575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과다적립금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산정식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수정 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12/28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0881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포인트 적립 사용 </a:t>
                      </a: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ERP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보고용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‘20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년도 데이터 제공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1/18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1/18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0881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’20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년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baseline="0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중단대상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거래처 대상 리스트 제공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1/18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1/18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12582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이벤트 기간 중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신규회원의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주유데이터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제공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1/18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1/18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10881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중단대상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거래처 및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과다적립금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재산정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개발 및 검증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1/14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1/19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10893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10893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50" marL="90000" marR="90000" marT="46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10893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54" marL="90000" marR="90000" marT="46754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  <p:sp>
        <p:nvSpPr>
          <p:cNvPr id="9423" name="Rectangle 136"/>
          <p:cNvSpPr>
            <a:spLocks noChangeArrowheads="1"/>
          </p:cNvSpPr>
          <p:nvPr/>
        </p:nvSpPr>
        <p:spPr bwMode="auto">
          <a:xfrm>
            <a:off x="5092804" y="750972"/>
            <a:ext cx="4473736" cy="310676"/>
          </a:xfrm>
          <a:prstGeom prst="rect">
            <a:avLst/>
          </a:prstGeom>
          <a:solidFill>
            <a:srgbClr val="C7CDFD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806450" indent="-247650" marL="2476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806450"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80645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80645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80645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80645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80645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80645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80645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</a:pPr>
            <a:r>
              <a:rPr altLang="en-US" kumimoji="1" lang="ko-KR" sz="1370">
                <a:solidFill>
                  <a:srgbClr val="000000"/>
                </a:solidFill>
              </a:rPr>
              <a:t>차주 업무 계획</a:t>
            </a:r>
            <a:endParaRPr altLang="ko-KR" kumimoji="1" lang="en-US" sz="137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6" name="표 3075"/>
          <p:cNvGraphicFramePr/>
          <p:nvPr>
            <p:extLst>
              <p:ext uri="{D42A27DB-BD31-4B8C-83A1-F6EECF244321}">
                <p14:modId xmlns:p14="http://schemas.microsoft.com/office/powerpoint/2010/main" val="2726859232"/>
              </p:ext>
            </p:extLst>
          </p:nvPr>
        </p:nvGraphicFramePr>
        <p:xfrm>
          <a:off x="271440" y="1141189"/>
          <a:ext cx="9318451" cy="5164874"/>
        </p:xfrm>
        <a:graphic>
          <a:graphicData uri="http://schemas.openxmlformats.org/drawingml/2006/table">
            <a:tbl>
              <a:tblPr bandRow="1" firstRow="1"/>
              <a:tblGrid>
                <a:gridCol w="1320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05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05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53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50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7132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951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28572"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dirty="0" i="0" kumimoji="1" lang="ko-KR" sz="900">
                          <a:solidFill>
                            <a:srgbClr val="FF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일</a:t>
                      </a:r>
                      <a:endParaRPr altLang="en-US" b="0" dirty="0" i="0" kumimoji="1" lang="ko-KR" sz="900">
                        <a:solidFill>
                          <a:srgbClr val="FF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월</a:t>
                      </a:r>
                      <a:endParaRPr altLang="en-US" b="0" i="0" kumimoji="1" lang="ko-KR" sz="90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화</a:t>
                      </a:r>
                      <a:endParaRPr altLang="en-US" b="0" i="0" kumimoji="1" lang="ko-KR" sz="90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수</a:t>
                      </a:r>
                      <a:endParaRPr altLang="en-US" b="0" i="0" kumimoji="1" lang="ko-KR" sz="90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목</a:t>
                      </a:r>
                      <a:endParaRPr altLang="en-US" b="0" i="0" kumimoji="1" lang="ko-KR" sz="90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금</a:t>
                      </a:r>
                      <a:endParaRPr altLang="en-US" b="0" i="0" kumimoji="1" lang="ko-KR" sz="90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dirty="0" i="0" kumimoji="1" lang="ko-KR" sz="900">
                          <a:solidFill>
                            <a:srgbClr val="0000FF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토</a:t>
                      </a:r>
                      <a:endParaRPr altLang="en-US" b="0" dirty="0" i="0" kumimoji="1" lang="ko-KR" sz="900">
                        <a:solidFill>
                          <a:srgbClr val="0000FF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1392">
                <a:tc>
                  <a:txBody>
                    <a:bodyPr/>
                    <a:lstStyle/>
                    <a:p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>
                    <a:lnL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박민우</a:t>
                      </a: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3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박민우</a:t>
                      </a: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4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박선미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박민우</a:t>
                      </a:r>
                    </a:p>
                  </a:txBody>
                  <a:tcPr marB="45716" marT="45716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rgbClr val="0070C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5</a:t>
                      </a:r>
                      <a:endParaRPr altLang="en-US" dirty="0" lang="ko-KR" sz="900">
                        <a:solidFill>
                          <a:srgbClr val="0070C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9176"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6</a:t>
                      </a:r>
                      <a:endParaRPr altLang="en-US" dirty="0" lang="ko-KR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7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김구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박민우</a:t>
                      </a: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8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◑ 박남신</a:t>
                      </a: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9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강민경</a:t>
                      </a: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10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김도신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강민경</a:t>
                      </a: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11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김도신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강민경</a:t>
                      </a: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rgbClr val="0070C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</a:t>
                      </a:r>
                      <a:endParaRPr altLang="en-US" dirty="0" lang="ko-KR" sz="900">
                        <a:solidFill>
                          <a:srgbClr val="0070C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52327"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13</a:t>
                      </a:r>
                      <a:endParaRPr altLang="en-US" dirty="0" lang="ko-KR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03" marT="45703">
                    <a:lnL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14</a:t>
                      </a:r>
                    </a:p>
                    <a:p>
                      <a:endParaRPr altLang="ko-KR" dirty="0" lang="en-US" smtClean="0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r>
                        <a:rPr altLang="ko-KR" dirty="0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Off</a:t>
                      </a:r>
                      <a:r>
                        <a:rPr altLang="ko-KR" baseline="0" dirty="0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Duty Day</a:t>
                      </a:r>
                      <a:endParaRPr altLang="en-US" dirty="0" lang="ko-KR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03" marT="45703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15</a:t>
                      </a:r>
                    </a:p>
                    <a:p>
                      <a:endParaRPr altLang="ko-KR" dirty="0" lang="en-US" smtClean="0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r>
                        <a:rPr altLang="en-US" dirty="0" lang="ko-KR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광복절</a:t>
                      </a:r>
                      <a:endParaRPr altLang="en-US" dirty="0" lang="ko-KR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03" marT="45703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16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김원기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황보람</a:t>
                      </a: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17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최진우</a:t>
                      </a: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18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남대현</a:t>
                      </a: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rgbClr val="0070C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19</a:t>
                      </a:r>
                      <a:endParaRPr altLang="en-US" dirty="0" lang="ko-KR" sz="900">
                        <a:solidFill>
                          <a:srgbClr val="0070C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49146"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20</a:t>
                      </a:r>
                      <a:endParaRPr altLang="en-US" dirty="0" lang="ko-KR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03" marT="45703">
                    <a:lnL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21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03" marT="45703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22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◐ 남대현</a:t>
                      </a:r>
                    </a:p>
                  </a:txBody>
                  <a:tcPr marB="45703" marT="45703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23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24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◐ 순현국</a:t>
                      </a: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25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rgbClr val="0070C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26</a:t>
                      </a:r>
                      <a:endParaRPr altLang="en-US" dirty="0" lang="ko-KR" sz="900">
                        <a:solidFill>
                          <a:srgbClr val="0070C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4235"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27</a:t>
                      </a:r>
                      <a:endParaRPr altLang="en-US" dirty="0" lang="ko-KR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03" marT="45703">
                    <a:lnL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28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김예린</a:t>
                      </a:r>
                    </a:p>
                  </a:txBody>
                  <a:tcPr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29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30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31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246" name="TextBox 3245"/>
          <p:cNvSpPr txBox="1"/>
          <p:nvPr/>
        </p:nvSpPr>
        <p:spPr>
          <a:xfrm>
            <a:off x="5639356" y="661884"/>
            <a:ext cx="661884" cy="363427"/>
          </a:xfrm>
          <a:prstGeom prst="rect">
            <a:avLst/>
          </a:prstGeom>
          <a:noFill/>
          <a:ln algn="ctr" cap="flat" cmpd="sng" w="9525">
            <a:noFill/>
            <a:prstDash val="solid"/>
            <a:round/>
          </a:ln>
        </p:spPr>
        <p:txBody>
          <a:bodyPr anchor="t" bIns="45720" lIns="91440" rIns="91440" tIns="45720" vert="horz" wrap="none">
            <a:noAutofit/>
          </a:bodyPr>
          <a:lstStyle/>
          <a:p>
            <a:pPr algn="r" defTabSz="75524200" eaLnBrk="0" hangingPunct="0" indent="-188937" latinLnBrk="0" lvl="0" marL="188937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CC">
                  <a:alpha val="100000"/>
                </a:srgbClr>
              </a:buClr>
              <a:buSzPct val="100000"/>
              <a:buFont typeface="Arial"/>
              <a:buChar char="◑"/>
              <a:defRPr/>
            </a:pPr>
            <a:r>
              <a:rPr altLang="en-US" b="0" baseline="0" i="0" kumimoji="1" lang="ko-KR" sz="900">
                <a:solidFill>
                  <a:srgbClr val="3333CC">
                    <a:alpha val="100000"/>
                  </a:srgbClr>
                </a:solidFill>
                <a:latin typeface="맑은 고딕"/>
                <a:ea typeface="맑은 고딕"/>
              </a:rPr>
              <a:t>반 차</a:t>
            </a:r>
          </a:p>
          <a:p>
            <a:pPr algn="r" defTabSz="75524200" eaLnBrk="0" hangingPunct="0" indent="-188937" latinLnBrk="0" lvl="0" marL="188937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CC">
                  <a:alpha val="100000"/>
                </a:srgbClr>
              </a:buClr>
              <a:buSzPct val="150000"/>
              <a:buFont typeface="Wingdings"/>
              <a:buChar char="l"/>
              <a:defRPr/>
            </a:pPr>
            <a:r>
              <a:rPr altLang="en-US" b="0" baseline="0" i="0" kumimoji="1" lang="ko-KR" sz="900">
                <a:solidFill>
                  <a:srgbClr val="3333CC">
                    <a:alpha val="100000"/>
                  </a:srgbClr>
                </a:solidFill>
                <a:latin typeface="맑은 고딕"/>
                <a:ea typeface="맑은 고딕"/>
              </a:rPr>
              <a:t> 1day</a:t>
            </a:r>
            <a:endParaRPr altLang="en-US" b="0" i="0" kumimoji="1" lang="ko-KR" sz="900">
              <a:solidFill>
                <a:srgbClr val="3333CC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3247" name="TextBox 3246"/>
          <p:cNvSpPr txBox="1"/>
          <p:nvPr/>
        </p:nvSpPr>
        <p:spPr>
          <a:xfrm>
            <a:off x="226954" y="199994"/>
            <a:ext cx="9056616" cy="336468"/>
          </a:xfrm>
          <a:prstGeom prst="rect">
            <a:avLst/>
          </a:prstGeom>
          <a:noFill/>
          <a:ln algn="ctr" cap="flat" cmpd="sng" w="9525">
            <a:noFill/>
            <a:prstDash val="solid"/>
            <a:round/>
          </a:ln>
        </p:spPr>
        <p:txBody>
          <a:bodyPr anchor="ctr" bIns="45789" lIns="91577" rIns="91577" tIns="45789" vert="horz" wrap="square">
            <a:noAutofit/>
          </a:bodyPr>
          <a:lstStyle/>
          <a:p>
            <a:pPr algn="l" defTabSz="58846888" eaLnBrk="0" hangingPunct="0" indent="-385813" latinLnBrk="0" lvl="0" marL="385813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별첨</a:t>
            </a: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-</a:t>
            </a: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2</a:t>
            </a: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.</a:t>
            </a: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2023</a:t>
            </a: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.</a:t>
            </a: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</a:t>
            </a:r>
            <a:r>
              <a:rPr altLang="en-US" b="1" baseline="0" dirty="0" i="0" kumimoji="1" lang="ko-KR" smtClean="0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0</a:t>
            </a:r>
            <a:r>
              <a:rPr altLang="ko-KR" b="1" dirty="0" kumimoji="1" lang="en-US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8</a:t>
            </a:r>
            <a:r>
              <a:rPr altLang="en-US" b="1" baseline="0" dirty="0" i="0" kumimoji="1" lang="ko-KR" smtClean="0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월 </a:t>
            </a:r>
            <a:r>
              <a:rPr altLang="en-US" b="1" baseline="0" dirty="0" err="1" i="0" kumimoji="1" lang="ko-KR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휴가계획서</a:t>
            </a:r>
            <a:endParaRPr altLang="en-US" b="1" dirty="0" i="0" kumimoji="1" lang="ko-KR" sz="160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3248" name="TextBox 3247"/>
          <p:cNvSpPr txBox="1"/>
          <p:nvPr/>
        </p:nvSpPr>
        <p:spPr>
          <a:xfrm>
            <a:off x="6777363" y="666628"/>
            <a:ext cx="1447571" cy="355557"/>
          </a:xfrm>
          <a:prstGeom prst="rect">
            <a:avLst/>
          </a:prstGeom>
          <a:noFill/>
          <a:ln algn="ctr" cap="flat" cmpd="sng" w="9525">
            <a:noFill/>
            <a:prstDash val="solid"/>
            <a:round/>
          </a:ln>
        </p:spPr>
        <p:txBody>
          <a:bodyPr anchor="t" bIns="45720" lIns="91440" rIns="91440" tIns="45720" vert="horz" wrap="square">
            <a:noAutofit/>
          </a:bodyPr>
          <a:lstStyle/>
          <a:p>
            <a:pPr algn="r" defTabSz="75524200" eaLnBrk="1" hangingPunct="1" indent="-188937" latinLnBrk="0" lvl="0" marL="188937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99">
                  <a:alpha val="100000"/>
                </a:srgbClr>
              </a:buClr>
              <a:buSzPct val="100000"/>
              <a:buFont typeface="Wingdings"/>
              <a:buChar char="Ø"/>
              <a:defRPr/>
            </a:pP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예비군</a:t>
            </a: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바탕"/>
                <a:ea typeface="맑은 고딕"/>
              </a:rPr>
              <a:t>/</a:t>
            </a: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민방위 훈련 </a:t>
            </a:r>
          </a:p>
          <a:p>
            <a:pPr algn="r" defTabSz="75524200" eaLnBrk="1" hangingPunct="1" indent="-188937" latinLnBrk="0" lvl="0" marL="188937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99">
                  <a:alpha val="100000"/>
                </a:srgbClr>
              </a:buClr>
              <a:buSzPct val="100000"/>
              <a:buFont typeface="Wingdings"/>
              <a:buChar char="ü"/>
              <a:defRPr/>
            </a:pP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교육</a:t>
            </a: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바탕"/>
                <a:ea typeface="맑은 고딕"/>
              </a:rPr>
              <a:t>,</a:t>
            </a: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 내부회의 </a:t>
            </a:r>
            <a:endParaRPr altLang="en-US" b="0" i="0" kumimoji="1" lang="ko-KR" sz="900">
              <a:solidFill>
                <a:srgbClr val="333399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3252" name="TextBox 3251"/>
          <p:cNvSpPr txBox="1"/>
          <p:nvPr/>
        </p:nvSpPr>
        <p:spPr>
          <a:xfrm>
            <a:off x="7853525" y="661884"/>
            <a:ext cx="1676088" cy="355501"/>
          </a:xfrm>
          <a:prstGeom prst="rect">
            <a:avLst/>
          </a:prstGeom>
          <a:noFill/>
          <a:ln algn="ctr" cap="flat" cmpd="sng" w="9525">
            <a:noFill/>
            <a:prstDash val="solid"/>
            <a:round/>
          </a:ln>
        </p:spPr>
        <p:txBody>
          <a:bodyPr anchor="t" bIns="45720" lIns="91440" rIns="91440" tIns="45720" vert="horz" wrap="square">
            <a:noAutofit/>
          </a:bodyPr>
          <a:lstStyle/>
          <a:p>
            <a:pPr algn="r" defTabSz="75524200" eaLnBrk="1" hangingPunct="1" indent="-188937" latinLnBrk="0" lvl="0" marL="188937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99">
                  <a:alpha val="100000"/>
                </a:srgbClr>
              </a:buClr>
              <a:buSzPct val="100000"/>
              <a:buFont typeface="Wingdings"/>
              <a:buChar char="v"/>
              <a:defRPr/>
            </a:pP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경조휴가</a:t>
            </a:r>
          </a:p>
          <a:p>
            <a:pPr algn="r" defTabSz="75524200" eaLnBrk="1" hangingPunct="1" indent="-188937" latinLnBrk="0" lvl="0" marL="188937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99">
                  <a:alpha val="100000"/>
                </a:srgbClr>
              </a:buClr>
              <a:buSzPct val="100000"/>
              <a:buFont typeface="Arial"/>
              <a:buChar char="◇"/>
              <a:defRPr/>
            </a:pP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건강검진</a:t>
            </a:r>
            <a:endParaRPr altLang="en-US" b="0" i="0" kumimoji="1" lang="ko-KR" sz="900">
              <a:solidFill>
                <a:srgbClr val="333399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3253" name="TextBox 3252"/>
          <p:cNvSpPr txBox="1"/>
          <p:nvPr/>
        </p:nvSpPr>
        <p:spPr>
          <a:xfrm>
            <a:off x="722167" y="6401209"/>
            <a:ext cx="3085536" cy="223828"/>
          </a:xfrm>
          <a:prstGeom prst="rect">
            <a:avLst/>
          </a:prstGeom>
          <a:noFill/>
          <a:ln algn="ctr" cap="flat" cmpd="sng" w="9525">
            <a:noFill/>
            <a:prstDash val="solid"/>
            <a:round/>
          </a:ln>
        </p:spPr>
        <p:txBody>
          <a:bodyPr anchor="ctr" bIns="45720" lIns="91440" rIns="91440" tIns="45720" vert="horz" wrap="none">
            <a:noAutofit/>
          </a:bodyPr>
          <a:lstStyle/>
          <a:p>
            <a:pPr algn="r" defTabSz="75524200" eaLnBrk="0" hangingPunct="0" indent="0" latinLnBrk="0" lvl="0" marL="0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(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H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)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IT운영팀  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(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R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)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생산IT지원팀  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(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B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)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Baynex   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(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Q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)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Quintet</a:t>
            </a:r>
            <a:endParaRPr altLang="en-US" b="0" i="0" kumimoji="1" lang="ko-KR" sz="90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6" name="표 3075"/>
          <p:cNvGraphicFramePr/>
          <p:nvPr>
            <p:extLst>
              <p:ext uri="{D42A27DB-BD31-4B8C-83A1-F6EECF244321}">
                <p14:modId xmlns:p14="http://schemas.microsoft.com/office/powerpoint/2010/main" val="2726859232"/>
              </p:ext>
            </p:extLst>
          </p:nvPr>
        </p:nvGraphicFramePr>
        <p:xfrm>
          <a:off x="271440" y="1141189"/>
          <a:ext cx="9318451" cy="5164874"/>
        </p:xfrm>
        <a:graphic>
          <a:graphicData uri="http://schemas.openxmlformats.org/drawingml/2006/table">
            <a:tbl>
              <a:tblPr bandRow="1" firstRow="1"/>
              <a:tblGrid>
                <a:gridCol w="1320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05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05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53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50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7132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951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28572"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dirty="0" i="0" kumimoji="1" lang="ko-KR" sz="900">
                          <a:solidFill>
                            <a:srgbClr val="FF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일</a:t>
                      </a:r>
                      <a:endParaRPr altLang="en-US" b="0" dirty="0" i="0" kumimoji="1" lang="ko-KR" sz="900">
                        <a:solidFill>
                          <a:srgbClr val="FF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월</a:t>
                      </a:r>
                      <a:endParaRPr altLang="en-US" b="0" i="0" kumimoji="1" lang="ko-KR" sz="90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화</a:t>
                      </a:r>
                      <a:endParaRPr altLang="en-US" b="0" i="0" kumimoji="1" lang="ko-KR" sz="90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수</a:t>
                      </a:r>
                      <a:endParaRPr altLang="en-US" b="0" i="0" kumimoji="1" lang="ko-KR" sz="90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목</a:t>
                      </a:r>
                      <a:endParaRPr altLang="en-US" b="0" i="0" kumimoji="1" lang="ko-KR" sz="90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금</a:t>
                      </a:r>
                      <a:endParaRPr altLang="en-US" b="0" i="0" kumimoji="1" lang="ko-KR" sz="90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dirty="0" i="0" kumimoji="1" lang="ko-KR" sz="900">
                          <a:solidFill>
                            <a:srgbClr val="0000FF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토</a:t>
                      </a:r>
                      <a:endParaRPr altLang="en-US" b="0" dirty="0" i="0" kumimoji="1" lang="ko-KR" sz="900">
                        <a:solidFill>
                          <a:srgbClr val="0000FF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1392">
                <a:tc>
                  <a:txBody>
                    <a:bodyPr/>
                    <a:lstStyle/>
                    <a:p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>
                    <a:lnL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3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4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6" marT="45716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rgbClr val="0070C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5</a:t>
                      </a:r>
                      <a:endParaRPr altLang="en-US" dirty="0" lang="ko-KR" sz="900">
                        <a:solidFill>
                          <a:srgbClr val="0070C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9176"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6</a:t>
                      </a:r>
                      <a:endParaRPr altLang="en-US" dirty="0" lang="ko-KR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7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8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9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10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11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rgbClr val="0070C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</a:t>
                      </a:r>
                      <a:endParaRPr altLang="en-US" dirty="0" lang="ko-KR" sz="900">
                        <a:solidFill>
                          <a:srgbClr val="0070C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52327"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13</a:t>
                      </a:r>
                      <a:endParaRPr altLang="en-US" dirty="0" lang="ko-KR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03" marT="45703">
                    <a:lnL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14</a:t>
                      </a:r>
                    </a:p>
                    <a:p>
                      <a:endParaRPr altLang="ko-KR" dirty="0" lang="en-US" smtClean="0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r>
                        <a:rPr altLang="ko-KR" dirty="0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Off</a:t>
                      </a:r>
                      <a:r>
                        <a:rPr altLang="ko-KR" baseline="0" dirty="0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Duty Day</a:t>
                      </a:r>
                      <a:endParaRPr altLang="en-US" dirty="0" lang="ko-KR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03" marT="45703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15</a:t>
                      </a:r>
                    </a:p>
                    <a:p>
                      <a:endParaRPr altLang="ko-KR" dirty="0" lang="en-US" smtClean="0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r>
                        <a:rPr altLang="en-US" dirty="0" lang="ko-KR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광복절</a:t>
                      </a:r>
                      <a:endParaRPr altLang="en-US" dirty="0" lang="ko-KR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03" marT="45703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16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17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18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rgbClr val="0070C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19</a:t>
                      </a:r>
                      <a:endParaRPr altLang="en-US" dirty="0" lang="ko-KR" sz="900">
                        <a:solidFill>
                          <a:srgbClr val="0070C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49146"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20</a:t>
                      </a:r>
                      <a:endParaRPr altLang="en-US" dirty="0" lang="ko-KR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03" marT="45703">
                    <a:lnL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21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03" marT="45703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22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03" marT="45703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23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24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25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rgbClr val="0070C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26</a:t>
                      </a:r>
                      <a:endParaRPr altLang="en-US" dirty="0" lang="ko-KR" sz="900">
                        <a:solidFill>
                          <a:srgbClr val="0070C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4235"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27</a:t>
                      </a:r>
                      <a:endParaRPr altLang="en-US" dirty="0" lang="ko-KR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03" marT="45703">
                    <a:lnL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28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29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30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31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246" name="TextBox 3245"/>
          <p:cNvSpPr txBox="1"/>
          <p:nvPr/>
        </p:nvSpPr>
        <p:spPr>
          <a:xfrm>
            <a:off x="5639356" y="661884"/>
            <a:ext cx="661884" cy="363427"/>
          </a:xfrm>
          <a:prstGeom prst="rect">
            <a:avLst/>
          </a:prstGeom>
          <a:noFill/>
          <a:ln algn="ctr" cap="flat" cmpd="sng" w="9525">
            <a:noFill/>
            <a:prstDash val="solid"/>
            <a:round/>
          </a:ln>
        </p:spPr>
        <p:txBody>
          <a:bodyPr anchor="t" bIns="45720" lIns="91440" rIns="91440" tIns="45720" vert="horz" wrap="none">
            <a:noAutofit/>
          </a:bodyPr>
          <a:lstStyle/>
          <a:p>
            <a:pPr algn="r" defTabSz="75524200" eaLnBrk="0" hangingPunct="0" indent="-188937" latinLnBrk="0" lvl="0" marL="188937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CC">
                  <a:alpha val="100000"/>
                </a:srgbClr>
              </a:buClr>
              <a:buSzPct val="100000"/>
              <a:buFont typeface="Arial"/>
              <a:buChar char="◑"/>
              <a:defRPr/>
            </a:pPr>
            <a:r>
              <a:rPr altLang="en-US" b="0" baseline="0" i="0" kumimoji="1" lang="ko-KR" sz="900">
                <a:solidFill>
                  <a:srgbClr val="3333CC">
                    <a:alpha val="100000"/>
                  </a:srgbClr>
                </a:solidFill>
                <a:latin typeface="맑은 고딕"/>
                <a:ea typeface="맑은 고딕"/>
              </a:rPr>
              <a:t>반 차</a:t>
            </a:r>
          </a:p>
          <a:p>
            <a:pPr algn="r" defTabSz="75524200" eaLnBrk="0" hangingPunct="0" indent="-188937" latinLnBrk="0" lvl="0" marL="188937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CC">
                  <a:alpha val="100000"/>
                </a:srgbClr>
              </a:buClr>
              <a:buSzPct val="150000"/>
              <a:buFont typeface="Wingdings"/>
              <a:buChar char="l"/>
              <a:defRPr/>
            </a:pPr>
            <a:r>
              <a:rPr altLang="en-US" b="0" baseline="0" i="0" kumimoji="1" lang="ko-KR" sz="900">
                <a:solidFill>
                  <a:srgbClr val="3333CC">
                    <a:alpha val="100000"/>
                  </a:srgbClr>
                </a:solidFill>
                <a:latin typeface="맑은 고딕"/>
                <a:ea typeface="맑은 고딕"/>
              </a:rPr>
              <a:t> 1day</a:t>
            </a:r>
            <a:endParaRPr altLang="en-US" b="0" i="0" kumimoji="1" lang="ko-KR" sz="900">
              <a:solidFill>
                <a:srgbClr val="3333CC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3247" name="TextBox 3246"/>
          <p:cNvSpPr txBox="1"/>
          <p:nvPr/>
        </p:nvSpPr>
        <p:spPr>
          <a:xfrm>
            <a:off x="226954" y="199994"/>
            <a:ext cx="9056616" cy="336468"/>
          </a:xfrm>
          <a:prstGeom prst="rect">
            <a:avLst/>
          </a:prstGeom>
          <a:noFill/>
          <a:ln algn="ctr" cap="flat" cmpd="sng" w="9525">
            <a:noFill/>
            <a:prstDash val="solid"/>
            <a:round/>
          </a:ln>
        </p:spPr>
        <p:txBody>
          <a:bodyPr anchor="ctr" bIns="45789" lIns="91577" rIns="91577" tIns="45789" vert="horz" wrap="square">
            <a:noAutofit/>
          </a:bodyPr>
          <a:lstStyle/>
          <a:p>
            <a:pPr algn="l" defTabSz="58846888" eaLnBrk="0" hangingPunct="0" indent="-385813" latinLnBrk="0" lvl="0" marL="385813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별첨</a:t>
            </a: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-</a:t>
            </a: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2</a:t>
            </a: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.</a:t>
            </a: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2023</a:t>
            </a: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.</a:t>
            </a: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</a:t>
            </a:r>
            <a:r>
              <a:rPr altLang="en-US" b="1" baseline="0" dirty="0" i="0" kumimoji="1" lang="ko-KR" smtClean="0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0</a:t>
            </a:r>
            <a:r>
              <a:rPr altLang="ko-KR" b="1" dirty="0" kumimoji="1" lang="en-US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8</a:t>
            </a:r>
            <a:r>
              <a:rPr altLang="en-US" b="1" baseline="0" dirty="0" i="0" kumimoji="1" lang="ko-KR" smtClean="0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월 </a:t>
            </a:r>
            <a:r>
              <a:rPr altLang="en-US" b="1" baseline="0" dirty="0" err="1" i="0" kumimoji="1" lang="ko-KR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휴가계획서</a:t>
            </a:r>
            <a:endParaRPr altLang="en-US" b="1" dirty="0" i="0" kumimoji="1" lang="ko-KR" sz="160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3248" name="TextBox 3247"/>
          <p:cNvSpPr txBox="1"/>
          <p:nvPr/>
        </p:nvSpPr>
        <p:spPr>
          <a:xfrm>
            <a:off x="6777363" y="666628"/>
            <a:ext cx="1447571" cy="355557"/>
          </a:xfrm>
          <a:prstGeom prst="rect">
            <a:avLst/>
          </a:prstGeom>
          <a:noFill/>
          <a:ln algn="ctr" cap="flat" cmpd="sng" w="9525">
            <a:noFill/>
            <a:prstDash val="solid"/>
            <a:round/>
          </a:ln>
        </p:spPr>
        <p:txBody>
          <a:bodyPr anchor="t" bIns="45720" lIns="91440" rIns="91440" tIns="45720" vert="horz" wrap="square">
            <a:noAutofit/>
          </a:bodyPr>
          <a:lstStyle/>
          <a:p>
            <a:pPr algn="r" defTabSz="75524200" eaLnBrk="1" hangingPunct="1" indent="-188937" latinLnBrk="0" lvl="0" marL="188937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99">
                  <a:alpha val="100000"/>
                </a:srgbClr>
              </a:buClr>
              <a:buSzPct val="100000"/>
              <a:buFont typeface="Wingdings"/>
              <a:buChar char="Ø"/>
              <a:defRPr/>
            </a:pP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예비군</a:t>
            </a: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바탕"/>
                <a:ea typeface="맑은 고딕"/>
              </a:rPr>
              <a:t>/</a:t>
            </a: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민방위 훈련 </a:t>
            </a:r>
          </a:p>
          <a:p>
            <a:pPr algn="r" defTabSz="75524200" eaLnBrk="1" hangingPunct="1" indent="-188937" latinLnBrk="0" lvl="0" marL="188937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99">
                  <a:alpha val="100000"/>
                </a:srgbClr>
              </a:buClr>
              <a:buSzPct val="100000"/>
              <a:buFont typeface="Wingdings"/>
              <a:buChar char="ü"/>
              <a:defRPr/>
            </a:pP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교육</a:t>
            </a: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바탕"/>
                <a:ea typeface="맑은 고딕"/>
              </a:rPr>
              <a:t>,</a:t>
            </a: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 내부회의 </a:t>
            </a:r>
            <a:endParaRPr altLang="en-US" b="0" i="0" kumimoji="1" lang="ko-KR" sz="900">
              <a:solidFill>
                <a:srgbClr val="333399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3252" name="TextBox 3251"/>
          <p:cNvSpPr txBox="1"/>
          <p:nvPr/>
        </p:nvSpPr>
        <p:spPr>
          <a:xfrm>
            <a:off x="7853525" y="661884"/>
            <a:ext cx="1676088" cy="355501"/>
          </a:xfrm>
          <a:prstGeom prst="rect">
            <a:avLst/>
          </a:prstGeom>
          <a:noFill/>
          <a:ln algn="ctr" cap="flat" cmpd="sng" w="9525">
            <a:noFill/>
            <a:prstDash val="solid"/>
            <a:round/>
          </a:ln>
        </p:spPr>
        <p:txBody>
          <a:bodyPr anchor="t" bIns="45720" lIns="91440" rIns="91440" tIns="45720" vert="horz" wrap="square">
            <a:noAutofit/>
          </a:bodyPr>
          <a:lstStyle/>
          <a:p>
            <a:pPr algn="r" defTabSz="75524200" eaLnBrk="1" hangingPunct="1" indent="-188937" latinLnBrk="0" lvl="0" marL="188937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99">
                  <a:alpha val="100000"/>
                </a:srgbClr>
              </a:buClr>
              <a:buSzPct val="100000"/>
              <a:buFont typeface="Wingdings"/>
              <a:buChar char="v"/>
              <a:defRPr/>
            </a:pP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경조휴가</a:t>
            </a:r>
          </a:p>
          <a:p>
            <a:pPr algn="r" defTabSz="75524200" eaLnBrk="1" hangingPunct="1" indent="-188937" latinLnBrk="0" lvl="0" marL="188937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99">
                  <a:alpha val="100000"/>
                </a:srgbClr>
              </a:buClr>
              <a:buSzPct val="100000"/>
              <a:buFont typeface="Arial"/>
              <a:buChar char="◇"/>
              <a:defRPr/>
            </a:pP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건강검진</a:t>
            </a:r>
            <a:endParaRPr altLang="en-US" b="0" i="0" kumimoji="1" lang="ko-KR" sz="900">
              <a:solidFill>
                <a:srgbClr val="333399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3253" name="TextBox 3252"/>
          <p:cNvSpPr txBox="1"/>
          <p:nvPr/>
        </p:nvSpPr>
        <p:spPr>
          <a:xfrm>
            <a:off x="722167" y="6401209"/>
            <a:ext cx="3085536" cy="223828"/>
          </a:xfrm>
          <a:prstGeom prst="rect">
            <a:avLst/>
          </a:prstGeom>
          <a:noFill/>
          <a:ln algn="ctr" cap="flat" cmpd="sng" w="9525">
            <a:noFill/>
            <a:prstDash val="solid"/>
            <a:round/>
          </a:ln>
        </p:spPr>
        <p:txBody>
          <a:bodyPr anchor="ctr" bIns="45720" lIns="91440" rIns="91440" tIns="45720" vert="horz" wrap="none">
            <a:noAutofit/>
          </a:bodyPr>
          <a:lstStyle/>
          <a:p>
            <a:pPr algn="r" defTabSz="75524200" eaLnBrk="0" hangingPunct="0" indent="0" latinLnBrk="0" lvl="0" marL="0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(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H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)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IT운영팀  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(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R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)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생산IT지원팀  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(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B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)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Baynex   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(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Q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)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Quintet</a:t>
            </a:r>
            <a:endParaRPr altLang="en-US" b="0" i="0" kumimoji="1" lang="ko-KR" sz="90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showMasterSp="false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AutoShape 125"/>
          <p:cNvSpPr>
            <a:spLocks noChangeArrowheads="1"/>
          </p:cNvSpPr>
          <p:nvPr/>
        </p:nvSpPr>
        <p:spPr bwMode="auto">
          <a:xfrm>
            <a:off x="2486232" y="2518720"/>
            <a:ext cx="5711781" cy="391452"/>
          </a:xfrm>
          <a:prstGeom prst="roundRect">
            <a:avLst>
              <a:gd fmla="val 16667" name="adj"/>
            </a:avLst>
          </a:prstGeom>
          <a:solidFill>
            <a:schemeClr val="bg1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63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 lIns="176131" wrap="none"/>
          <a:lstStyle>
            <a:lvl1pPr defTabSz="762000" indent="-342900" marL="3429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762000" indent="-385763" marL="5651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76200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76200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76200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76200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76200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76200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76200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lvl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altLang="en-US" lang="ko-KR" sz="1566">
                <a:solidFill>
                  <a:schemeClr val="tx1"/>
                </a:solidFill>
              </a:rPr>
              <a:t>주간업무 실적 및 계획</a:t>
            </a:r>
          </a:p>
        </p:txBody>
      </p:sp>
      <p:sp>
        <p:nvSpPr>
          <p:cNvPr id="12291" name="Rectangle 3"/>
          <p:cNvSpPr>
            <a:spLocks noChangeArrowheads="1" noGrp="1"/>
          </p:cNvSpPr>
          <p:nvPr>
            <p:ph idx="4294967295" type="subTitle"/>
          </p:nvPr>
        </p:nvSpPr>
        <p:spPr>
          <a:xfrm>
            <a:off x="255577" y="297385"/>
            <a:ext cx="4927323" cy="372811"/>
          </a:xfrm>
        </p:spPr>
        <p:txBody>
          <a:bodyPr anchor="t" anchorCtr="0" bIns="46759" compatLnSpc="1" lIns="93521" numCol="1" rIns="93521" tIns="18410" vert="horz" wrap="square">
            <a:prstTxWarp prst="textNoShape">
              <a:avLst/>
            </a:prstTxWarp>
          </a:bodyPr>
          <a:lstStyle/>
          <a:p>
            <a:pPr defTabSz="894857" eaLnBrk="1" hangingPunct="1" indent="0" marL="0">
              <a:spcBef>
                <a:spcPct val="0"/>
              </a:spcBef>
              <a:spcAft>
                <a:spcPct val="0"/>
              </a:spcAft>
              <a:buNone/>
            </a:pPr>
            <a:r>
              <a:rPr altLang="en-US" b="1" lang="ko-KR" sz="1566">
                <a:latin charset="-127" panose="020B0503020000020004" pitchFamily="50" typeface="맑은 고딕"/>
                <a:ea charset="-127" panose="020B0503020000020004" pitchFamily="50" typeface="맑은 고딕"/>
              </a:rPr>
              <a:t>목차 </a:t>
            </a:r>
          </a:p>
        </p:txBody>
      </p:sp>
      <p:sp>
        <p:nvSpPr>
          <p:cNvPr id="12292" name="AutoShape 88"/>
          <p:cNvSpPr>
            <a:spLocks noChangeArrowheads="1"/>
          </p:cNvSpPr>
          <p:nvPr/>
        </p:nvSpPr>
        <p:spPr bwMode="auto">
          <a:xfrm>
            <a:off x="2487786" y="1943968"/>
            <a:ext cx="5711780" cy="391452"/>
          </a:xfrm>
          <a:prstGeom prst="roundRect">
            <a:avLst>
              <a:gd fmla="val 16667" name="adj"/>
            </a:avLst>
          </a:prstGeom>
          <a:solidFill>
            <a:schemeClr val="bg1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63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 lIns="176131" wrap="none"/>
          <a:lstStyle>
            <a:lvl1pPr defTabSz="762000" indent="-342900" marL="3429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762000" indent="-385763" marL="5651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76200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76200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76200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76200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76200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76200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76200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lvl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altLang="ko-KR" lang="en-US" sz="1566">
                <a:solidFill>
                  <a:schemeClr val="tx1"/>
                </a:solidFill>
              </a:rPr>
              <a:t>Summary</a:t>
            </a:r>
            <a:endParaRPr altLang="en-US" lang="ko-KR" sz="1566">
              <a:solidFill>
                <a:schemeClr val="tx1"/>
              </a:solidFill>
            </a:endParaRPr>
          </a:p>
        </p:txBody>
      </p:sp>
      <p:grpSp>
        <p:nvGrpSpPr>
          <p:cNvPr id="12293" name="Group 89"/>
          <p:cNvGrpSpPr>
            <a:grpSpLocks/>
          </p:cNvGrpSpPr>
          <p:nvPr/>
        </p:nvGrpSpPr>
        <p:grpSpPr bwMode="auto">
          <a:xfrm>
            <a:off x="2046626" y="2487652"/>
            <a:ext cx="539023" cy="487761"/>
            <a:chOff x="2225" y="1060"/>
            <a:chExt cx="294" cy="292"/>
          </a:xfrm>
        </p:grpSpPr>
        <p:grpSp>
          <p:nvGrpSpPr>
            <p:cNvPr id="12303" name="Group 90"/>
            <p:cNvGrpSpPr>
              <a:grpSpLocks/>
            </p:cNvGrpSpPr>
            <p:nvPr/>
          </p:nvGrpSpPr>
          <p:grpSpPr bwMode="auto">
            <a:xfrm>
              <a:off x="2225" y="1060"/>
              <a:ext cx="294" cy="292"/>
              <a:chOff x="-233" y="400"/>
              <a:chExt cx="669" cy="669"/>
            </a:xfrm>
          </p:grpSpPr>
          <p:grpSp>
            <p:nvGrpSpPr>
              <p:cNvPr id="12305" name="Group 91"/>
              <p:cNvGrpSpPr>
                <a:grpSpLocks/>
              </p:cNvGrpSpPr>
              <p:nvPr/>
            </p:nvGrpSpPr>
            <p:grpSpPr bwMode="auto">
              <a:xfrm>
                <a:off x="-233" y="400"/>
                <a:ext cx="669" cy="669"/>
                <a:chOff x="5297" y="1592"/>
                <a:chExt cx="669" cy="669"/>
              </a:xfrm>
            </p:grpSpPr>
            <p:sp>
              <p:nvSpPr>
                <p:cNvPr id="12307" name="Oval 92"/>
                <p:cNvSpPr>
                  <a:spLocks noChangeArrowheads="1"/>
                </p:cNvSpPr>
                <p:nvPr/>
              </p:nvSpPr>
              <p:spPr bwMode="auto">
                <a:xfrm>
                  <a:off x="5297" y="1592"/>
                  <a:ext cx="669" cy="669"/>
                </a:xfrm>
                <a:prstGeom prst="ellipse">
                  <a:avLst/>
                </a:prstGeom>
                <a:solidFill>
                  <a:srgbClr val="EAEEF6"/>
                </a:solidFill>
                <a:ln algn="ctr" w="6350">
                  <a:solidFill>
                    <a:srgbClr val="95AAD3"/>
                  </a:solidFill>
                  <a:round/>
                  <a:headEnd/>
                  <a:tailEnd/>
                </a:ln>
                <a:effectLst>
                  <a:outerShdw algn="ctr" dir="2700000" dist="35921" rotWithShape="0">
                    <a:schemeClr val="bg2"/>
                  </a:outerShdw>
                </a:effectLst>
              </p:spPr>
              <p:txBody>
                <a:bodyPr anchor="ctr" wrap="none"/>
                <a:lstStyle>
                  <a:lvl1pPr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1pPr>
                  <a:lvl2pPr indent="-285750" marL="74295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2pPr>
                  <a:lvl3pPr indent="-228600" marL="11430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3pPr>
                  <a:lvl4pPr indent="-228600" marL="16002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4pPr>
                  <a:lvl5pPr indent="-228600" marL="20574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5pPr>
                  <a:lvl6pPr eaLnBrk="0" fontAlgn="base" hangingPunct="0" indent="-228600" marL="25146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6pPr>
                  <a:lvl7pPr eaLnBrk="0" fontAlgn="base" hangingPunct="0" indent="-228600" marL="29718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7pPr>
                  <a:lvl8pPr eaLnBrk="0" fontAlgn="base" hangingPunct="0" indent="-228600" marL="34290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8pPr>
                  <a:lvl9pPr eaLnBrk="0" fontAlgn="base" hangingPunct="0" indent="-228600" marL="38862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9pPr>
                </a:lstStyle>
                <a:p>
                  <a:pPr algn="r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altLang="en-US" lang="ko-KR" sz="1566">
                    <a:latin charset="-127" panose="02030600000101010101" pitchFamily="18" typeface="새굴림"/>
                    <a:ea charset="-127" panose="02030600000101010101" pitchFamily="18" typeface="새굴림"/>
                  </a:endParaRPr>
                </a:p>
              </p:txBody>
            </p:sp>
            <p:sp>
              <p:nvSpPr>
                <p:cNvPr id="12308" name="Oval 93"/>
                <p:cNvSpPr>
                  <a:spLocks noChangeArrowheads="1"/>
                </p:cNvSpPr>
                <p:nvPr/>
              </p:nvSpPr>
              <p:spPr bwMode="auto">
                <a:xfrm>
                  <a:off x="5343" y="1615"/>
                  <a:ext cx="578" cy="58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95AAD3"/>
                    </a:gs>
                    <a:gs pos="100000">
                      <a:srgbClr val="405F9E"/>
                    </a:gs>
                  </a:gsLst>
                  <a:lin ang="5400000" scaled="1"/>
                </a:gradFill>
                <a:ln>
                  <a:noFill/>
                </a:ln>
                <a:effectLst>
                  <a:outerShdw algn="ctr" dir="2700000" dist="35921" rotWithShape="0">
                    <a:schemeClr val="bg2"/>
                  </a:outerShdw>
                </a:effectLst>
                <a:extLst>
                  <a:ext uri="{91240B29-F687-4F45-9708-019B960494DF}">
                    <a14:hiddenLine xmlns:a14="http://schemas.microsoft.com/office/drawing/2010/main" algn="ctr" w="6350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 wrap="none"/>
                <a:lstStyle>
                  <a:lvl1pPr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1pPr>
                  <a:lvl2pPr indent="-285750" marL="74295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2pPr>
                  <a:lvl3pPr indent="-228600" marL="11430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3pPr>
                  <a:lvl4pPr indent="-228600" marL="16002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4pPr>
                  <a:lvl5pPr indent="-228600" marL="20574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5pPr>
                  <a:lvl6pPr eaLnBrk="0" fontAlgn="base" hangingPunct="0" indent="-228600" marL="25146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6pPr>
                  <a:lvl7pPr eaLnBrk="0" fontAlgn="base" hangingPunct="0" indent="-228600" marL="29718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7pPr>
                  <a:lvl8pPr eaLnBrk="0" fontAlgn="base" hangingPunct="0" indent="-228600" marL="34290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8pPr>
                  <a:lvl9pPr eaLnBrk="0" fontAlgn="base" hangingPunct="0" indent="-228600" marL="38862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9pPr>
                </a:lstStyle>
                <a:p>
                  <a:pPr algn="r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altLang="en-US" lang="ko-KR" sz="1566">
                    <a:latin charset="-127" panose="02030600000101010101" pitchFamily="18" typeface="새굴림"/>
                    <a:ea charset="-127" panose="02030600000101010101" pitchFamily="18" typeface="새굴림"/>
                  </a:endParaRPr>
                </a:p>
              </p:txBody>
            </p:sp>
          </p:grpSp>
          <p:sp>
            <p:nvSpPr>
              <p:cNvPr id="12306" name="Oval 94"/>
              <p:cNvSpPr>
                <a:spLocks noChangeArrowheads="1"/>
              </p:cNvSpPr>
              <p:nvPr/>
            </p:nvSpPr>
            <p:spPr bwMode="auto">
              <a:xfrm rot="-1800000">
                <a:off x="-142" y="464"/>
                <a:ext cx="307" cy="194"/>
              </a:xfrm>
              <a:prstGeom prst="ellipse">
                <a:avLst/>
              </a:prstGeom>
              <a:gradFill rotWithShape="1">
                <a:gsLst>
                  <a:gs pos="0">
                    <a:srgbClr val="EAEEF6"/>
                  </a:gs>
                  <a:gs pos="100000">
                    <a:srgbClr val="8299C8"/>
                  </a:gs>
                </a:gsLst>
                <a:lin ang="5400000" scaled="1"/>
              </a:gradFill>
              <a:ln>
                <a:noFill/>
              </a:ln>
              <a:effectLst>
                <a:outerShdw algn="ctr" dir="2700000" dist="35921" rotWithShape="0">
                  <a:schemeClr val="bg2"/>
                </a:outerShdw>
              </a:effectLst>
              <a:extLst>
                <a:ext uri="{91240B29-F687-4F45-9708-019B960494DF}">
                  <a14:hiddenLine xmlns:a14="http://schemas.microsoft.com/office/drawing/2010/main" algn="ctr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 wrap="none"/>
              <a:lstStyle>
                <a:lvl1pPr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1pPr>
                <a:lvl2pPr indent="-285750" marL="742950"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2pPr>
                <a:lvl3pPr indent="-228600" marL="1143000"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3pPr>
                <a:lvl4pPr indent="-228600" marL="1600200"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4pPr>
                <a:lvl5pPr indent="-228600" marL="2057400"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5pPr>
                <a:lvl6pPr eaLnBrk="0" fontAlgn="base" hangingPunct="0" indent="-228600" marL="2514600">
                  <a:spcBef>
                    <a:spcPct val="0"/>
                  </a:spcBef>
                  <a:spcAft>
                    <a:spcPct val="0"/>
                  </a:spcAft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6pPr>
                <a:lvl7pPr eaLnBrk="0" fontAlgn="base" hangingPunct="0" indent="-228600" marL="2971800">
                  <a:spcBef>
                    <a:spcPct val="0"/>
                  </a:spcBef>
                  <a:spcAft>
                    <a:spcPct val="0"/>
                  </a:spcAft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7pPr>
                <a:lvl8pPr eaLnBrk="0" fontAlgn="base" hangingPunct="0" indent="-228600" marL="3429000">
                  <a:spcBef>
                    <a:spcPct val="0"/>
                  </a:spcBef>
                  <a:spcAft>
                    <a:spcPct val="0"/>
                  </a:spcAft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8pPr>
                <a:lvl9pPr eaLnBrk="0" fontAlgn="base" hangingPunct="0" indent="-228600" marL="3886200">
                  <a:spcBef>
                    <a:spcPct val="0"/>
                  </a:spcBef>
                  <a:spcAft>
                    <a:spcPct val="0"/>
                  </a:spcAft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9pPr>
              </a:lstStyle>
              <a:p>
                <a:pPr algn="r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altLang="en-US" lang="ko-KR" sz="1566">
                  <a:latin charset="-127" panose="02030600000101010101" pitchFamily="18" typeface="새굴림"/>
                  <a:ea charset="-127" panose="02030600000101010101" pitchFamily="18" typeface="새굴림"/>
                </a:endParaRPr>
              </a:p>
            </p:txBody>
          </p:sp>
        </p:grpSp>
        <p:sp>
          <p:nvSpPr>
            <p:cNvPr id="12304" name="Text Box 95"/>
            <p:cNvSpPr txBox="1">
              <a:spLocks noChangeArrowheads="1"/>
            </p:cNvSpPr>
            <p:nvPr/>
          </p:nvSpPr>
          <p:spPr bwMode="auto">
            <a:xfrm>
              <a:off x="2293" y="1105"/>
              <a:ext cx="163" cy="185"/>
            </a:xfrm>
            <a:prstGeom prst="rect">
              <a:avLst/>
            </a:prstGeom>
            <a:noFill/>
            <a:ln>
              <a:noFill/>
            </a:ln>
            <a:effectLst>
              <a:outerShdw algn="ctr" dir="2700000" dist="35921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wrap="none">
              <a:spAutoFit/>
            </a:bodyPr>
            <a:lstStyle>
              <a:lvl1pPr defTabSz="762000" indent="-187325" marL="187325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1pPr>
              <a:lvl2pPr defTabSz="762000" indent="-285750" marL="74295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2pPr>
              <a:lvl3pPr defTabSz="762000" indent="-228600" marL="11430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3pPr>
              <a:lvl4pPr defTabSz="762000" indent="-228600" marL="16002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4pPr>
              <a:lvl5pPr defTabSz="762000" indent="-228600" marL="20574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5pPr>
              <a:lvl6pPr defTabSz="762000"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6pPr>
              <a:lvl7pPr defTabSz="762000"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7pPr>
              <a:lvl8pPr defTabSz="762000"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8pPr>
              <a:lvl9pPr defTabSz="762000"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altLang="ko-KR" lang="en-US" sz="1566">
                  <a:latin charset="-127" panose="02030600000101010101" pitchFamily="18" typeface="새굴림"/>
                  <a:ea charset="-127" panose="02030600000101010101" pitchFamily="18" typeface="새굴림"/>
                </a:rPr>
                <a:t>2</a:t>
              </a:r>
            </a:p>
          </p:txBody>
        </p:sp>
      </p:grpSp>
      <p:grpSp>
        <p:nvGrpSpPr>
          <p:cNvPr id="12294" name="Group 116"/>
          <p:cNvGrpSpPr>
            <a:grpSpLocks/>
          </p:cNvGrpSpPr>
          <p:nvPr/>
        </p:nvGrpSpPr>
        <p:grpSpPr bwMode="auto">
          <a:xfrm>
            <a:off x="2034199" y="1928435"/>
            <a:ext cx="563877" cy="487761"/>
            <a:chOff x="2225" y="1060"/>
            <a:chExt cx="294" cy="292"/>
          </a:xfrm>
        </p:grpSpPr>
        <p:grpSp>
          <p:nvGrpSpPr>
            <p:cNvPr id="12297" name="Group 117"/>
            <p:cNvGrpSpPr>
              <a:grpSpLocks/>
            </p:cNvGrpSpPr>
            <p:nvPr/>
          </p:nvGrpSpPr>
          <p:grpSpPr bwMode="auto">
            <a:xfrm>
              <a:off x="2225" y="1060"/>
              <a:ext cx="294" cy="292"/>
              <a:chOff x="-233" y="400"/>
              <a:chExt cx="669" cy="669"/>
            </a:xfrm>
          </p:grpSpPr>
          <p:grpSp>
            <p:nvGrpSpPr>
              <p:cNvPr id="12299" name="Group 118"/>
              <p:cNvGrpSpPr>
                <a:grpSpLocks/>
              </p:cNvGrpSpPr>
              <p:nvPr/>
            </p:nvGrpSpPr>
            <p:grpSpPr bwMode="auto">
              <a:xfrm>
                <a:off x="-233" y="400"/>
                <a:ext cx="669" cy="669"/>
                <a:chOff x="5297" y="1592"/>
                <a:chExt cx="669" cy="669"/>
              </a:xfrm>
            </p:grpSpPr>
            <p:sp>
              <p:nvSpPr>
                <p:cNvPr id="12301" name="Oval 119"/>
                <p:cNvSpPr>
                  <a:spLocks noChangeArrowheads="1"/>
                </p:cNvSpPr>
                <p:nvPr/>
              </p:nvSpPr>
              <p:spPr bwMode="auto">
                <a:xfrm>
                  <a:off x="5297" y="1592"/>
                  <a:ext cx="669" cy="669"/>
                </a:xfrm>
                <a:prstGeom prst="ellipse">
                  <a:avLst/>
                </a:prstGeom>
                <a:solidFill>
                  <a:srgbClr val="EAEEF6"/>
                </a:solidFill>
                <a:ln algn="ctr" w="6350">
                  <a:solidFill>
                    <a:srgbClr val="95AAD3"/>
                  </a:solidFill>
                  <a:round/>
                  <a:headEnd/>
                  <a:tailEnd/>
                </a:ln>
                <a:effectLst>
                  <a:outerShdw algn="ctr" dir="2700000" dist="35921" rotWithShape="0">
                    <a:schemeClr val="bg2"/>
                  </a:outerShdw>
                </a:effectLst>
              </p:spPr>
              <p:txBody>
                <a:bodyPr anchor="ctr" wrap="none"/>
                <a:lstStyle>
                  <a:lvl1pPr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1pPr>
                  <a:lvl2pPr indent="-285750" marL="74295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2pPr>
                  <a:lvl3pPr indent="-228600" marL="11430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3pPr>
                  <a:lvl4pPr indent="-228600" marL="16002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4pPr>
                  <a:lvl5pPr indent="-228600" marL="20574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5pPr>
                  <a:lvl6pPr eaLnBrk="0" fontAlgn="base" hangingPunct="0" indent="-228600" marL="25146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6pPr>
                  <a:lvl7pPr eaLnBrk="0" fontAlgn="base" hangingPunct="0" indent="-228600" marL="29718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7pPr>
                  <a:lvl8pPr eaLnBrk="0" fontAlgn="base" hangingPunct="0" indent="-228600" marL="34290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8pPr>
                  <a:lvl9pPr eaLnBrk="0" fontAlgn="base" hangingPunct="0" indent="-228600" marL="38862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9pPr>
                </a:lstStyle>
                <a:p>
                  <a:pPr algn="r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altLang="en-US" lang="ko-KR" sz="1566">
                    <a:latin charset="-127" panose="02030600000101010101" pitchFamily="18" typeface="새굴림"/>
                    <a:ea charset="-127" panose="02030600000101010101" pitchFamily="18" typeface="새굴림"/>
                  </a:endParaRPr>
                </a:p>
              </p:txBody>
            </p:sp>
            <p:sp>
              <p:nvSpPr>
                <p:cNvPr id="12302" name="Oval 120"/>
                <p:cNvSpPr>
                  <a:spLocks noChangeArrowheads="1"/>
                </p:cNvSpPr>
                <p:nvPr/>
              </p:nvSpPr>
              <p:spPr bwMode="auto">
                <a:xfrm>
                  <a:off x="5343" y="1615"/>
                  <a:ext cx="579" cy="58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95AAD3"/>
                    </a:gs>
                    <a:gs pos="100000">
                      <a:srgbClr val="405F9E"/>
                    </a:gs>
                  </a:gsLst>
                  <a:lin ang="5400000" scaled="1"/>
                </a:gradFill>
                <a:ln>
                  <a:noFill/>
                </a:ln>
                <a:effectLst>
                  <a:outerShdw algn="ctr" dir="2700000" dist="35921" rotWithShape="0">
                    <a:schemeClr val="bg2"/>
                  </a:outerShdw>
                </a:effectLst>
                <a:extLst>
                  <a:ext uri="{91240B29-F687-4F45-9708-019B960494DF}">
                    <a14:hiddenLine xmlns:a14="http://schemas.microsoft.com/office/drawing/2010/main" algn="ctr" w="6350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 wrap="none"/>
                <a:lstStyle>
                  <a:lvl1pPr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1pPr>
                  <a:lvl2pPr indent="-285750" marL="74295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2pPr>
                  <a:lvl3pPr indent="-228600" marL="11430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3pPr>
                  <a:lvl4pPr indent="-228600" marL="16002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4pPr>
                  <a:lvl5pPr indent="-228600" marL="20574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5pPr>
                  <a:lvl6pPr eaLnBrk="0" fontAlgn="base" hangingPunct="0" indent="-228600" marL="25146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6pPr>
                  <a:lvl7pPr eaLnBrk="0" fontAlgn="base" hangingPunct="0" indent="-228600" marL="29718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7pPr>
                  <a:lvl8pPr eaLnBrk="0" fontAlgn="base" hangingPunct="0" indent="-228600" marL="34290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8pPr>
                  <a:lvl9pPr eaLnBrk="0" fontAlgn="base" hangingPunct="0" indent="-228600" marL="38862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9pPr>
                </a:lstStyle>
                <a:p>
                  <a:pPr algn="r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altLang="en-US" lang="ko-KR" sz="1566">
                    <a:latin charset="-127" panose="02030600000101010101" pitchFamily="18" typeface="새굴림"/>
                    <a:ea charset="-127" panose="02030600000101010101" pitchFamily="18" typeface="새굴림"/>
                  </a:endParaRPr>
                </a:p>
              </p:txBody>
            </p:sp>
          </p:grpSp>
          <p:sp>
            <p:nvSpPr>
              <p:cNvPr id="12300" name="Oval 121"/>
              <p:cNvSpPr>
                <a:spLocks noChangeArrowheads="1"/>
              </p:cNvSpPr>
              <p:nvPr/>
            </p:nvSpPr>
            <p:spPr bwMode="auto">
              <a:xfrm rot="-1800000">
                <a:off x="-143" y="464"/>
                <a:ext cx="308" cy="194"/>
              </a:xfrm>
              <a:prstGeom prst="ellipse">
                <a:avLst/>
              </a:prstGeom>
              <a:gradFill rotWithShape="1">
                <a:gsLst>
                  <a:gs pos="0">
                    <a:srgbClr val="EAEEF6"/>
                  </a:gs>
                  <a:gs pos="100000">
                    <a:srgbClr val="8299C8"/>
                  </a:gs>
                </a:gsLst>
                <a:lin ang="5400000" scaled="1"/>
              </a:gradFill>
              <a:ln>
                <a:noFill/>
              </a:ln>
              <a:effectLst>
                <a:outerShdw algn="ctr" dir="2700000" dist="35921" rotWithShape="0">
                  <a:schemeClr val="bg2"/>
                </a:outerShdw>
              </a:effectLst>
              <a:extLst>
                <a:ext uri="{91240B29-F687-4F45-9708-019B960494DF}">
                  <a14:hiddenLine xmlns:a14="http://schemas.microsoft.com/office/drawing/2010/main" algn="ctr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 wrap="none"/>
              <a:lstStyle>
                <a:lvl1pPr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1pPr>
                <a:lvl2pPr indent="-285750" marL="742950"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2pPr>
                <a:lvl3pPr indent="-228600" marL="1143000"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3pPr>
                <a:lvl4pPr indent="-228600" marL="1600200"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4pPr>
                <a:lvl5pPr indent="-228600" marL="2057400"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5pPr>
                <a:lvl6pPr eaLnBrk="0" fontAlgn="base" hangingPunct="0" indent="-228600" marL="2514600">
                  <a:spcBef>
                    <a:spcPct val="0"/>
                  </a:spcBef>
                  <a:spcAft>
                    <a:spcPct val="0"/>
                  </a:spcAft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6pPr>
                <a:lvl7pPr eaLnBrk="0" fontAlgn="base" hangingPunct="0" indent="-228600" marL="2971800">
                  <a:spcBef>
                    <a:spcPct val="0"/>
                  </a:spcBef>
                  <a:spcAft>
                    <a:spcPct val="0"/>
                  </a:spcAft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7pPr>
                <a:lvl8pPr eaLnBrk="0" fontAlgn="base" hangingPunct="0" indent="-228600" marL="3429000">
                  <a:spcBef>
                    <a:spcPct val="0"/>
                  </a:spcBef>
                  <a:spcAft>
                    <a:spcPct val="0"/>
                  </a:spcAft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8pPr>
                <a:lvl9pPr eaLnBrk="0" fontAlgn="base" hangingPunct="0" indent="-228600" marL="3886200">
                  <a:spcBef>
                    <a:spcPct val="0"/>
                  </a:spcBef>
                  <a:spcAft>
                    <a:spcPct val="0"/>
                  </a:spcAft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9pPr>
              </a:lstStyle>
              <a:p>
                <a:pPr algn="r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altLang="en-US" lang="ko-KR" sz="1566">
                  <a:latin charset="-127" panose="02030600000101010101" pitchFamily="18" typeface="새굴림"/>
                  <a:ea charset="-127" panose="02030600000101010101" pitchFamily="18" typeface="새굴림"/>
                </a:endParaRPr>
              </a:p>
            </p:txBody>
          </p:sp>
        </p:grpSp>
        <p:sp>
          <p:nvSpPr>
            <p:cNvPr id="12298" name="Text Box 122"/>
            <p:cNvSpPr txBox="1">
              <a:spLocks noChangeArrowheads="1"/>
            </p:cNvSpPr>
            <p:nvPr/>
          </p:nvSpPr>
          <p:spPr bwMode="auto">
            <a:xfrm>
              <a:off x="2295" y="1105"/>
              <a:ext cx="156" cy="185"/>
            </a:xfrm>
            <a:prstGeom prst="rect">
              <a:avLst/>
            </a:prstGeom>
            <a:noFill/>
            <a:ln>
              <a:noFill/>
            </a:ln>
            <a:effectLst>
              <a:outerShdw algn="ctr" dir="2700000" dist="35921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wrap="none">
              <a:spAutoFit/>
            </a:bodyPr>
            <a:lstStyle>
              <a:lvl1pPr defTabSz="762000" indent="-187325" marL="187325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1pPr>
              <a:lvl2pPr defTabSz="762000" indent="-285750" marL="74295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2pPr>
              <a:lvl3pPr defTabSz="762000" indent="-228600" marL="11430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3pPr>
              <a:lvl4pPr defTabSz="762000" indent="-228600" marL="16002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4pPr>
              <a:lvl5pPr defTabSz="762000" indent="-228600" marL="20574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5pPr>
              <a:lvl6pPr defTabSz="762000"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6pPr>
              <a:lvl7pPr defTabSz="762000"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7pPr>
              <a:lvl8pPr defTabSz="762000"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8pPr>
              <a:lvl9pPr defTabSz="762000"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altLang="ko-KR" lang="en-US" sz="1566">
                  <a:latin charset="-127" panose="02030600000101010101" pitchFamily="18" typeface="새굴림"/>
                  <a:ea charset="-127" panose="02030600000101010101" pitchFamily="18" typeface="새굴림"/>
                </a:rPr>
                <a:t>1</a:t>
              </a:r>
            </a:p>
          </p:txBody>
        </p:sp>
      </p:grpSp>
      <p:sp>
        <p:nvSpPr>
          <p:cNvPr id="12295" name="AutoShape 125"/>
          <p:cNvSpPr>
            <a:spLocks noChangeArrowheads="1"/>
          </p:cNvSpPr>
          <p:nvPr/>
        </p:nvSpPr>
        <p:spPr bwMode="auto">
          <a:xfrm>
            <a:off x="2492446" y="3130752"/>
            <a:ext cx="5711781" cy="391452"/>
          </a:xfrm>
          <a:prstGeom prst="roundRect">
            <a:avLst>
              <a:gd fmla="val 16667" name="adj"/>
            </a:avLst>
          </a:prstGeom>
          <a:solidFill>
            <a:schemeClr val="bg1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63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 lIns="176131" wrap="none"/>
          <a:lstStyle>
            <a:lvl1pPr defTabSz="762000" indent="-342900" marL="3429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762000" indent="-385763" marL="5651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76200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76200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76200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76200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76200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76200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76200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lvl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charset="2" panose="05000000000000000000" pitchFamily="2" typeface="Wingdings"/>
              <a:buChar char="v"/>
            </a:pPr>
            <a:r>
              <a:rPr altLang="en-US" kumimoji="1" lang="ko-KR" sz="1370">
                <a:solidFill>
                  <a:srgbClr val="000000"/>
                </a:solidFill>
              </a:rPr>
              <a:t>별첨 </a:t>
            </a:r>
            <a:r>
              <a:rPr altLang="ko-KR" kumimoji="1" lang="en-US" sz="1370">
                <a:solidFill>
                  <a:srgbClr val="000000"/>
                </a:solidFill>
              </a:rPr>
              <a:t>1] ERP </a:t>
            </a:r>
            <a:r>
              <a:rPr altLang="en-US" kumimoji="1" lang="ko-KR" sz="1370">
                <a:solidFill>
                  <a:srgbClr val="000000"/>
                </a:solidFill>
              </a:rPr>
              <a:t>사용자 계정 및 보안관리</a:t>
            </a:r>
          </a:p>
        </p:txBody>
      </p:sp>
      <p:sp>
        <p:nvSpPr>
          <p:cNvPr id="12296" name="AutoShape 125"/>
          <p:cNvSpPr>
            <a:spLocks noChangeArrowheads="1"/>
          </p:cNvSpPr>
          <p:nvPr/>
        </p:nvSpPr>
        <p:spPr bwMode="auto">
          <a:xfrm>
            <a:off x="2492446" y="3578125"/>
            <a:ext cx="5711781" cy="391452"/>
          </a:xfrm>
          <a:prstGeom prst="roundRect">
            <a:avLst>
              <a:gd fmla="val 16667" name="adj"/>
            </a:avLst>
          </a:prstGeom>
          <a:solidFill>
            <a:schemeClr val="bg1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63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 lIns="176131" wrap="none"/>
          <a:lstStyle>
            <a:lvl1pPr defTabSz="762000" indent="-342900" marL="3429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762000" indent="-385763" marL="5651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76200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76200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76200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76200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76200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76200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76200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lvl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charset="2" panose="05000000000000000000" pitchFamily="2" typeface="Wingdings"/>
              <a:buChar char="v"/>
            </a:pPr>
            <a:r>
              <a:rPr altLang="en-US" kumimoji="1" lang="ko-KR" sz="1370">
                <a:solidFill>
                  <a:srgbClr val="000000"/>
                </a:solidFill>
              </a:rPr>
              <a:t>별첨 </a:t>
            </a:r>
            <a:r>
              <a:rPr altLang="ko-KR" kumimoji="1" lang="en-US" sz="1370">
                <a:solidFill>
                  <a:srgbClr val="000000"/>
                </a:solidFill>
              </a:rPr>
              <a:t>2] </a:t>
            </a:r>
            <a:r>
              <a:rPr altLang="en-US" kumimoji="1" lang="ko-KR" sz="1370">
                <a:solidFill>
                  <a:srgbClr val="000000"/>
                </a:solidFill>
              </a:rPr>
              <a:t>휴가계획서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328244" name="Text">
    </p:cNvPr>
          <p:cNvSpPr>
            <a:spLocks noGrp="1"/>
          </p:cNvSpPr>
          <p:nvPr/>
        </p:nvSpPr>
        <p:spPr>
          <a:xfrm rot="0">
            <a:off x="8674100" y="76200"/>
            <a:ext cx="762000" cy="508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8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80">
                <a:latin typeface="맑은 고딕"/>
                <a:ea typeface="맑은 고딕"/>
                <a:cs typeface="맑은 고딕"/>
              </a:rPr>
              <a:t>: 완료</a:t>
            </a:r>
            <a:br/>
            <a:r>
              <a:rPr lang="ko" sz="980">
                <a:latin typeface="맑은 고딕"/>
                <a:ea typeface="맑은 고딕"/>
                <a:cs typeface="맑은 고딕"/>
              </a:rPr>
              <a:t>:진행중</a:t>
            </a:r>
            <a:br/>
            <a:r>
              <a:rPr lang="ko" sz="980">
                <a:latin typeface="맑은 고딕"/>
                <a:ea typeface="맑은 고딕"/>
                <a:cs typeface="맑은 고딕"/>
              </a:rPr>
              <a:t>:미완료(문제)</a:t>
            </a:r>
          </a:p>
        </p:txBody>
      </p:sp>
      <p:sp>
        <p:nvSpPr>
          <p:cNvPr id="781107094" name="Rectangle"/>
          <p:cNvSpPr>
            <a:spLocks noGrp="1"/>
          </p:cNvSpPr>
          <p:nvPr/>
        </p:nvSpPr>
        <p:spPr>
          <a:xfrm>
            <a:off x="8420100" y="50800"/>
            <a:ext cx="254000" cy="139700"/>
          </a:xfrm>
          <a:prstGeom prst="rect">
            <a:avLst/>
          </a:prstGeom>
          <a:solidFill>
            <a:srgbClr val="00FF00"/>
          </a:solidFill>
          <a:ln w="12700">
            <a:solidFill>
              <a:srgbClr val="FFFFFF"/>
            </a:solidFill>
            <a:prstDash val="solid"/>
          </a:ln>
        </p:spPr>
        <p:txBody>
          <a:bodyPr anchor="ctr" rtlCol="0"/>
          <a:lstStyle/>
          <a:p>
            <a:pPr algn="ctr"/>
          </a:p>
        </p:txBody>
      </p:sp>
      <p:sp>
        <p:nvSpPr>
          <p:cNvPr id="45076575" name="Rectangle"/>
          <p:cNvSpPr>
            <a:spLocks noGrp="1"/>
          </p:cNvSpPr>
          <p:nvPr/>
        </p:nvSpPr>
        <p:spPr>
          <a:xfrm>
            <a:off x="8420100" y="228600"/>
            <a:ext cx="254000" cy="139700"/>
          </a:xfrm>
          <a:prstGeom prst="rect">
            <a:avLst/>
          </a:prstGeom>
          <a:solidFill>
            <a:srgbClr val="FFFF00"/>
          </a:solidFill>
          <a:ln w="12700">
            <a:solidFill>
              <a:srgbClr val="FFFFFF"/>
            </a:solidFill>
            <a:prstDash val="solid"/>
          </a:ln>
        </p:spPr>
        <p:txBody>
          <a:bodyPr anchor="ctr" rtlCol="0"/>
          <a:lstStyle/>
          <a:p>
            <a:pPr algn="ctr"/>
          </a:p>
        </p:txBody>
      </p:sp>
      <p:sp>
        <p:nvSpPr>
          <p:cNvPr id="402113995" name="Rectangle"/>
          <p:cNvSpPr>
            <a:spLocks noGrp="1"/>
          </p:cNvSpPr>
          <p:nvPr/>
        </p:nvSpPr>
        <p:spPr>
          <a:xfrm>
            <a:off x="8420100" y="406400"/>
            <a:ext cx="254000" cy="139700"/>
          </a:xfrm>
          <a:prstGeom prst="rect">
            <a:avLst/>
          </a:prstGeom>
          <a:solidFill>
            <a:srgbClr val="FF0000"/>
          </a:solidFill>
          <a:ln w="12700">
            <a:solidFill>
              <a:srgbClr val="FFFFFF"/>
            </a:solidFill>
            <a:prstDash val="solid"/>
          </a:ln>
        </p:spPr>
        <p:txBody>
          <a:bodyPr anchor="ctr" rtlCol="0"/>
          <a:lstStyle/>
          <a:p>
            <a:pPr algn="ctr"/>
          </a:p>
        </p:txBody>
      </p:sp>
      <p:sp>
        <p:nvSpPr>
          <p:cNvPr id="937734855" name="Text">
    </p:cNvPr>
          <p:cNvSpPr>
            <a:spLocks noGrp="1"/>
          </p:cNvSpPr>
          <p:nvPr/>
        </p:nvSpPr>
        <p:spPr>
          <a:xfrm rot="0">
            <a:off x="127000" y="190500"/>
            <a:ext cx="5181600" cy="381000"/>
          </a:xfrm>
          <a:prstGeom prst="rect">
            <a:avLst/>
          </a:prstGeom>
        </p:spPr>
        <p:txBody>
          <a:bodyPr anchor="b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2. Summary - ①Baynex</a:t>
            </a:r>
          </a:p>
        </p:txBody>
      </p:sp>
      <p:sp>
        <p:nvSpPr>
          <p:cNvPr id="1825425826" name="Text">
    </p:cNvPr>
          <p:cNvSpPr>
            <a:spLocks noGrp="1"/>
          </p:cNvSpPr>
          <p:nvPr/>
        </p:nvSpPr>
        <p:spPr>
          <a:xfrm rot="0">
            <a:off x="190500" y="749300"/>
            <a:ext cx="2108200" cy="2159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l">
              <a:lnSpc>
                <a:spcPct val="100%"/>
              </a:lnSpc>
              <a:defRPr b="1"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00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270319948" name="Text">
    </p:cNvPr>
          <p:cNvSpPr>
            <a:spLocks noGrp="1"/>
          </p:cNvSpPr>
          <p:nvPr/>
        </p:nvSpPr>
        <p:spPr>
          <a:xfrm rot="0">
            <a:off x="165100" y="723900"/>
            <a:ext cx="2108200" cy="2159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l">
              <a:lnSpc>
                <a:spcPct val="100%"/>
              </a:lnSpc>
              <a:defRPr b="1"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000">
                <a:latin typeface="맑은 고딕"/>
                <a:ea typeface="맑은 고딕"/>
                <a:cs typeface="맑은 고딕"/>
              </a:rPr>
              <a:t> 금주 업무 실적</a:t>
            </a:r>
          </a:p>
        </p:txBody>
      </p:sp>
      <p:sp>
        <p:nvSpPr>
          <p:cNvPr id="963417881" name="Text">
    </p:cNvPr>
          <p:cNvSpPr>
            <a:spLocks noGrp="1"/>
          </p:cNvSpPr>
          <p:nvPr/>
        </p:nvSpPr>
        <p:spPr>
          <a:xfrm rot="0">
            <a:off x="152400" y="977900"/>
            <a:ext cx="7366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구분</a:t>
            </a:r>
          </a:p>
        </p:txBody>
      </p:sp>
      <p:sp>
        <p:nvSpPr>
          <p:cNvPr id="722233465" name="Text">
    </p:cNvPr>
          <p:cNvSpPr>
            <a:spLocks noGrp="1"/>
          </p:cNvSpPr>
          <p:nvPr/>
        </p:nvSpPr>
        <p:spPr>
          <a:xfrm rot="0">
            <a:off x="889000" y="977900"/>
            <a:ext cx="46482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697185379" name="Text">
    </p:cNvPr>
          <p:cNvSpPr>
            <a:spLocks noGrp="1"/>
          </p:cNvSpPr>
          <p:nvPr/>
        </p:nvSpPr>
        <p:spPr>
          <a:xfrm rot="0">
            <a:off x="6108700" y="977900"/>
            <a:ext cx="7620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진행율</a:t>
            </a:r>
          </a:p>
        </p:txBody>
      </p:sp>
      <p:sp>
        <p:nvSpPr>
          <p:cNvPr id="1609467583" name="Text">
    </p:cNvPr>
          <p:cNvSpPr>
            <a:spLocks noGrp="1"/>
          </p:cNvSpPr>
          <p:nvPr/>
        </p:nvSpPr>
        <p:spPr>
          <a:xfrm rot="0">
            <a:off x="6870700" y="977900"/>
            <a:ext cx="2540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상</a:t>
            </a:r>
            <a:br/>
            <a:r>
              <a:rPr lang="ko" sz="1000">
                <a:latin typeface="맑은 고딕"/>
                <a:ea typeface="맑은 고딕"/>
                <a:cs typeface="맑은 고딕"/>
              </a:rPr>
              <a:t>태</a:t>
            </a:r>
          </a:p>
        </p:txBody>
      </p:sp>
      <p:sp>
        <p:nvSpPr>
          <p:cNvPr id="40306180" name="Text">
    </p:cNvPr>
          <p:cNvSpPr>
            <a:spLocks noGrp="1"/>
          </p:cNvSpPr>
          <p:nvPr/>
        </p:nvSpPr>
        <p:spPr>
          <a:xfrm rot="0">
            <a:off x="7124700" y="977900"/>
            <a:ext cx="26543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비고</a:t>
            </a:r>
          </a:p>
        </p:txBody>
      </p:sp>
      <p:sp>
        <p:nvSpPr>
          <p:cNvPr id="1247865233" name="Text">
    </p:cNvPr>
          <p:cNvSpPr>
            <a:spLocks noGrp="1"/>
          </p:cNvSpPr>
          <p:nvPr/>
        </p:nvSpPr>
        <p:spPr>
          <a:xfrm rot="0">
            <a:off x="5537200" y="977900"/>
            <a:ext cx="5715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303423890" name="Frame"/>
          <p:cNvSpPr>
            <a:spLocks noGrp="1"/>
          </p:cNvSpPr>
          <p:nvPr/>
        </p:nvSpPr>
        <p:spPr>
          <a:xfrm>
            <a:off x="25400" y="5245100"/>
            <a:ext cx="9855200" cy="1143000"/>
          </a:xfrm>
          <a:prstGeom prst="rect">
            <a:avLst/>
          </a:prstGeom>
        </p:spPr>
        <p:txBody>
          <a:bodyPr anchor="ctr" rtlCol="0"/>
          <a:lstStyle/>
          <a:p>
            <a:pPr algn="ctr"/>
          </a:p>
        </p:txBody>
      </p:sp>
      <p:sp>
        <p:nvSpPr>
          <p:cNvPr id="971326993" name="Text">
    </p:cNvPr>
          <p:cNvSpPr>
            <a:spLocks noGrp="1"/>
          </p:cNvSpPr>
          <p:nvPr/>
        </p:nvSpPr>
        <p:spPr>
          <a:xfrm rot="0">
            <a:off x="152400" y="5270500"/>
            <a:ext cx="2476500" cy="228600"/>
          </a:xfrm>
          <a:prstGeom prst="rect">
            <a:avLst/>
          </a:prstGeom>
          <a:solidFill>
            <a:srgbClr val="CCFFCC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000">
                <a:latin typeface="맑은 고딕"/>
                <a:ea typeface="맑은 고딕"/>
                <a:cs typeface="맑은 고딕"/>
              </a:rPr>
              <a:t>ERP 디버깅 권한신청 처리현황</a:t>
            </a:r>
          </a:p>
        </p:txBody>
      </p:sp>
      <p:sp>
        <p:nvSpPr>
          <p:cNvPr id="59256847" name="Text">
    </p:cNvPr>
          <p:cNvSpPr>
            <a:spLocks noGrp="1"/>
          </p:cNvSpPr>
          <p:nvPr/>
        </p:nvSpPr>
        <p:spPr>
          <a:xfrm rot="0">
            <a:off x="6451600" y="5803900"/>
            <a:ext cx="16510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323924878" name="Text">
    </p:cNvPr>
          <p:cNvSpPr>
            <a:spLocks noGrp="1"/>
          </p:cNvSpPr>
          <p:nvPr/>
        </p:nvSpPr>
        <p:spPr>
          <a:xfrm rot="0">
            <a:off x="2057400" y="5803900"/>
            <a:ext cx="43942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934433456" name="Text">
    </p:cNvPr>
          <p:cNvSpPr>
            <a:spLocks noGrp="1"/>
          </p:cNvSpPr>
          <p:nvPr/>
        </p:nvSpPr>
        <p:spPr>
          <a:xfrm rot="0">
            <a:off x="101600" y="5803900"/>
            <a:ext cx="11430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619728646" name="Text">
    </p:cNvPr>
          <p:cNvSpPr>
            <a:spLocks noGrp="1"/>
          </p:cNvSpPr>
          <p:nvPr/>
        </p:nvSpPr>
        <p:spPr>
          <a:xfrm rot="0">
            <a:off x="101600" y="5562600"/>
            <a:ext cx="1143000" cy="241300"/>
          </a:xfrm>
          <a:prstGeom prst="rect">
            <a:avLst/>
          </a:prstGeom>
          <a:solidFill>
            <a:srgbClr val="FF9933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Date</a:t>
            </a:r>
          </a:p>
        </p:txBody>
      </p:sp>
      <p:sp>
        <p:nvSpPr>
          <p:cNvPr id="583091536" name="Text">
    </p:cNvPr>
          <p:cNvSpPr>
            <a:spLocks noGrp="1"/>
          </p:cNvSpPr>
          <p:nvPr/>
        </p:nvSpPr>
        <p:spPr>
          <a:xfrm rot="0">
            <a:off x="2057400" y="5562600"/>
            <a:ext cx="4394200" cy="241300"/>
          </a:xfrm>
          <a:prstGeom prst="rect">
            <a:avLst/>
          </a:prstGeom>
          <a:solidFill>
            <a:srgbClr val="FF9933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Text (변경값)</a:t>
            </a:r>
          </a:p>
        </p:txBody>
      </p:sp>
      <p:sp>
        <p:nvSpPr>
          <p:cNvPr id="666982795" name="Text">
    </p:cNvPr>
          <p:cNvSpPr>
            <a:spLocks noGrp="1"/>
          </p:cNvSpPr>
          <p:nvPr/>
        </p:nvSpPr>
        <p:spPr>
          <a:xfrm rot="0">
            <a:off x="6451600" y="5562600"/>
            <a:ext cx="1651000" cy="241300"/>
          </a:xfrm>
          <a:prstGeom prst="rect">
            <a:avLst/>
          </a:prstGeom>
          <a:solidFill>
            <a:srgbClr val="FF9933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ERP 권한신청서번호</a:t>
            </a:r>
          </a:p>
        </p:txBody>
      </p:sp>
      <p:sp>
        <p:nvSpPr>
          <p:cNvPr id="1022523743" name="Text">
    </p:cNvPr>
          <p:cNvSpPr>
            <a:spLocks noGrp="1"/>
          </p:cNvSpPr>
          <p:nvPr/>
        </p:nvSpPr>
        <p:spPr>
          <a:xfrm rot="0">
            <a:off x="101600" y="6096000"/>
            <a:ext cx="11430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67704046" name="Text">
    </p:cNvPr>
          <p:cNvSpPr>
            <a:spLocks noGrp="1"/>
          </p:cNvSpPr>
          <p:nvPr/>
        </p:nvSpPr>
        <p:spPr>
          <a:xfrm rot="0">
            <a:off x="6451600" y="6096000"/>
            <a:ext cx="16510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743058170" name="Text">
    </p:cNvPr>
          <p:cNvSpPr>
            <a:spLocks noGrp="1"/>
          </p:cNvSpPr>
          <p:nvPr/>
        </p:nvSpPr>
        <p:spPr>
          <a:xfrm rot="0">
            <a:off x="2057400" y="6096000"/>
            <a:ext cx="43942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32121849" name="Text">
    </p:cNvPr>
          <p:cNvSpPr>
            <a:spLocks noGrp="1"/>
          </p:cNvSpPr>
          <p:nvPr/>
        </p:nvSpPr>
        <p:spPr>
          <a:xfrm rot="0">
            <a:off x="1244600" y="6096000"/>
            <a:ext cx="8128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779979290" name="Text">
    </p:cNvPr>
          <p:cNvSpPr>
            <a:spLocks noGrp="1"/>
          </p:cNvSpPr>
          <p:nvPr/>
        </p:nvSpPr>
        <p:spPr>
          <a:xfrm rot="0">
            <a:off x="1244600" y="5803900"/>
            <a:ext cx="8128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646216543" name="Text">
    </p:cNvPr>
          <p:cNvSpPr>
            <a:spLocks noGrp="1"/>
          </p:cNvSpPr>
          <p:nvPr/>
        </p:nvSpPr>
        <p:spPr>
          <a:xfrm rot="0">
            <a:off x="1244600" y="5562600"/>
            <a:ext cx="812800" cy="241300"/>
          </a:xfrm>
          <a:prstGeom prst="rect">
            <a:avLst/>
          </a:prstGeom>
          <a:solidFill>
            <a:srgbClr val="FF9933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User</a:t>
            </a:r>
          </a:p>
        </p:txBody>
      </p:sp>
      <p:sp>
        <p:nvSpPr>
          <p:cNvPr id="528465436" name="Text">
    </p:cNvPr>
          <p:cNvSpPr>
            <a:spLocks noGrp="1"/>
          </p:cNvSpPr>
          <p:nvPr/>
        </p:nvSpPr>
        <p:spPr>
          <a:xfrm rot="0">
            <a:off x="8102600" y="6096000"/>
            <a:ext cx="17018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331344353" name="Text">
    </p:cNvPr>
          <p:cNvSpPr>
            <a:spLocks noGrp="1"/>
          </p:cNvSpPr>
          <p:nvPr/>
        </p:nvSpPr>
        <p:spPr>
          <a:xfrm rot="0">
            <a:off x="8102600" y="5562600"/>
            <a:ext cx="1701800" cy="241300"/>
          </a:xfrm>
          <a:prstGeom prst="rect">
            <a:avLst/>
          </a:prstGeom>
          <a:solidFill>
            <a:srgbClr val="FF9933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구분(일반/긴급)</a:t>
            </a:r>
          </a:p>
        </p:txBody>
      </p:sp>
      <p:sp>
        <p:nvSpPr>
          <p:cNvPr id="230018378" name="Text">
    </p:cNvPr>
          <p:cNvSpPr>
            <a:spLocks noGrp="1"/>
          </p:cNvSpPr>
          <p:nvPr/>
        </p:nvSpPr>
        <p:spPr>
          <a:xfrm rot="0">
            <a:off x="8102600" y="5803900"/>
            <a:ext cx="17018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362304542" name="Frame"/>
          <p:cNvSpPr>
            <a:spLocks noGrp="1"/>
          </p:cNvSpPr>
          <p:nvPr/>
        </p:nvSpPr>
        <p:spPr>
          <a:xfrm>
            <a:off x="101600" y="2832100"/>
            <a:ext cx="9779000" cy="2247900"/>
          </a:xfrm>
          <a:prstGeom prst="rect">
            <a:avLst/>
          </a:prstGeom>
        </p:spPr>
        <p:txBody>
          <a:bodyPr anchor="ctr" rtlCol="0"/>
          <a:lstStyle/>
          <a:p>
            <a:pPr algn="ctr"/>
          </a:p>
        </p:txBody>
      </p:sp>
      <p:sp>
        <p:nvSpPr>
          <p:cNvPr id="2004195311" name="Text">
    </p:cNvPr>
          <p:cNvSpPr>
            <a:spLocks noGrp="1"/>
          </p:cNvSpPr>
          <p:nvPr/>
        </p:nvSpPr>
        <p:spPr>
          <a:xfrm rot="0">
            <a:off x="165100" y="2895600"/>
            <a:ext cx="2108200" cy="2159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l">
              <a:lnSpc>
                <a:spcPct val="100%"/>
              </a:lnSpc>
              <a:defRPr b="1"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00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831532379" name="Text">
    </p:cNvPr>
          <p:cNvSpPr>
            <a:spLocks noGrp="1"/>
          </p:cNvSpPr>
          <p:nvPr/>
        </p:nvSpPr>
        <p:spPr>
          <a:xfrm rot="0">
            <a:off x="152400" y="2857500"/>
            <a:ext cx="2095500" cy="228600"/>
          </a:xfrm>
          <a:prstGeom prst="rect">
            <a:avLst/>
          </a:prstGeom>
          <a:solidFill>
            <a:srgbClr val="FF9900"/>
          </a:solidFill>
        </p:spPr>
        <p:txBody>
          <a:bodyPr anchor="ctr" bIns="0" lIns="0" rIns="0" rtlCol="0" tIns="0" wrap="square"/>
          <a:lstStyle/>
          <a:p>
            <a:pPr algn="l">
              <a:lnSpc>
                <a:spcPct val="100%"/>
              </a:lnSpc>
              <a:defRPr b="1"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000">
                <a:latin typeface="맑은 고딕"/>
                <a:ea typeface="맑은 고딕"/>
                <a:cs typeface="맑은 고딕"/>
              </a:rPr>
              <a:t> 차주 업무 계획</a:t>
            </a:r>
          </a:p>
        </p:txBody>
      </p:sp>
      <p:sp>
        <p:nvSpPr>
          <p:cNvPr id="1322694697" name="Text">
    </p:cNvPr>
          <p:cNvSpPr>
            <a:spLocks noGrp="1"/>
          </p:cNvSpPr>
          <p:nvPr/>
        </p:nvSpPr>
        <p:spPr>
          <a:xfrm rot="0">
            <a:off x="165100" y="3111500"/>
            <a:ext cx="736600" cy="342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구분</a:t>
            </a:r>
          </a:p>
        </p:txBody>
      </p:sp>
      <p:sp>
        <p:nvSpPr>
          <p:cNvPr id="431566153" name="Text">
    </p:cNvPr>
          <p:cNvSpPr>
            <a:spLocks noGrp="1"/>
          </p:cNvSpPr>
          <p:nvPr/>
        </p:nvSpPr>
        <p:spPr>
          <a:xfrm rot="0">
            <a:off x="901700" y="3111500"/>
            <a:ext cx="4648200" cy="342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109920638" name="Text">
    </p:cNvPr>
          <p:cNvSpPr>
            <a:spLocks noGrp="1"/>
          </p:cNvSpPr>
          <p:nvPr/>
        </p:nvSpPr>
        <p:spPr>
          <a:xfrm rot="0">
            <a:off x="5549900" y="3111500"/>
            <a:ext cx="571500" cy="342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완료예정</a:t>
            </a:r>
          </a:p>
        </p:txBody>
      </p:sp>
      <p:sp>
        <p:nvSpPr>
          <p:cNvPr id="2021833807" name="Text">
    </p:cNvPr>
          <p:cNvSpPr>
            <a:spLocks noGrp="1"/>
          </p:cNvSpPr>
          <p:nvPr/>
        </p:nvSpPr>
        <p:spPr>
          <a:xfrm rot="0">
            <a:off x="6121400" y="3111500"/>
            <a:ext cx="3644900" cy="342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비고</a:t>
            </a:r>
          </a:p>
        </p:txBody>
      </p:sp>
      <p:sp>
        <p:nvSpPr>
          <p:cNvPr id="57562246" name="Frame"/>
          <p:cNvSpPr>
            <a:spLocks noGrp="1"/>
          </p:cNvSpPr>
          <p:nvPr/>
        </p:nvSpPr>
        <p:spPr>
          <a:xfrm>
            <a:off x="165100" y="4152900"/>
            <a:ext cx="9664700" cy="927100"/>
          </a:xfrm>
          <a:prstGeom prst="rect">
            <a:avLst/>
          </a:prstGeom>
        </p:spPr>
        <p:txBody>
          <a:bodyPr anchor="ctr" rtlCol="0"/>
          <a:lstStyle/>
          <a:p>
            <a:pPr algn="ctr"/>
          </a:p>
        </p:txBody>
      </p:sp>
      <p:sp>
        <p:nvSpPr>
          <p:cNvPr id="1399714503" name="Text">
    </p:cNvPr>
          <p:cNvSpPr>
            <a:spLocks noGrp="1"/>
          </p:cNvSpPr>
          <p:nvPr/>
        </p:nvSpPr>
        <p:spPr>
          <a:xfrm rot="0">
            <a:off x="165100" y="4127500"/>
            <a:ext cx="736600" cy="952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WEB</a:t>
            </a:r>
          </a:p>
        </p:txBody>
      </p:sp>
      <p:sp>
        <p:nvSpPr>
          <p:cNvPr id="1360818223" name="Text">
    </p:cNvPr>
          <p:cNvSpPr>
            <a:spLocks noGrp="1"/>
          </p:cNvSpPr>
          <p:nvPr/>
        </p:nvSpPr>
        <p:spPr>
          <a:xfrm rot="0">
            <a:off x="965200" y="4178300"/>
            <a:ext cx="4584700" cy="9017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[PRM] 주유소/충전소 PRM 거래처 마스터 신규 등록시 필수 계약 자동 체결요청 시스템 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[E-Approval] 전자결재 신규 결재 양식 개발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[ERM] ERM 시스템을 통한 KRI 모니터링 기능 보완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[EIS] 2023.6월 결산의 EIS, Yellow Book 반영</a:t>
            </a:r>
          </a:p>
        </p:txBody>
      </p:sp>
      <p:sp>
        <p:nvSpPr>
          <p:cNvPr id="1007804039" name="Text">
    </p:cNvPr>
          <p:cNvSpPr>
            <a:spLocks noGrp="1"/>
          </p:cNvSpPr>
          <p:nvPr/>
        </p:nvSpPr>
        <p:spPr>
          <a:xfrm rot="0">
            <a:off x="7239000" y="4178300"/>
            <a:ext cx="2552700" cy="9017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</a:p>
        </p:txBody>
      </p:sp>
      <p:sp>
        <p:nvSpPr>
          <p:cNvPr id="1294628839" name="Text">
    </p:cNvPr>
          <p:cNvSpPr>
            <a:spLocks noGrp="1"/>
          </p:cNvSpPr>
          <p:nvPr/>
        </p:nvSpPr>
        <p:spPr>
          <a:xfrm rot="0">
            <a:off x="5549900" y="4178300"/>
            <a:ext cx="571500" cy="9017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</a:p>
        </p:txBody>
      </p:sp>
      <p:sp>
        <p:nvSpPr>
          <p:cNvPr id="1911381839" name="Text">
    </p:cNvPr>
          <p:cNvSpPr>
            <a:spLocks noGrp="1"/>
          </p:cNvSpPr>
          <p:nvPr/>
        </p:nvSpPr>
        <p:spPr>
          <a:xfrm rot="0">
            <a:off x="901700" y="4127500"/>
            <a:ext cx="4648200" cy="952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136841813" name="Text">
    </p:cNvPr>
          <p:cNvSpPr>
            <a:spLocks noGrp="1"/>
          </p:cNvSpPr>
          <p:nvPr/>
        </p:nvSpPr>
        <p:spPr>
          <a:xfrm rot="0">
            <a:off x="6121400" y="4127500"/>
            <a:ext cx="3644900" cy="952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905647436" name="Text">
    </p:cNvPr>
          <p:cNvSpPr>
            <a:spLocks noGrp="1"/>
          </p:cNvSpPr>
          <p:nvPr/>
        </p:nvSpPr>
        <p:spPr>
          <a:xfrm rot="0">
            <a:off x="5549900" y="4127500"/>
            <a:ext cx="571500" cy="952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872632790" name="Frame"/>
          <p:cNvSpPr>
            <a:spLocks noGrp="1"/>
          </p:cNvSpPr>
          <p:nvPr/>
        </p:nvSpPr>
        <p:spPr>
          <a:xfrm>
            <a:off x="165100" y="3454400"/>
            <a:ext cx="9639300" cy="673100"/>
          </a:xfrm>
          <a:prstGeom prst="rect">
            <a:avLst/>
          </a:prstGeom>
        </p:spPr>
        <p:txBody>
          <a:bodyPr anchor="ctr" rtlCol="0"/>
          <a:lstStyle/>
          <a:p>
            <a:pPr algn="ctr"/>
          </a:p>
        </p:txBody>
      </p:sp>
      <p:sp>
        <p:nvSpPr>
          <p:cNvPr id="1947346509" name="Text">
    </p:cNvPr>
          <p:cNvSpPr>
            <a:spLocks noGrp="1"/>
          </p:cNvSpPr>
          <p:nvPr/>
        </p:nvSpPr>
        <p:spPr>
          <a:xfrm rot="0">
            <a:off x="165100" y="3454400"/>
            <a:ext cx="736600" cy="673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ERP</a:t>
            </a:r>
          </a:p>
        </p:txBody>
      </p:sp>
      <p:sp>
        <p:nvSpPr>
          <p:cNvPr id="556213478" name="Text">
    </p:cNvPr>
          <p:cNvSpPr>
            <a:spLocks noGrp="1"/>
          </p:cNvSpPr>
          <p:nvPr/>
        </p:nvSpPr>
        <p:spPr>
          <a:xfrm rot="0">
            <a:off x="965200" y="3530600"/>
            <a:ext cx="4584700" cy="5969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[CO] 구분회계기준 비용의 1차원가요소 data 산출 프로그램 생성 (ZCPR1050)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[MM] 산업안전보건관리비 계상 관련 시스템 보완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[SD] ZSDR7090 - 담보관리:채권대비 담보확보액” 개선요청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[TD] 실수송 거리 측정데이타 erp 연동요청</a:t>
            </a:r>
          </a:p>
        </p:txBody>
      </p:sp>
      <p:sp>
        <p:nvSpPr>
          <p:cNvPr id="2115493937" name="Text">
    </p:cNvPr>
          <p:cNvSpPr>
            <a:spLocks noGrp="1"/>
          </p:cNvSpPr>
          <p:nvPr/>
        </p:nvSpPr>
        <p:spPr>
          <a:xfrm rot="0">
            <a:off x="7239000" y="3530600"/>
            <a:ext cx="2552700" cy="5969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</a:p>
        </p:txBody>
      </p:sp>
      <p:sp>
        <p:nvSpPr>
          <p:cNvPr id="1640502414" name="Text">
    </p:cNvPr>
          <p:cNvSpPr>
            <a:spLocks noGrp="1"/>
          </p:cNvSpPr>
          <p:nvPr/>
        </p:nvSpPr>
        <p:spPr>
          <a:xfrm rot="0">
            <a:off x="5549900" y="3530600"/>
            <a:ext cx="571500" cy="5969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</a:p>
        </p:txBody>
      </p:sp>
      <p:sp>
        <p:nvSpPr>
          <p:cNvPr id="76379828" name="Text">
    </p:cNvPr>
          <p:cNvSpPr>
            <a:spLocks noGrp="1"/>
          </p:cNvSpPr>
          <p:nvPr/>
        </p:nvSpPr>
        <p:spPr>
          <a:xfrm rot="0">
            <a:off x="901700" y="3454400"/>
            <a:ext cx="4648200" cy="673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471163607" name="Text">
    </p:cNvPr>
          <p:cNvSpPr>
            <a:spLocks noGrp="1"/>
          </p:cNvSpPr>
          <p:nvPr/>
        </p:nvSpPr>
        <p:spPr>
          <a:xfrm rot="0">
            <a:off x="6121400" y="3454400"/>
            <a:ext cx="3644900" cy="673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564610316" name="Text">
    </p:cNvPr>
          <p:cNvSpPr>
            <a:spLocks noGrp="1"/>
          </p:cNvSpPr>
          <p:nvPr/>
        </p:nvSpPr>
        <p:spPr>
          <a:xfrm rot="0">
            <a:off x="5549900" y="3454400"/>
            <a:ext cx="571500" cy="673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081365070" name="Frame"/>
          <p:cNvSpPr>
            <a:spLocks noGrp="1"/>
          </p:cNvSpPr>
          <p:nvPr/>
        </p:nvSpPr>
        <p:spPr>
          <a:xfrm>
            <a:off x="127000" y="1384300"/>
            <a:ext cx="9779000" cy="1308100"/>
          </a:xfrm>
          <a:prstGeom prst="rect">
            <a:avLst/>
          </a:prstGeom>
        </p:spPr>
        <p:txBody>
          <a:bodyPr anchor="ctr" rtlCol="0"/>
          <a:lstStyle/>
          <a:p>
            <a:pPr algn="ctr"/>
          </a:p>
        </p:txBody>
      </p:sp>
      <p:sp>
        <p:nvSpPr>
          <p:cNvPr id="324595117" name="Frame"/>
          <p:cNvSpPr>
            <a:spLocks noGrp="1"/>
          </p:cNvSpPr>
          <p:nvPr/>
        </p:nvSpPr>
        <p:spPr>
          <a:xfrm>
            <a:off x="152400" y="2070100"/>
            <a:ext cx="9664700" cy="622300"/>
          </a:xfrm>
          <a:prstGeom prst="rect">
            <a:avLst/>
          </a:prstGeom>
        </p:spPr>
        <p:txBody>
          <a:bodyPr anchor="ctr" rtlCol="0"/>
          <a:lstStyle/>
          <a:p>
            <a:pPr algn="ctr"/>
          </a:p>
        </p:txBody>
      </p:sp>
      <p:sp>
        <p:nvSpPr>
          <p:cNvPr id="611067595" name="Text">
    </p:cNvPr>
          <p:cNvSpPr>
            <a:spLocks noGrp="1"/>
          </p:cNvSpPr>
          <p:nvPr/>
        </p:nvSpPr>
        <p:spPr>
          <a:xfrm rot="0">
            <a:off x="152400" y="2044700"/>
            <a:ext cx="736600" cy="647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WEB</a:t>
            </a:r>
          </a:p>
        </p:txBody>
      </p:sp>
      <p:sp>
        <p:nvSpPr>
          <p:cNvPr id="1771792165" name="Text">
    </p:cNvPr>
          <p:cNvSpPr>
            <a:spLocks noGrp="1"/>
          </p:cNvSpPr>
          <p:nvPr/>
        </p:nvSpPr>
        <p:spPr>
          <a:xfrm rot="0">
            <a:off x="952500" y="2095500"/>
            <a:ext cx="4597400" cy="5969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[PRM] 수송기사 마스터 등록 권한 부여 요청 및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[E-Approval] CI시설/인허가 검수 및 주유원복 작업신청 개선요청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[LMS] 교육훈련신청서 및 LMS관리자페이지의 신규기능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[EAI] SABIC SAP변경에 따른 EAI연동 테스트</a:t>
            </a:r>
          </a:p>
        </p:txBody>
      </p:sp>
      <p:sp>
        <p:nvSpPr>
          <p:cNvPr id="1844636468" name="Text">
    </p:cNvPr>
          <p:cNvSpPr>
            <a:spLocks noGrp="1"/>
          </p:cNvSpPr>
          <p:nvPr/>
        </p:nvSpPr>
        <p:spPr>
          <a:xfrm rot="0">
            <a:off x="7226300" y="2095500"/>
            <a:ext cx="2552700" cy="5969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</a:p>
        </p:txBody>
      </p:sp>
      <p:sp>
        <p:nvSpPr>
          <p:cNvPr id="965953186" name="Text">
    </p:cNvPr>
          <p:cNvSpPr>
            <a:spLocks noGrp="1"/>
          </p:cNvSpPr>
          <p:nvPr/>
        </p:nvSpPr>
        <p:spPr>
          <a:xfrm rot="0">
            <a:off x="6108700" y="2044700"/>
            <a:ext cx="762000" cy="647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완료</a:t>
            </a:r>
          </a:p>
        </p:txBody>
      </p:sp>
      <p:sp>
        <p:nvSpPr>
          <p:cNvPr id="2081191205" name="Text">
    </p:cNvPr>
          <p:cNvSpPr>
            <a:spLocks noGrp="1"/>
          </p:cNvSpPr>
          <p:nvPr/>
        </p:nvSpPr>
        <p:spPr>
          <a:xfrm rot="0">
            <a:off x="5537200" y="2095500"/>
            <a:ext cx="571500" cy="5969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08/09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08/11</a:t>
            </a:r>
          </a:p>
        </p:txBody>
      </p:sp>
      <p:sp>
        <p:nvSpPr>
          <p:cNvPr id="1310496718" name="Text">
    </p:cNvPr>
          <p:cNvSpPr>
            <a:spLocks noGrp="1"/>
          </p:cNvSpPr>
          <p:nvPr/>
        </p:nvSpPr>
        <p:spPr>
          <a:xfrm rot="0">
            <a:off x="889000" y="2044700"/>
            <a:ext cx="4648200" cy="647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885878386" name="Text">
    </p:cNvPr>
          <p:cNvSpPr>
            <a:spLocks noGrp="1"/>
          </p:cNvSpPr>
          <p:nvPr/>
        </p:nvSpPr>
        <p:spPr>
          <a:xfrm rot="0">
            <a:off x="7124700" y="2044700"/>
            <a:ext cx="2654300" cy="647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390629407" name="Text">
    </p:cNvPr>
          <p:cNvSpPr>
            <a:spLocks noGrp="1"/>
          </p:cNvSpPr>
          <p:nvPr/>
        </p:nvSpPr>
        <p:spPr>
          <a:xfrm rot="0">
            <a:off x="5537200" y="2044700"/>
            <a:ext cx="571500" cy="647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50102670" name="Rectangle"/>
          <p:cNvSpPr>
            <a:spLocks noGrp="1"/>
          </p:cNvSpPr>
          <p:nvPr/>
        </p:nvSpPr>
        <p:spPr>
          <a:xfrm>
            <a:off x="6870700" y="2044700"/>
            <a:ext cx="254000" cy="647700"/>
          </a:xfrm>
          <a:prstGeom prst="rect">
            <a:avLst/>
          </a:prstGeom>
          <a:solidFill>
            <a:srgbClr val="00FF00"/>
          </a:solidFill>
          <a:ln w="12700">
            <a:solidFill>
              <a:srgbClr val="000000"/>
            </a:solidFill>
            <a:prstDash val="solid"/>
          </a:ln>
        </p:spPr>
        <p:txBody>
          <a:bodyPr anchor="ctr" rtlCol="0"/>
          <a:lstStyle/>
          <a:p>
            <a:pPr algn="ctr"/>
          </a:p>
        </p:txBody>
      </p:sp>
      <p:sp>
        <p:nvSpPr>
          <p:cNvPr id="578434745" name="Frame"/>
          <p:cNvSpPr>
            <a:spLocks noGrp="1"/>
          </p:cNvSpPr>
          <p:nvPr/>
        </p:nvSpPr>
        <p:spPr>
          <a:xfrm>
            <a:off x="152400" y="1371600"/>
            <a:ext cx="9639300" cy="673100"/>
          </a:xfrm>
          <a:prstGeom prst="rect">
            <a:avLst/>
          </a:prstGeom>
        </p:spPr>
        <p:txBody>
          <a:bodyPr anchor="ctr" rtlCol="0"/>
          <a:lstStyle/>
          <a:p>
            <a:pPr algn="ctr"/>
          </a:p>
        </p:txBody>
      </p:sp>
      <p:sp>
        <p:nvSpPr>
          <p:cNvPr id="2098946682" name="Text">
    </p:cNvPr>
          <p:cNvSpPr>
            <a:spLocks noGrp="1"/>
          </p:cNvSpPr>
          <p:nvPr/>
        </p:nvSpPr>
        <p:spPr>
          <a:xfrm rot="0">
            <a:off x="152400" y="1371600"/>
            <a:ext cx="736600" cy="673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ERP</a:t>
            </a:r>
          </a:p>
        </p:txBody>
      </p:sp>
      <p:sp>
        <p:nvSpPr>
          <p:cNvPr id="784340406" name="Text">
    </p:cNvPr>
          <p:cNvSpPr>
            <a:spLocks noGrp="1"/>
          </p:cNvSpPr>
          <p:nvPr/>
        </p:nvSpPr>
        <p:spPr>
          <a:xfrm rot="0">
            <a:off x="939800" y="1422400"/>
            <a:ext cx="4610100" cy="6223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[CO] 비용예산보고서 수정 (ZCOR1180N, ZCOR1184N)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[FI] (추가수정) 사업장별 부가세 과세표준 및 납부세액신고명세서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[SD] ZSDR9600의 조건유형 선택에 ZM10(기타결재시 할인할증) 옵션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[HCM] 보육료 신청서 시스템 보완</a:t>
            </a:r>
          </a:p>
        </p:txBody>
      </p:sp>
      <p:sp>
        <p:nvSpPr>
          <p:cNvPr id="893252850" name="Text">
    </p:cNvPr>
          <p:cNvSpPr>
            <a:spLocks noGrp="1"/>
          </p:cNvSpPr>
          <p:nvPr/>
        </p:nvSpPr>
        <p:spPr>
          <a:xfrm rot="0">
            <a:off x="7226300" y="1447800"/>
            <a:ext cx="2552700" cy="5969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</a:p>
        </p:txBody>
      </p:sp>
      <p:sp>
        <p:nvSpPr>
          <p:cNvPr id="1182913298" name="Text">
    </p:cNvPr>
          <p:cNvSpPr>
            <a:spLocks noGrp="1"/>
          </p:cNvSpPr>
          <p:nvPr/>
        </p:nvSpPr>
        <p:spPr>
          <a:xfrm rot="0">
            <a:off x="6108700" y="1371600"/>
            <a:ext cx="762000" cy="673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완료</a:t>
            </a:r>
          </a:p>
        </p:txBody>
      </p:sp>
      <p:sp>
        <p:nvSpPr>
          <p:cNvPr id="1613721866" name="Text">
    </p:cNvPr>
          <p:cNvSpPr>
            <a:spLocks noGrp="1"/>
          </p:cNvSpPr>
          <p:nvPr/>
        </p:nvSpPr>
        <p:spPr>
          <a:xfrm rot="0">
            <a:off x="5537200" y="1447800"/>
            <a:ext cx="571500" cy="5969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08/08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08/11</a:t>
            </a:r>
          </a:p>
        </p:txBody>
      </p:sp>
      <p:sp>
        <p:nvSpPr>
          <p:cNvPr id="1324135708" name="Text">
    </p:cNvPr>
          <p:cNvSpPr>
            <a:spLocks noGrp="1"/>
          </p:cNvSpPr>
          <p:nvPr/>
        </p:nvSpPr>
        <p:spPr>
          <a:xfrm rot="0">
            <a:off x="889000" y="1371600"/>
            <a:ext cx="4648200" cy="673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338448983" name="Text">
    </p:cNvPr>
          <p:cNvSpPr>
            <a:spLocks noGrp="1"/>
          </p:cNvSpPr>
          <p:nvPr/>
        </p:nvSpPr>
        <p:spPr>
          <a:xfrm rot="0">
            <a:off x="7124700" y="1371600"/>
            <a:ext cx="2654300" cy="673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560091267" name="Text">
    </p:cNvPr>
          <p:cNvSpPr>
            <a:spLocks noGrp="1"/>
          </p:cNvSpPr>
          <p:nvPr/>
        </p:nvSpPr>
        <p:spPr>
          <a:xfrm rot="0">
            <a:off x="5537200" y="1371600"/>
            <a:ext cx="571500" cy="673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195480887" name="Rectangle"/>
          <p:cNvSpPr>
            <a:spLocks noGrp="1"/>
          </p:cNvSpPr>
          <p:nvPr/>
        </p:nvSpPr>
        <p:spPr>
          <a:xfrm>
            <a:off x="6870700" y="1371600"/>
            <a:ext cx="254000" cy="673100"/>
          </a:xfrm>
          <a:prstGeom prst="rect">
            <a:avLst/>
          </a:prstGeom>
          <a:solidFill>
            <a:srgbClr val="00FF00"/>
          </a:solidFill>
          <a:ln w="12700">
            <a:solidFill>
              <a:srgbClr val="000000"/>
            </a:solidFill>
            <a:prstDash val="solid"/>
          </a:ln>
        </p:spPr>
        <p:txBody>
          <a:bodyPr anchor="ctr" rtlCol="0"/>
          <a:lstStyle/>
          <a:p>
            <a:pPr algn="ctr"/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97"/>
          <p:cNvSpPr>
            <a:spLocks noChangeArrowheads="1"/>
          </p:cNvSpPr>
          <p:nvPr/>
        </p:nvSpPr>
        <p:spPr bwMode="auto">
          <a:xfrm>
            <a:off x="330140" y="744758"/>
            <a:ext cx="2288130" cy="212814"/>
          </a:xfrm>
          <a:prstGeom prst="rect">
            <a:avLst/>
          </a:prstGeom>
          <a:solidFill>
            <a:srgbClr val="C7CDFD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806450" indent="-247650" marL="2476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806450"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80645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80645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80645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80645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80645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80645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80645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altLang="en-US" kumimoji="1" lang="ko-KR" sz="1174">
                <a:solidFill>
                  <a:srgbClr val="000000"/>
                </a:solidFill>
              </a:rPr>
              <a:t>금주 업무 실적</a:t>
            </a:r>
            <a:endParaRPr altLang="ko-KR" kumimoji="1" lang="en-US" sz="1174">
              <a:solidFill>
                <a:srgbClr val="000000"/>
              </a:solidFill>
            </a:endParaRPr>
          </a:p>
        </p:txBody>
      </p:sp>
      <p:sp>
        <p:nvSpPr>
          <p:cNvPr id="7171" name="Rectangle 755"/>
          <p:cNvSpPr>
            <a:spLocks noChangeArrowheads="1"/>
          </p:cNvSpPr>
          <p:nvPr/>
        </p:nvSpPr>
        <p:spPr bwMode="auto">
          <a:xfrm>
            <a:off x="268005" y="296321"/>
            <a:ext cx="7667486" cy="331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anchor="ctr" bIns="44805" lIns="89609" rIns="89609" tIns="44805">
            <a:spAutoFit/>
          </a:bodyPr>
          <a:lstStyle>
            <a:lvl1pPr defTabSz="957263" indent="-381000" marL="381000">
              <a:buChar char="•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1pPr>
            <a:lvl2pPr defTabSz="957263" indent="-285750" marL="742950">
              <a:spcBef>
                <a:spcPct val="20000"/>
              </a:spcBef>
              <a:buChar char="–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2pPr>
            <a:lvl3pPr defTabSz="957263" indent="-228600" marL="1143000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3pPr>
            <a:lvl4pPr defTabSz="957263" indent="-228600" marL="1600200">
              <a:spcBef>
                <a:spcPct val="20000"/>
              </a:spcBef>
              <a:buChar char="–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4pPr>
            <a:lvl5pPr defTabSz="957263" indent="-228600" marL="2057400">
              <a:spcBef>
                <a:spcPct val="20000"/>
              </a:spcBef>
              <a:buChar char="»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5pPr>
            <a:lvl6pPr defTabSz="957263" eaLnBrk="0" fontAlgn="base" hangingPunct="0" indent="-228600" marL="25146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6pPr>
            <a:lvl7pPr defTabSz="957263" eaLnBrk="0" fontAlgn="base" hangingPunct="0" indent="-228600" marL="29718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7pPr>
            <a:lvl8pPr defTabSz="957263" eaLnBrk="0" fontAlgn="base" hangingPunct="0" indent="-228600" marL="34290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8pPr>
            <a:lvl9pPr defTabSz="957263" eaLnBrk="0" fontAlgn="base" hangingPunct="0" indent="-228600" marL="38862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altLang="ko-KR" lang="en-US" sz="1566">
                <a:solidFill>
                  <a:srgbClr val="000000"/>
                </a:solidFill>
                <a:latin charset="-127" panose="020B0503020000020004" pitchFamily="50" typeface="맑은 고딕"/>
                <a:ea charset="-127" panose="020B0503020000020004" pitchFamily="50" typeface="맑은 고딕"/>
              </a:rPr>
              <a:t>2. Summary – </a:t>
            </a:r>
            <a:r>
              <a:rPr altLang="en-US" lang="ko-KR" sz="1566">
                <a:solidFill>
                  <a:srgbClr val="000000"/>
                </a:solidFill>
                <a:latin charset="-127" panose="020B0503020000020004" pitchFamily="50" typeface="맑은 고딕"/>
                <a:ea charset="-127" panose="020B0503020000020004" pitchFamily="50" typeface="맑은 고딕"/>
              </a:rPr>
              <a:t>②</a:t>
            </a:r>
            <a:r>
              <a:rPr altLang="ko-KR" lang="en-US" sz="1566">
                <a:latin charset="-127" panose="020B0503020000020004" pitchFamily="50" typeface="맑은 고딕"/>
                <a:ea charset="-127" panose="020B0503020000020004" pitchFamily="50" typeface="맑은 고딕"/>
              </a:rPr>
              <a:t>Quintet</a:t>
            </a:r>
            <a:endParaRPr altLang="en-US" lang="ko-KR" sz="1566">
              <a:latin charset="-127" panose="020B0503020000020004" pitchFamily="50" typeface="맑은 고딕"/>
              <a:ea charset="-127" panose="020B0503020000020004" pitchFamily="50" typeface="맑은 고딕"/>
            </a:endParaRPr>
          </a:p>
        </p:txBody>
      </p:sp>
      <p:sp>
        <p:nvSpPr>
          <p:cNvPr id="7172" name="Rectangle 1382"/>
          <p:cNvSpPr>
            <a:spLocks noChangeArrowheads="1"/>
          </p:cNvSpPr>
          <p:nvPr/>
        </p:nvSpPr>
        <p:spPr bwMode="auto">
          <a:xfrm>
            <a:off x="330140" y="5740430"/>
            <a:ext cx="2311430" cy="223687"/>
          </a:xfrm>
          <a:prstGeom prst="rect">
            <a:avLst/>
          </a:prstGeom>
          <a:solidFill>
            <a:srgbClr val="CCFFCC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806450" indent="-247650" marL="2476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806450"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80645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80645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80645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80645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80645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80645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80645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altLang="ko-KR" kumimoji="1" lang="en-US" sz="1174">
                <a:solidFill>
                  <a:srgbClr val="000000"/>
                </a:solidFill>
              </a:rPr>
              <a:t>ISSUE</a:t>
            </a:r>
            <a:r>
              <a:rPr altLang="en-US" kumimoji="1" lang="ko-KR" sz="1174">
                <a:solidFill>
                  <a:srgbClr val="000000"/>
                </a:solidFill>
              </a:rPr>
              <a:t> 및 공지사항</a:t>
            </a:r>
            <a:endParaRPr altLang="ko-KR" kumimoji="1" lang="en-US" sz="1174">
              <a:solidFill>
                <a:srgbClr val="000000"/>
              </a:solidFill>
            </a:endParaRPr>
          </a:p>
        </p:txBody>
      </p:sp>
      <p:graphicFrame>
        <p:nvGraphicFramePr>
          <p:cNvPr id="20" name="Group 3691"/>
          <p:cNvGraphicFramePr>
            <a:graphicFrameLocks noGrp="1"/>
          </p:cNvGraphicFramePr>
          <p:nvPr/>
        </p:nvGraphicFramePr>
        <p:xfrm>
          <a:off x="468391" y="5964118"/>
          <a:ext cx="8809220" cy="568537"/>
        </p:xfrm>
        <a:graphic>
          <a:graphicData uri="http://schemas.openxmlformats.org/drawingml/2006/table">
            <a:tbl>
              <a:tblPr/>
              <a:tblGrid>
                <a:gridCol w="8809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68537"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charset="0" panose="020B0604020202020204" pitchFamily="34" typeface="Arial"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typeface="Arial"/>
                      </a:endParaRPr>
                    </a:p>
                  </a:txBody>
                  <a:tcPr anchor="ctr" horzOverflow="overflow" marB="45823" marL="88066" marR="88066" marT="4582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7179" name="Group 240"/>
          <p:cNvGrpSpPr>
            <a:grpSpLocks/>
          </p:cNvGrpSpPr>
          <p:nvPr/>
        </p:nvGrpSpPr>
        <p:grpSpPr bwMode="auto">
          <a:xfrm>
            <a:off x="8218216" y="73699"/>
            <a:ext cx="1059407" cy="591838"/>
            <a:chOff x="5222" y="377"/>
            <a:chExt cx="682" cy="381"/>
          </a:xfrm>
        </p:grpSpPr>
        <p:sp>
          <p:nvSpPr>
            <p:cNvPr id="7236" name="Rectangle 94"/>
            <p:cNvSpPr>
              <a:spLocks noChangeArrowheads="1"/>
            </p:cNvSpPr>
            <p:nvPr/>
          </p:nvSpPr>
          <p:spPr bwMode="auto">
            <a:xfrm>
              <a:off x="5222" y="406"/>
              <a:ext cx="144" cy="96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ffectLst>
              <a:prstShdw dir="2700000" dist="17961" prst="shdw17">
                <a:srgbClr val="009900"/>
              </a:prstShdw>
            </a:effectLst>
            <a:extLst>
              <a:ext uri="{91240B29-F687-4F45-9708-019B960494DF}">
                <a14:hiddenLine xmlns:a14="http://schemas.microsoft.com/office/drawing/2010/main" algn="ctr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lIns="0" rIns="0" wrap="none"/>
            <a:lstStyle>
              <a:lvl1pPr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1pPr>
              <a:lvl2pPr indent="-285750" marL="74295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2pPr>
              <a:lvl3pPr indent="-228600" marL="11430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3pPr>
              <a:lvl4pPr indent="-228600" marL="16002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4pPr>
              <a:lvl5pPr indent="-228600" marL="20574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9pPr>
            </a:lstStyle>
            <a:p>
              <a:pPr algn="r">
                <a:spcBef>
                  <a:spcPct val="0"/>
                </a:spcBef>
                <a:spcAft>
                  <a:spcPct val="0"/>
                </a:spcAft>
              </a:pPr>
              <a:endParaRPr altLang="en-US" b="0" lang="ko-KR" sz="783">
                <a:solidFill>
                  <a:srgbClr val="FF6600"/>
                </a:solidFill>
              </a:endParaRPr>
            </a:p>
          </p:txBody>
        </p:sp>
        <p:sp>
          <p:nvSpPr>
            <p:cNvPr id="7237" name="Rectangle 95"/>
            <p:cNvSpPr>
              <a:spLocks noChangeArrowheads="1"/>
            </p:cNvSpPr>
            <p:nvPr/>
          </p:nvSpPr>
          <p:spPr bwMode="auto">
            <a:xfrm>
              <a:off x="5222" y="518"/>
              <a:ext cx="144" cy="9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>
              <a:prstShdw dir="2700000" dist="17961" prst="shdw17">
                <a:srgbClr val="999900"/>
              </a:prstShdw>
            </a:effectLst>
            <a:extLst>
              <a:ext uri="{91240B29-F687-4F45-9708-019B960494DF}">
                <a14:hiddenLine xmlns:a14="http://schemas.microsoft.com/office/drawing/2010/main" algn="ctr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lIns="0" rIns="0" wrap="none"/>
            <a:lstStyle>
              <a:lvl1pPr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1pPr>
              <a:lvl2pPr indent="-285750" marL="74295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2pPr>
              <a:lvl3pPr indent="-228600" marL="11430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3pPr>
              <a:lvl4pPr indent="-228600" marL="16002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4pPr>
              <a:lvl5pPr indent="-228600" marL="20574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9pPr>
            </a:lstStyle>
            <a:p>
              <a:pPr algn="r">
                <a:spcBef>
                  <a:spcPct val="0"/>
                </a:spcBef>
                <a:spcAft>
                  <a:spcPct val="0"/>
                </a:spcAft>
              </a:pPr>
              <a:endParaRPr altLang="en-US" b="0" lang="ko-KR" sz="783">
                <a:solidFill>
                  <a:srgbClr val="FF6600"/>
                </a:solidFill>
              </a:endParaRPr>
            </a:p>
          </p:txBody>
        </p:sp>
        <p:sp>
          <p:nvSpPr>
            <p:cNvPr id="7238" name="Rectangle 96"/>
            <p:cNvSpPr>
              <a:spLocks noChangeArrowheads="1"/>
            </p:cNvSpPr>
            <p:nvPr/>
          </p:nvSpPr>
          <p:spPr bwMode="auto">
            <a:xfrm>
              <a:off x="5222" y="622"/>
              <a:ext cx="144" cy="9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>
              <a:prstShdw dir="2700000" dist="17961" prst="shdw17">
                <a:srgbClr val="990000"/>
              </a:prstShdw>
            </a:effectLst>
            <a:extLst>
              <a:ext uri="{91240B29-F687-4F45-9708-019B960494DF}">
                <a14:hiddenLine xmlns:a14="http://schemas.microsoft.com/office/drawing/2010/main" algn="ctr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lIns="0" rIns="0" wrap="none"/>
            <a:lstStyle>
              <a:lvl1pPr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1pPr>
              <a:lvl2pPr indent="-285750" marL="74295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2pPr>
              <a:lvl3pPr indent="-228600" marL="11430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3pPr>
              <a:lvl4pPr indent="-228600" marL="16002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4pPr>
              <a:lvl5pPr indent="-228600" marL="20574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9pPr>
            </a:lstStyle>
            <a:p>
              <a:pPr algn="r">
                <a:spcBef>
                  <a:spcPct val="0"/>
                </a:spcBef>
                <a:spcAft>
                  <a:spcPct val="0"/>
                </a:spcAft>
              </a:pPr>
              <a:endParaRPr altLang="en-US" b="0" lang="ko-KR" sz="783">
                <a:solidFill>
                  <a:srgbClr val="FF6600"/>
                </a:solidFill>
              </a:endParaRPr>
            </a:p>
          </p:txBody>
        </p:sp>
        <p:sp>
          <p:nvSpPr>
            <p:cNvPr id="29" name="Text Box 97"/>
            <p:cNvSpPr txBox="1">
              <a:spLocks noChangeArrowheads="1"/>
            </p:cNvSpPr>
            <p:nvPr/>
          </p:nvSpPr>
          <p:spPr bwMode="auto">
            <a:xfrm>
              <a:off x="5395" y="377"/>
              <a:ext cx="207" cy="156"/>
            </a:xfrm>
            <a:prstGeom prst="rect">
              <a:avLst/>
            </a:prstGeom>
            <a:noFill/>
            <a:ln algn="ctr" w="9525">
              <a:noFill/>
              <a:miter lim="800000"/>
              <a:headEnd/>
              <a:tailEnd/>
            </a:ln>
            <a:effectLst>
              <a:prstShdw dir="2700000" dist="17961" prst="shdw17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lIns="0" rIns="0" wrap="none">
              <a:spAutoFit/>
            </a:bodyPr>
            <a:lstStyle/>
            <a:p>
              <a:pPr algn="ctr" defTabSz="842035" eaLnBrk="1" hangingPunct="1" indent="-177107" marL="177107">
                <a:spcBef>
                  <a:spcPct val="40000"/>
                </a:spcBef>
                <a:spcAft>
                  <a:spcPct val="0"/>
                </a:spcAft>
                <a:defRPr/>
              </a:pPr>
              <a:r>
                <a:rPr altLang="ko-KR" b="0" lang="en-US" sz="979">
                  <a:solidFill>
                    <a:srgbClr val="000000"/>
                  </a:solidFill>
                </a:rPr>
                <a:t>: </a:t>
              </a:r>
              <a:r>
                <a:rPr altLang="en-US" b="0" lang="ko-KR" sz="979">
                  <a:solidFill>
                    <a:srgbClr val="000000"/>
                  </a:solidFill>
                </a:rPr>
                <a:t>완료</a:t>
              </a:r>
              <a:endParaRPr altLang="ko-KR" b="0" lang="en-US" sz="979">
                <a:solidFill>
                  <a:srgbClr val="000000"/>
                </a:solidFill>
              </a:endParaRPr>
            </a:p>
          </p:txBody>
        </p:sp>
        <p:sp>
          <p:nvSpPr>
            <p:cNvPr id="30" name="Text Box 98"/>
            <p:cNvSpPr txBox="1">
              <a:spLocks noChangeArrowheads="1"/>
            </p:cNvSpPr>
            <p:nvPr/>
          </p:nvSpPr>
          <p:spPr bwMode="auto">
            <a:xfrm>
              <a:off x="5397" y="489"/>
              <a:ext cx="288" cy="156"/>
            </a:xfrm>
            <a:prstGeom prst="rect">
              <a:avLst/>
            </a:prstGeom>
            <a:noFill/>
            <a:ln algn="ctr" w="9525">
              <a:noFill/>
              <a:miter lim="800000"/>
              <a:headEnd/>
              <a:tailEnd/>
            </a:ln>
            <a:effectLst>
              <a:prstShdw dir="2700000" dist="17961" prst="shdw17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lIns="0" rIns="0" wrap="none">
              <a:spAutoFit/>
            </a:bodyPr>
            <a:lstStyle/>
            <a:p>
              <a:pPr algn="ctr" defTabSz="842035" eaLnBrk="1" hangingPunct="1" indent="-177107" marL="177107">
                <a:spcBef>
                  <a:spcPct val="40000"/>
                </a:spcBef>
                <a:spcAft>
                  <a:spcPct val="0"/>
                </a:spcAft>
                <a:defRPr/>
              </a:pPr>
              <a:r>
                <a:rPr altLang="ko-KR" b="0" lang="en-US" sz="979">
                  <a:solidFill>
                    <a:srgbClr val="000000"/>
                  </a:solidFill>
                </a:rPr>
                <a:t>: </a:t>
              </a:r>
              <a:r>
                <a:rPr altLang="en-US" b="0" lang="ko-KR" sz="979">
                  <a:solidFill>
                    <a:srgbClr val="000000"/>
                  </a:solidFill>
                </a:rPr>
                <a:t>진행중</a:t>
              </a:r>
              <a:endParaRPr altLang="ko-KR" b="0" lang="en-US" sz="979">
                <a:solidFill>
                  <a:srgbClr val="000000"/>
                </a:solidFill>
              </a:endParaRPr>
            </a:p>
          </p:txBody>
        </p:sp>
        <p:sp>
          <p:nvSpPr>
            <p:cNvPr id="31" name="Text Box 99"/>
            <p:cNvSpPr txBox="1">
              <a:spLocks noChangeArrowheads="1"/>
            </p:cNvSpPr>
            <p:nvPr/>
          </p:nvSpPr>
          <p:spPr bwMode="auto">
            <a:xfrm>
              <a:off x="5406" y="602"/>
              <a:ext cx="498" cy="156"/>
            </a:xfrm>
            <a:prstGeom prst="rect">
              <a:avLst/>
            </a:prstGeom>
            <a:noFill/>
            <a:ln algn="ctr" w="9525">
              <a:noFill/>
              <a:miter lim="800000"/>
              <a:headEnd/>
              <a:tailEnd/>
            </a:ln>
            <a:effectLst>
              <a:prstShdw dir="2700000" dist="17961" prst="shdw17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lIns="0" rIns="0" wrap="none">
              <a:spAutoFit/>
            </a:bodyPr>
            <a:lstStyle/>
            <a:p>
              <a:pPr algn="ctr" defTabSz="842035" eaLnBrk="1" hangingPunct="1" indent="-177107" marL="177107">
                <a:spcBef>
                  <a:spcPct val="40000"/>
                </a:spcBef>
                <a:spcAft>
                  <a:spcPct val="0"/>
                </a:spcAft>
                <a:defRPr/>
              </a:pPr>
              <a:r>
                <a:rPr altLang="ko-KR" b="0" lang="en-US" sz="979">
                  <a:solidFill>
                    <a:srgbClr val="000000"/>
                  </a:solidFill>
                </a:rPr>
                <a:t>: </a:t>
              </a:r>
              <a:r>
                <a:rPr altLang="en-US" b="0" lang="ko-KR" sz="979">
                  <a:solidFill>
                    <a:srgbClr val="000000"/>
                  </a:solidFill>
                </a:rPr>
                <a:t>미완료</a:t>
              </a:r>
              <a:r>
                <a:rPr altLang="ko-KR" b="0" lang="en-US" sz="979">
                  <a:solidFill>
                    <a:srgbClr val="000000"/>
                  </a:solidFill>
                </a:rPr>
                <a:t>(</a:t>
              </a:r>
              <a:r>
                <a:rPr altLang="en-US" b="0" lang="ko-KR" sz="979">
                  <a:solidFill>
                    <a:srgbClr val="000000"/>
                  </a:solidFill>
                </a:rPr>
                <a:t>문제</a:t>
              </a:r>
              <a:r>
                <a:rPr altLang="ko-KR" b="0" lang="en-US" sz="979">
                  <a:solidFill>
                    <a:srgbClr val="000000"/>
                  </a:solidFill>
                </a:rPr>
                <a:t>)</a:t>
              </a:r>
            </a:p>
          </p:txBody>
        </p:sp>
      </p:grpSp>
      <p:graphicFrame>
        <p:nvGraphicFramePr>
          <p:cNvPr id="15" name="Group 3690"/>
          <p:cNvGraphicFramePr>
            <a:graphicFrameLocks noGrp="1"/>
          </p:cNvGraphicFramePr>
          <p:nvPr/>
        </p:nvGraphicFramePr>
        <p:xfrm>
          <a:off x="479264" y="1043008"/>
          <a:ext cx="8798347" cy="2816279"/>
        </p:xfrm>
        <a:graphic>
          <a:graphicData uri="http://schemas.openxmlformats.org/drawingml/2006/table">
            <a:tbl>
              <a:tblPr/>
              <a:tblGrid>
                <a:gridCol w="8232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469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10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64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19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3861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19605"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구분 </a:t>
                      </a: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업무 내용</a:t>
                      </a: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완료일</a:t>
                      </a: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err="1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진행율</a:t>
                      </a: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상태</a:t>
                      </a: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비고</a:t>
                      </a:r>
                      <a:endParaRPr altLang="ko-KR" b="0" baseline="0" cap="none" dirty="0" i="0" kumimoji="1" lang="en-US" normalizeH="0" smtClean="0" strike="noStrike" sz="11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33753"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CRM/BI</a:t>
                      </a: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en-US" b="0" baseline="0" dirty="0" err="1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키오스크</a:t>
                      </a:r>
                      <a:r>
                        <a:rPr altLang="en-US" b="0" baseline="0" dirty="0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즉발카드 등록 연동</a:t>
                      </a:r>
                      <a:endParaRPr altLang="ko-KR" b="0" baseline="0" dirty="0" lang="en-US" smtClean="0" sz="10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en-US" b="0" baseline="0" dirty="0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홈페이지 중복로그인 제한 개발</a:t>
                      </a:r>
                      <a:endParaRPr altLang="ko-KR" b="0" baseline="0" dirty="0" lang="en-US" smtClean="0" sz="10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en-US" b="0" baseline="0" dirty="0" err="1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현대차</a:t>
                      </a:r>
                      <a:r>
                        <a:rPr altLang="en-US" b="0" baseline="0" dirty="0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b="0" baseline="0" dirty="0" err="1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인카페이</a:t>
                      </a:r>
                      <a:r>
                        <a:rPr altLang="en-US" b="0" baseline="0" dirty="0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연동</a:t>
                      </a:r>
                      <a:r>
                        <a:rPr altLang="ko-KR" b="0" baseline="0" dirty="0" lang="en-US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_</a:t>
                      </a:r>
                      <a:r>
                        <a:rPr altLang="en-US" b="0" baseline="0" dirty="0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테스트</a:t>
                      </a:r>
                      <a:endParaRPr altLang="ko-KR" b="0" baseline="0" dirty="0" lang="en-US" smtClean="0" sz="10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en-US" b="0" baseline="0" dirty="0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마케팅 플랫폼 필드테스트 지원</a:t>
                      </a:r>
                      <a:endParaRPr altLang="ko-KR" b="0" baseline="0" dirty="0" lang="en-US" smtClean="0" sz="10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en-US" b="0" baseline="0" dirty="0" err="1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모바일</a:t>
                      </a:r>
                      <a:r>
                        <a:rPr altLang="en-US" b="0" baseline="0" dirty="0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상품권 제휴관련 성능저하 개선</a:t>
                      </a:r>
                      <a:endParaRPr altLang="ko-KR" b="0" baseline="0" dirty="0" lang="en-US" smtClean="0" sz="10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 horzOverflow="overflow" marB="45786" marL="88066" marR="88066" marT="4578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 horzOverflow="overflow" marB="45786" marL="88066" marR="88066" marT="4578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50%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90%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70%</a:t>
                      </a:r>
                    </a:p>
                  </a:txBody>
                  <a:tcPr anchor="ctr" horzOverflow="overflow" marB="45786" marL="88066" marR="88066" marT="4578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mtClean="0" strike="noStrike" sz="1000" u="none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2921"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VOC/PRM</a:t>
                      </a: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ern="120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VOC Summary </a:t>
                      </a:r>
                      <a:r>
                        <a:rPr altLang="en-US" b="0" baseline="0" cap="none" dirty="0" i="0" kern="1200" kumimoji="1" lang="ko-KR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발송 </a:t>
                      </a:r>
                      <a:r>
                        <a:rPr altLang="en-US" b="0" baseline="0" cap="none" dirty="0" err="1" i="0" kern="1200" kumimoji="1" lang="ko-KR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로직</a:t>
                      </a:r>
                      <a:r>
                        <a:rPr altLang="en-US" b="0" baseline="0" cap="none" dirty="0" i="0" kern="1200" kumimoji="1" lang="ko-KR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 변경</a:t>
                      </a:r>
                    </a:p>
                  </a:txBody>
                  <a:tcPr anchor="ctr" horzOverflow="overflow" marB="45783" marL="88066" marR="88066" marT="4578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1/15</a:t>
                      </a:r>
                    </a:p>
                  </a:txBody>
                  <a:tcPr anchor="ctr" horzOverflow="overflow" marB="45783" marL="88066" marR="88066" marT="4578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100%</a:t>
                      </a:r>
                    </a:p>
                  </a:txBody>
                  <a:tcPr anchor="ctr" horzOverflow="overflow" marB="45786" marL="88066" marR="88066" marT="4578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mtClean="0" strike="noStrike" sz="1000" u="none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211" name="Rectangle 3082"/>
          <p:cNvSpPr>
            <a:spLocks noChangeArrowheads="1"/>
          </p:cNvSpPr>
          <p:nvPr/>
        </p:nvSpPr>
        <p:spPr bwMode="auto">
          <a:xfrm>
            <a:off x="330140" y="3950936"/>
            <a:ext cx="2311430" cy="245434"/>
          </a:xfrm>
          <a:prstGeom prst="rect">
            <a:avLst/>
          </a:prstGeom>
          <a:solidFill>
            <a:srgbClr val="FF9900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806450" indent="-247650" marL="2476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806450"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80645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80645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80645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80645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80645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80645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80645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altLang="en-US" kumimoji="1" lang="ko-KR" sz="1174">
                <a:solidFill>
                  <a:srgbClr val="000000"/>
                </a:solidFill>
              </a:rPr>
              <a:t>차주 업무 계획</a:t>
            </a:r>
            <a:endParaRPr altLang="ko-KR" kumimoji="1" lang="en-US" sz="1174">
              <a:solidFill>
                <a:srgbClr val="000000"/>
              </a:solidFill>
            </a:endParaRPr>
          </a:p>
        </p:txBody>
      </p:sp>
      <p:graphicFrame>
        <p:nvGraphicFramePr>
          <p:cNvPr id="16" name="Group 3690"/>
          <p:cNvGraphicFramePr>
            <a:graphicFrameLocks noGrp="1"/>
          </p:cNvGraphicFramePr>
          <p:nvPr/>
        </p:nvGraphicFramePr>
        <p:xfrm>
          <a:off x="479264" y="4249185"/>
          <a:ext cx="8798347" cy="1143651"/>
        </p:xfrm>
        <a:graphic>
          <a:graphicData uri="http://schemas.openxmlformats.org/drawingml/2006/table">
            <a:tbl>
              <a:tblPr/>
              <a:tblGrid>
                <a:gridCol w="8201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26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10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807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7202"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구분</a:t>
                      </a: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업무 내용</a:t>
                      </a: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완료일</a:t>
                      </a: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비고</a:t>
                      </a:r>
                      <a:endParaRPr altLang="ko-KR" b="0" baseline="0" cap="none" dirty="0" i="0" kumimoji="1" lang="en-US" normalizeH="0" smtClean="0" strike="noStrike" sz="11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52" marL="88066" marR="88066" marT="4565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703"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CRM</a:t>
                      </a: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dirty="0" lang="en-US" smtClean="0" sz="10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004"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VOC/PRM</a:t>
                      </a: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ern="1200" kumimoji="0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37">
            <a:extLst>
              <a:ext uri="{FF2B5EF4-FFF2-40B4-BE49-F238E27FC236}">
                <a16:creationId xmlns:a16="http://schemas.microsoft.com/office/drawing/2014/main" id="{95DBC0E4-3FED-4168-A811-F22F73E27A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179" y="296320"/>
            <a:ext cx="8761066" cy="331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bIns="44805" lIns="89609" rIns="89609" tIns="44805">
            <a:spAutoFit/>
          </a:bodyPr>
          <a:lstStyle>
            <a:lvl1pPr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altLang="ko-KR" kumimoji="1" lang="en-US" sz="1566">
                <a:solidFill>
                  <a:srgbClr val="000000"/>
                </a:solidFill>
              </a:rPr>
              <a:t>3. </a:t>
            </a:r>
            <a:r>
              <a:rPr altLang="en-US" kumimoji="1" lang="ko-KR" sz="1566">
                <a:solidFill>
                  <a:srgbClr val="000000"/>
                </a:solidFill>
              </a:rPr>
              <a:t>주간업무 실적 및 계획</a:t>
            </a:r>
            <a:r>
              <a:rPr altLang="ko-KR" kumimoji="1" lang="en-US" sz="1566">
                <a:solidFill>
                  <a:srgbClr val="000000"/>
                </a:solidFill>
              </a:rPr>
              <a:t>(CP(IT Winner))</a:t>
            </a:r>
          </a:p>
        </p:txBody>
      </p:sp>
      <p:graphicFrame>
        <p:nvGraphicFramePr>
          <p:cNvPr id="7" name="Group 108">
            <a:extLst>
              <a:ext uri="{FF2B5EF4-FFF2-40B4-BE49-F238E27FC236}">
                <a16:creationId xmlns:a16="http://schemas.microsoft.com/office/drawing/2014/main" id="{D1918DE1-D523-480A-B775-91AD5D4C84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1939277"/>
              </p:ext>
            </p:extLst>
          </p:nvPr>
        </p:nvGraphicFramePr>
        <p:xfrm>
          <a:off x="255578" y="1117570"/>
          <a:ext cx="4846547" cy="2400406"/>
        </p:xfrm>
        <a:graphic>
          <a:graphicData uri="http://schemas.openxmlformats.org/drawingml/2006/table">
            <a:tbl>
              <a:tblPr/>
              <a:tblGrid>
                <a:gridCol w="5964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351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19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64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64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4684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구분</a:t>
                      </a:r>
                      <a:r>
                        <a:rPr altLang="ko-KR" b="1" baseline="0" cap="none" dirty="0" i="0" kumimoji="1" lang="en-US" normalizeH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/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담당자</a:t>
                      </a:r>
                      <a:endParaRPr altLang="ko-KR" b="1" baseline="0" cap="none" dirty="0" i="0" kumimoji="1" lang="en-US" normalizeH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anchor="ctr" horzOverflow="overflow" marB="45721" marL="88066" marR="88066" marT="45721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업무 내용</a:t>
                      </a:r>
                    </a:p>
                  </a:txBody>
                  <a:tcPr anchor="ctr" horzOverflow="overflow" marB="45721" marL="88066" marR="88066" marT="45721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i="0" kumimoji="1" lang="ko-KR" normalizeH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접수일</a:t>
                      </a:r>
                      <a:endParaRPr altLang="ko-KR" b="1" baseline="0" cap="none" i="0" kumimoji="1" lang="en-US" normalizeH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1" baseline="0" cap="none" i="0" kumimoji="1" lang="ko-KR" normalizeH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anchor="ctr" horzOverflow="overflow" marB="45721" marL="88066" marR="88066" marT="4572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i="0" kumimoji="1" lang="ko-KR" normalizeH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완료 목표일</a:t>
                      </a:r>
                    </a:p>
                  </a:txBody>
                  <a:tcPr anchor="ctr" horzOverflow="overflow" marB="45721" marL="88066" marR="88066" marT="45721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i="0" kumimoji="1" lang="ko-KR" normalizeH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진행율</a:t>
                      </a:r>
                      <a:endParaRPr altLang="ko-KR" b="1" baseline="0" cap="none" i="0" kumimoji="1" lang="en-US" normalizeH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i="0" kumimoji="1" lang="ko-KR" normalizeH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완료일</a:t>
                      </a:r>
                      <a:endParaRPr altLang="ko-KR" b="1" baseline="0" cap="none" i="0" kumimoji="1" lang="en-US" normalizeH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anchor="ctr" horzOverflow="overflow" marB="45721" marL="88066" marR="88066" marT="45721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92881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CP/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이영주</a:t>
                      </a:r>
                      <a:endParaRPr altLang="ko-KR" b="0" baseline="0" cap="none" dirty="0" i="0" kumimoji="1" lang="en-US" normalizeH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56" marL="88066" marR="88066" marT="4575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indent="-169863" marL="169863">
                        <a:buFont charset="0" panose="020B0604020202020204" pitchFamily="34" typeface="Arial"/>
                        <a:tabLst>
                          <a:tab algn="l" pos="171450"/>
                          <a:tab algn="l" pos="1085850"/>
                          <a:tab algn="l" pos="2000250"/>
                          <a:tab algn="l" pos="2914650"/>
                          <a:tab algn="l" pos="3829050"/>
                          <a:tab algn="l" pos="4743450"/>
                          <a:tab algn="l" pos="5657850"/>
                          <a:tab algn="l" pos="6572250"/>
                          <a:tab algn="l" pos="7486650"/>
                          <a:tab algn="l" pos="8401050"/>
                          <a:tab algn="l" pos="9315450"/>
                          <a:tab algn="l" pos="1022985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1pPr>
                      <a:lvl2pPr indent="-177800" marL="536575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171450"/>
                          <a:tab algn="l" pos="1085850"/>
                          <a:tab algn="l" pos="2000250"/>
                          <a:tab algn="l" pos="2914650"/>
                          <a:tab algn="l" pos="3829050"/>
                          <a:tab algn="l" pos="4743450"/>
                          <a:tab algn="l" pos="5657850"/>
                          <a:tab algn="l" pos="6572250"/>
                          <a:tab algn="l" pos="7486650"/>
                          <a:tab algn="l" pos="8401050"/>
                          <a:tab algn="l" pos="9315450"/>
                          <a:tab algn="l" pos="1022985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2pPr>
                      <a:lvl3pPr indent="-177800" marL="893763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171450"/>
                          <a:tab algn="l" pos="1085850"/>
                          <a:tab algn="l" pos="2000250"/>
                          <a:tab algn="l" pos="2914650"/>
                          <a:tab algn="l" pos="3829050"/>
                          <a:tab algn="l" pos="4743450"/>
                          <a:tab algn="l" pos="5657850"/>
                          <a:tab algn="l" pos="6572250"/>
                          <a:tab algn="l" pos="7486650"/>
                          <a:tab algn="l" pos="8401050"/>
                          <a:tab algn="l" pos="9315450"/>
                          <a:tab algn="l" pos="1022985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3pPr>
                      <a:lvl4pPr indent="-188913" marL="1262063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171450"/>
                          <a:tab algn="l" pos="1085850"/>
                          <a:tab algn="l" pos="2000250"/>
                          <a:tab algn="l" pos="2914650"/>
                          <a:tab algn="l" pos="3829050"/>
                          <a:tab algn="l" pos="4743450"/>
                          <a:tab algn="l" pos="5657850"/>
                          <a:tab algn="l" pos="6572250"/>
                          <a:tab algn="l" pos="7486650"/>
                          <a:tab algn="l" pos="8401050"/>
                          <a:tab algn="l" pos="9315450"/>
                          <a:tab algn="l" pos="1022985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4pPr>
                      <a:lvl5pPr indent="-177800" marL="1620838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171450"/>
                          <a:tab algn="l" pos="1085850"/>
                          <a:tab algn="l" pos="2000250"/>
                          <a:tab algn="l" pos="2914650"/>
                          <a:tab algn="l" pos="3829050"/>
                          <a:tab algn="l" pos="4743450"/>
                          <a:tab algn="l" pos="5657850"/>
                          <a:tab algn="l" pos="6572250"/>
                          <a:tab algn="l" pos="7486650"/>
                          <a:tab algn="l" pos="8401050"/>
                          <a:tab algn="l" pos="9315450"/>
                          <a:tab algn="l" pos="1022985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5pPr>
                      <a:lvl6pPr defTabSz="449263" eaLnBrk="0" fontAlgn="base" hangingPunct="0" indent="-177800" marL="20780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171450"/>
                          <a:tab algn="l" pos="1085850"/>
                          <a:tab algn="l" pos="2000250"/>
                          <a:tab algn="l" pos="2914650"/>
                          <a:tab algn="l" pos="3829050"/>
                          <a:tab algn="l" pos="4743450"/>
                          <a:tab algn="l" pos="5657850"/>
                          <a:tab algn="l" pos="6572250"/>
                          <a:tab algn="l" pos="7486650"/>
                          <a:tab algn="l" pos="8401050"/>
                          <a:tab algn="l" pos="9315450"/>
                          <a:tab algn="l" pos="1022985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6pPr>
                      <a:lvl7pPr defTabSz="449263" eaLnBrk="0" fontAlgn="base" hangingPunct="0" indent="-177800" marL="25352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171450"/>
                          <a:tab algn="l" pos="1085850"/>
                          <a:tab algn="l" pos="2000250"/>
                          <a:tab algn="l" pos="2914650"/>
                          <a:tab algn="l" pos="3829050"/>
                          <a:tab algn="l" pos="4743450"/>
                          <a:tab algn="l" pos="5657850"/>
                          <a:tab algn="l" pos="6572250"/>
                          <a:tab algn="l" pos="7486650"/>
                          <a:tab algn="l" pos="8401050"/>
                          <a:tab algn="l" pos="9315450"/>
                          <a:tab algn="l" pos="1022985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7pPr>
                      <a:lvl8pPr defTabSz="449263" eaLnBrk="0" fontAlgn="base" hangingPunct="0" indent="-177800" marL="29924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171450"/>
                          <a:tab algn="l" pos="1085850"/>
                          <a:tab algn="l" pos="2000250"/>
                          <a:tab algn="l" pos="2914650"/>
                          <a:tab algn="l" pos="3829050"/>
                          <a:tab algn="l" pos="4743450"/>
                          <a:tab algn="l" pos="5657850"/>
                          <a:tab algn="l" pos="6572250"/>
                          <a:tab algn="l" pos="7486650"/>
                          <a:tab algn="l" pos="8401050"/>
                          <a:tab algn="l" pos="9315450"/>
                          <a:tab algn="l" pos="1022985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8pPr>
                      <a:lvl9pPr defTabSz="449263" eaLnBrk="0" fontAlgn="base" hangingPunct="0" indent="-177800" marL="34496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171450"/>
                          <a:tab algn="l" pos="1085850"/>
                          <a:tab algn="l" pos="2000250"/>
                          <a:tab algn="l" pos="2914650"/>
                          <a:tab algn="l" pos="3829050"/>
                          <a:tab algn="l" pos="4743450"/>
                          <a:tab algn="l" pos="5657850"/>
                          <a:tab algn="l" pos="6572250"/>
                          <a:tab algn="l" pos="7486650"/>
                          <a:tab algn="l" pos="8401050"/>
                          <a:tab algn="l" pos="9315450"/>
                          <a:tab algn="l" pos="1022985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9pPr>
                    </a:lstStyle>
                    <a:p>
                      <a:pPr algn="l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</a:t>
                      </a:r>
                      <a:r>
                        <a:rPr altLang="en-US" b="0" baseline="0" dirty="0" err="1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더보기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 메뉴 권한 중복 조회 이슈 수정</a:t>
                      </a:r>
                      <a:endParaRPr altLang="ko-KR" b="0" baseline="0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ERS 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규정관리지안지 누락 배치 재 실행 </a:t>
                      </a:r>
                      <a:endParaRPr altLang="ko-KR" b="0" baseline="0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</a:t>
                      </a: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ADOBE FLASH </a:t>
                      </a:r>
                      <a:r>
                        <a:rPr altLang="en-US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종료에</a:t>
                      </a: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 </a:t>
                      </a:r>
                      <a:r>
                        <a:rPr altLang="en-US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따른 운영 반영 작업</a:t>
                      </a:r>
                      <a:endParaRPr altLang="ko-KR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</a:t>
                      </a:r>
                      <a:r>
                        <a:rPr altLang="en-US" b="0" baseline="0" dirty="0" err="1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자원예약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 본사 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20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년도 화상 전체 자료 작성</a:t>
                      </a:r>
                      <a:endParaRPr altLang="ko-KR" b="0" baseline="0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</a:t>
                      </a:r>
                      <a:r>
                        <a:rPr altLang="en-US" b="0" baseline="0" dirty="0" err="1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전직원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 품질 만족도 조사 설문 생성 </a:t>
                      </a:r>
                      <a:endParaRPr altLang="ko-KR" b="0" baseline="0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유가 조회 권한 기능 변경 및 권한 추가</a:t>
                      </a:r>
                      <a:endParaRPr altLang="ko-KR" b="0" baseline="0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</a:t>
                      </a:r>
                      <a:r>
                        <a:rPr altLang="en-US" b="0" baseline="0" dirty="0" err="1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정유제품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Spread HSK 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누락 데이터 등록</a:t>
                      </a:r>
                      <a:endParaRPr altLang="ko-KR" b="0" baseline="0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</a:t>
                      </a:r>
                      <a:r>
                        <a:rPr altLang="en-US" b="0" baseline="0" dirty="0" err="1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안전수업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/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안전지킴이가이드북 메뉴 전환</a:t>
                      </a:r>
                      <a:endParaRPr altLang="ko-KR" b="0" baseline="0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유가 연동 배치 변경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(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범위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:3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일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-&gt;15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일로 변경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)</a:t>
                      </a:r>
                    </a:p>
                  </a:txBody>
                  <a:tcPr horzOverflow="overflow" marB="45772" marL="88066" marR="88066" marT="4577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1pPr>
                      <a:lvl2pPr indent="-177800" marL="536575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2pPr>
                      <a:lvl3pPr indent="-177800" marL="893763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3pPr>
                      <a:lvl4pPr indent="-188913" marL="1262063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4pPr>
                      <a:lvl5pPr indent="-177800" marL="1620838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5pPr>
                      <a:lvl6pPr defTabSz="449263" eaLnBrk="0" fontAlgn="base" hangingPunct="0" indent="-177800" marL="20780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6pPr>
                      <a:lvl7pPr defTabSz="449263" eaLnBrk="0" fontAlgn="base" hangingPunct="0" indent="-177800" marL="25352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7pPr>
                      <a:lvl8pPr defTabSz="449263" eaLnBrk="0" fontAlgn="base" hangingPunct="0" indent="-177800" marL="29924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8pPr>
                      <a:lvl9pPr defTabSz="449263" eaLnBrk="0" fontAlgn="base" hangingPunct="0" indent="-177800" marL="34496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9pPr>
                    </a:lstStyle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01/12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01/12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01/12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01/12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01/13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01/14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01/14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01/14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01/15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endParaRPr altLang="ko-KR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772" marL="88066" marR="88066" marT="4577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1pPr>
                      <a:lvl2pPr indent="-177800" marL="536575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2pPr>
                      <a:lvl3pPr indent="-177800" marL="893763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3pPr>
                      <a:lvl4pPr indent="-188913" marL="1262063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4pPr>
                      <a:lvl5pPr indent="-177800" marL="1620838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5pPr>
                      <a:lvl6pPr defTabSz="449263" eaLnBrk="0" fontAlgn="base" hangingPunct="0" indent="-177800" marL="20780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6pPr>
                      <a:lvl7pPr defTabSz="449263" eaLnBrk="0" fontAlgn="base" hangingPunct="0" indent="-177800" marL="25352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7pPr>
                      <a:lvl8pPr defTabSz="449263" eaLnBrk="0" fontAlgn="base" hangingPunct="0" indent="-177800" marL="29924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8pPr>
                      <a:lvl9pPr defTabSz="449263" eaLnBrk="0" fontAlgn="base" hangingPunct="0" indent="-177800" marL="34496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9pPr>
                    </a:lstStyle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01/12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01/12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01/12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01/12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01/13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01/14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01/14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01/14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01/15</a:t>
                      </a:r>
                    </a:p>
                  </a:txBody>
                  <a:tcPr horzOverflow="overflow" marB="45772" marL="88066" marR="88066" marT="4577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1pPr>
                      <a:lvl2pPr indent="-177800" marL="536575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2pPr>
                      <a:lvl3pPr indent="-177800" marL="893763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3pPr>
                      <a:lvl4pPr indent="-188913" marL="1262063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4pPr>
                      <a:lvl5pPr indent="-177800" marL="1620838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5pPr>
                      <a:lvl6pPr defTabSz="449263" eaLnBrk="0" fontAlgn="base" hangingPunct="0" indent="-177800" marL="20780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6pPr>
                      <a:lvl7pPr defTabSz="449263" eaLnBrk="0" fontAlgn="base" hangingPunct="0" indent="-177800" marL="25352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7pPr>
                      <a:lvl8pPr defTabSz="449263" eaLnBrk="0" fontAlgn="base" hangingPunct="0" indent="-177800" marL="29924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8pPr>
                      <a:lvl9pPr defTabSz="449263" eaLnBrk="0" fontAlgn="base" hangingPunct="0" indent="-177800" marL="34496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9pPr>
                    </a:lstStyle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endParaRPr altLang="ko-KR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772" marL="88066" marR="88066" marT="4577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109">
            <a:extLst>
              <a:ext uri="{FF2B5EF4-FFF2-40B4-BE49-F238E27FC236}">
                <a16:creationId xmlns:a16="http://schemas.microsoft.com/office/drawing/2014/main" id="{7721BB07-7B10-4642-8619-4B25D434FC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6118837"/>
              </p:ext>
            </p:extLst>
          </p:nvPr>
        </p:nvGraphicFramePr>
        <p:xfrm>
          <a:off x="5176687" y="1117570"/>
          <a:ext cx="4399173" cy="1944545"/>
        </p:xfrm>
        <a:graphic>
          <a:graphicData uri="http://schemas.openxmlformats.org/drawingml/2006/table">
            <a:tbl>
              <a:tblPr/>
              <a:tblGrid>
                <a:gridCol w="6601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459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58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71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3976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trike="noStrike" sz="10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구분</a:t>
                      </a:r>
                      <a:r>
                        <a:rPr altLang="ko-KR" b="1" baseline="0" cap="none" dirty="0" i="0" kumimoji="1" lang="en-US" normalizeH="0" strike="noStrike" sz="10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/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trike="noStrike" sz="10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담당자</a:t>
                      </a:r>
                    </a:p>
                  </a:txBody>
                  <a:tcPr anchor="ctr" horzOverflow="overflow" marB="45729" marL="88066" marR="88066" marT="45729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i="0" kumimoji="1" lang="ko-KR" normalizeH="0" strike="noStrike" sz="10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업무 내용</a:t>
                      </a:r>
                    </a:p>
                  </a:txBody>
                  <a:tcPr anchor="ctr" horzOverflow="overflow" marB="45729" marL="88066" marR="88066" marT="45729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trike="noStrike" sz="10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접수일</a:t>
                      </a:r>
                    </a:p>
                  </a:txBody>
                  <a:tcPr anchor="ctr" horzOverflow="overflow" marB="45729" marL="88066" marR="88066" marT="45729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i="0" kumimoji="1" lang="ko-KR" normalizeH="0" strike="noStrike" sz="10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완료 목표일</a:t>
                      </a:r>
                    </a:p>
                  </a:txBody>
                  <a:tcPr anchor="ctr" horzOverflow="overflow" marB="45729" marL="88066" marR="88066" marT="45729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48287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i="0" kumimoji="1" lang="en-US" normalizeH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CP/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i="0" kumimoji="1" lang="ko-KR" normalizeH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이영주</a:t>
                      </a:r>
                      <a:endParaRPr altLang="ko-KR" b="0" baseline="0" cap="none" i="0" kumimoji="1" lang="en-US" normalizeH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L="88066" marR="8806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1pPr>
                      <a:lvl2pPr>
                        <a:spcBef>
                          <a:spcPts val="350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4pPr>
                      <a:lvl5pPr>
                        <a:spcBef>
                          <a:spcPts val="350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5pPr>
                      <a:lvl6pPr defTabSz="449263" eaLnBrk="0" fontAlgn="base" hangingPunct="0" indent="-228600" marL="251460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20603050405020304" pitchFamily="18" typeface="Times New Roman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6pPr>
                      <a:lvl7pPr defTabSz="449263" eaLnBrk="0" fontAlgn="base" hangingPunct="0" indent="-228600" marL="297180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20603050405020304" pitchFamily="18" typeface="Times New Roman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7pPr>
                      <a:lvl8pPr defTabSz="449263" eaLnBrk="0" fontAlgn="base" hangingPunct="0" indent="-228600" marL="342900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20603050405020304" pitchFamily="18" typeface="Times New Roman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8pPr>
                      <a:lvl9pPr defTabSz="449263" eaLnBrk="0" fontAlgn="base" hangingPunct="0" indent="-228600" marL="388620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20603050405020304" pitchFamily="18" typeface="Times New Roman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9pPr>
                    </a:lstStyle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CP 1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월 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2</a:t>
                      </a:r>
                      <a:r>
                        <a:rPr altLang="en-US" b="0" baseline="0" dirty="0" err="1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회차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 정기점검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(WAS/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배치 </a:t>
                      </a:r>
                      <a:r>
                        <a:rPr altLang="en-US" b="0" baseline="0" dirty="0" err="1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재기동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)</a:t>
                      </a:r>
                      <a:endParaRPr altLang="ko-KR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rtl="0"/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ADOBE FLASH </a:t>
                      </a:r>
                      <a:r>
                        <a:rPr altLang="en-US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종료에 따른 </a:t>
                      </a: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HTML5 </a:t>
                      </a:r>
                      <a:r>
                        <a:rPr altLang="en-US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전환 </a:t>
                      </a:r>
                      <a:endParaRPr altLang="ko-KR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rtl="0"/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   ( * 1</a:t>
                      </a:r>
                      <a:r>
                        <a:rPr altLang="en-US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차 개발 완료</a:t>
                      </a: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, </a:t>
                      </a:r>
                      <a:r>
                        <a:rPr altLang="en-US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테스트 및 보완 예정</a:t>
                      </a: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)</a:t>
                      </a:r>
                      <a:endParaRPr altLang="en-US" dirty="0" kern="1200" kumimoji="1" lang="ko-KR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817" marL="88066" marR="88066" marT="5358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endParaRPr altLang="ko-KR" b="0" baseline="0" cap="none" dirty="0" i="0" kern="1200" kumimoji="1" lang="en-US" noProof="0" normalizeH="0" smtClean="0" spc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817" marL="88066" marR="88066" marT="5358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01/20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01/29</a:t>
                      </a:r>
                    </a:p>
                  </a:txBody>
                  <a:tcPr horzOverflow="overflow" marB="45817" marL="88066" marR="88066" marT="5358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184" name="Rectangle 136">
            <a:extLst>
              <a:ext uri="{FF2B5EF4-FFF2-40B4-BE49-F238E27FC236}">
                <a16:creationId xmlns:a16="http://schemas.microsoft.com/office/drawing/2014/main" id="{546AF6F6-150A-4F5D-B79C-9EC68A793C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6687" y="760293"/>
            <a:ext cx="4399174" cy="310676"/>
          </a:xfrm>
          <a:prstGeom prst="rect">
            <a:avLst/>
          </a:prstGeom>
          <a:solidFill>
            <a:srgbClr val="C7CDFD"/>
          </a:solidFill>
          <a:ln algn="ctr" w="9525">
            <a:noFill/>
            <a:miter lim="800000"/>
            <a:headEnd/>
            <a:tailEnd/>
          </a:ln>
          <a:effectLst>
            <a:outerShdw algn="ctr" dir="2700000" dist="35921" rotWithShape="0">
              <a:schemeClr val="bg2"/>
            </a:outerShdw>
          </a:effectLst>
        </p:spPr>
        <p:txBody>
          <a:bodyPr anchor="ctr"/>
          <a:lstStyle/>
          <a:p>
            <a:pPr algn="ctr" defTabSz="789214" eaLnBrk="1" hangingPunct="1" indent="-242357" marL="242357">
              <a:spcBef>
                <a:spcPct val="0"/>
              </a:spcBef>
              <a:spcAft>
                <a:spcPct val="0"/>
              </a:spcAft>
              <a:defRPr/>
            </a:pPr>
            <a:r>
              <a:rPr altLang="en-US" kumimoji="1" lang="ko-KR" sz="1370">
                <a:solidFill>
                  <a:srgbClr val="000000"/>
                </a:solidFill>
              </a:rPr>
              <a:t>차주 업무 계획</a:t>
            </a:r>
            <a:endParaRPr altLang="ko-KR" kumimoji="1" lang="en-US" sz="1370">
              <a:solidFill>
                <a:srgbClr val="000000"/>
              </a:solidFill>
            </a:endParaRPr>
          </a:p>
        </p:txBody>
      </p:sp>
      <p:sp>
        <p:nvSpPr>
          <p:cNvPr id="6185" name="Rectangle 136">
            <a:extLst>
              <a:ext uri="{FF2B5EF4-FFF2-40B4-BE49-F238E27FC236}">
                <a16:creationId xmlns:a16="http://schemas.microsoft.com/office/drawing/2014/main" id="{227A3DDD-F02B-4FC8-A75A-DDE02A45CE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577" y="744759"/>
            <a:ext cx="4846547" cy="310676"/>
          </a:xfrm>
          <a:prstGeom prst="rect">
            <a:avLst/>
          </a:prstGeom>
          <a:solidFill>
            <a:srgbClr val="C7CDFD"/>
          </a:solidFill>
          <a:ln algn="ctr" w="9525">
            <a:noFill/>
            <a:miter lim="800000"/>
            <a:headEnd/>
            <a:tailEnd/>
          </a:ln>
          <a:effectLst>
            <a:outerShdw algn="ctr" dir="2700000" dist="35921" rotWithShape="0">
              <a:schemeClr val="bg2"/>
            </a:outerShdw>
          </a:effectLst>
        </p:spPr>
        <p:txBody>
          <a:bodyPr anchor="ctr"/>
          <a:lstStyle/>
          <a:p>
            <a:pPr algn="ctr" defTabSz="789214" eaLnBrk="1" hangingPunct="1" indent="-242357" marL="242357">
              <a:spcBef>
                <a:spcPct val="0"/>
              </a:spcBef>
              <a:spcAft>
                <a:spcPct val="0"/>
              </a:spcAft>
              <a:defRPr/>
            </a:pPr>
            <a:r>
              <a:rPr altLang="en-US" kumimoji="1" lang="ko-KR" sz="1370">
                <a:solidFill>
                  <a:srgbClr val="000000"/>
                </a:solidFill>
              </a:rPr>
              <a:t>금주 업무 실적</a:t>
            </a:r>
            <a:endParaRPr altLang="ko-KR" kumimoji="1" lang="en-US" sz="137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024475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2018773480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153025933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391328768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564964593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ERP)</a:t>
            </a:r>
          </a:p>
        </p:txBody>
      </p:sp>
      <p:sp>
        <p:nvSpPr>
          <p:cNvPr id="84164600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260769146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841742197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413349183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885528511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655727132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256735188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897372593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371192629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500260496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  <a:br/>
          </a:p>
        </p:txBody>
      </p:sp>
      <p:sp>
        <p:nvSpPr>
          <p:cNvPr id="364857887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06/07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07/21</a:t>
            </a:r>
            <a:br/>
            <a:br/>
          </a:p>
        </p:txBody>
      </p:sp>
      <p:sp>
        <p:nvSpPr>
          <p:cNvPr id="1480102154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[CO] 구분회계기준 비용의 1차원가요소 data 산출 프로그램 생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성 (ZCPR1050)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[FI] 사업장별 부가세 과세표준 및 납부세액 신고 명세서 파일 생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성 프로그램 생성 (ZFIR5082_1)</a:t>
            </a:r>
          </a:p>
        </p:txBody>
      </p:sp>
      <p:sp>
        <p:nvSpPr>
          <p:cNvPr id="836192099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FI/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CO/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TR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강민경</a:t>
            </a:r>
          </a:p>
        </p:txBody>
      </p:sp>
      <p:sp>
        <p:nvSpPr>
          <p:cNvPr id="652589591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FI/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CO/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TR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강민경</a:t>
            </a:r>
          </a:p>
        </p:txBody>
      </p:sp>
      <p:sp>
        <p:nvSpPr>
          <p:cNvPr id="1239802726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[FI] (추가수정) 사업장별 부가세 과세표준 및 납부세액신고명세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[CO] 비용예산보고서 수정 (ZCOR1180N, ZCOR1184N)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하계 휴가</a:t>
            </a:r>
          </a:p>
        </p:txBody>
      </p:sp>
      <p:sp>
        <p:nvSpPr>
          <p:cNvPr id="1439271825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08/07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08/11</a:t>
            </a:r>
            <a:br/>
          </a:p>
        </p:txBody>
      </p:sp>
      <p:sp>
        <p:nvSpPr>
          <p:cNvPr id="1588474388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08/07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08/11</a:t>
            </a:r>
            <a:br/>
          </a:p>
        </p:txBody>
      </p:sp>
      <p:sp>
        <p:nvSpPr>
          <p:cNvPr id="1435508436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08/07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08/09</a:t>
            </a:r>
            <a:br/>
          </a:p>
        </p:txBody>
      </p:sp>
      <p:sp>
        <p:nvSpPr>
          <p:cNvPr id="864561619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704952624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93655286" name="Text">
    </p:cNvPr>
          <p:cNvSpPr>
            <a:spLocks noGrp="1"/>
          </p:cNvSpPr>
          <p:nvPr/>
        </p:nvSpPr>
        <p:spPr>
          <a:xfrm rot="0">
            <a:off x="9702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</a:p>
        </p:txBody>
      </p:sp>
      <p:sp>
        <p:nvSpPr>
          <p:cNvPr id="1353111598" name="Text">
    </p:cNvPr>
          <p:cNvSpPr>
            <a:spLocks noGrp="1"/>
          </p:cNvSpPr>
          <p:nvPr/>
        </p:nvSpPr>
        <p:spPr>
          <a:xfrm rot="0">
            <a:off x="93345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04/05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07/26</a:t>
            </a:r>
            <a:br/>
          </a:p>
        </p:txBody>
      </p:sp>
      <p:sp>
        <p:nvSpPr>
          <p:cNvPr id="571651416" name="Text">
    </p:cNvPr>
          <p:cNvSpPr>
            <a:spLocks noGrp="1"/>
          </p:cNvSpPr>
          <p:nvPr/>
        </p:nvSpPr>
        <p:spPr>
          <a:xfrm rot="0">
            <a:off x="59309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특근확인서 출근시간 활성화 및 특근시작시간 필수 선택 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용(90%:반영시점 7월로 연기됨)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인사정보 요청서 개발 요청-70%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발령품의 기능개선: 포지션 한계결정 프로세스 변경</a:t>
            </a:r>
          </a:p>
        </p:txBody>
      </p:sp>
      <p:sp>
        <p:nvSpPr>
          <p:cNvPr id="768627987" name="Text">
    </p:cNvPr>
          <p:cNvSpPr>
            <a:spLocks noGrp="1"/>
          </p:cNvSpPr>
          <p:nvPr/>
        </p:nvSpPr>
        <p:spPr>
          <a:xfrm rot="0">
            <a:off x="53086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HR/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HCM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김도신</a:t>
            </a:r>
          </a:p>
        </p:txBody>
      </p:sp>
      <p:sp>
        <p:nvSpPr>
          <p:cNvPr id="15725311" name="Text">
    </p:cNvPr>
          <p:cNvSpPr>
            <a:spLocks noGrp="1"/>
          </p:cNvSpPr>
          <p:nvPr/>
        </p:nvSpPr>
        <p:spPr>
          <a:xfrm rot="0">
            <a:off x="889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HR/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HCM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김도신</a:t>
            </a:r>
          </a:p>
        </p:txBody>
      </p:sp>
      <p:sp>
        <p:nvSpPr>
          <p:cNvPr id="1718496612" name="Text">
    </p:cNvPr>
          <p:cNvSpPr>
            <a:spLocks noGrp="1"/>
          </p:cNvSpPr>
          <p:nvPr/>
        </p:nvSpPr>
        <p:spPr>
          <a:xfrm rot="0">
            <a:off x="7112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발령품의 기능개선: 포지션 한계결정 프로세스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프로젝트인력 체재수당 평균임금 반영 관련</a:t>
            </a:r>
          </a:p>
        </p:txBody>
      </p:sp>
      <p:sp>
        <p:nvSpPr>
          <p:cNvPr id="1373760644" name="Text">
    </p:cNvPr>
          <p:cNvSpPr>
            <a:spLocks noGrp="1"/>
          </p:cNvSpPr>
          <p:nvPr/>
        </p:nvSpPr>
        <p:spPr>
          <a:xfrm rot="0">
            <a:off x="44831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</a:p>
        </p:txBody>
      </p:sp>
      <p:sp>
        <p:nvSpPr>
          <p:cNvPr id="2125878118" name="Text">
    </p:cNvPr>
          <p:cNvSpPr>
            <a:spLocks noGrp="1"/>
          </p:cNvSpPr>
          <p:nvPr/>
        </p:nvSpPr>
        <p:spPr>
          <a:xfrm rot="0">
            <a:off x="48514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08/08</a:t>
            </a:r>
            <a:br/>
          </a:p>
        </p:txBody>
      </p:sp>
      <p:sp>
        <p:nvSpPr>
          <p:cNvPr id="20000325" name="Text">
    </p:cNvPr>
          <p:cNvSpPr>
            <a:spLocks noGrp="1"/>
          </p:cNvSpPr>
          <p:nvPr/>
        </p:nvSpPr>
        <p:spPr>
          <a:xfrm rot="0">
            <a:off x="4114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07/26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08/01</a:t>
            </a:r>
            <a:br/>
          </a:p>
        </p:txBody>
      </p:sp>
      <p:sp>
        <p:nvSpPr>
          <p:cNvPr id="371406346" name="Text">
    </p:cNvPr>
          <p:cNvSpPr>
            <a:spLocks noGrp="1"/>
          </p:cNvSpPr>
          <p:nvPr/>
        </p:nvSpPr>
        <p:spPr>
          <a:xfrm rot="0">
            <a:off x="6604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224240518" name="Text">
    </p:cNvPr>
          <p:cNvSpPr>
            <a:spLocks noGrp="1"/>
          </p:cNvSpPr>
          <p:nvPr/>
        </p:nvSpPr>
        <p:spPr>
          <a:xfrm rot="0">
            <a:off x="58801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62268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206733148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55479226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47935752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171346516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ERP)</a:t>
            </a:r>
          </a:p>
        </p:txBody>
      </p:sp>
      <p:sp>
        <p:nvSpPr>
          <p:cNvPr id="1525050157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755120272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792817194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627253858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62221139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894513998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289750000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517233478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296975131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899611327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08/17</a:t>
            </a:r>
            <a:br/>
          </a:p>
        </p:txBody>
      </p:sp>
      <p:sp>
        <p:nvSpPr>
          <p:cNvPr id="1234959315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08/11</a:t>
            </a:r>
            <a:br/>
          </a:p>
        </p:txBody>
      </p:sp>
      <p:sp>
        <p:nvSpPr>
          <p:cNvPr id="1965656013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[HCM] 특근확인서(HCM/CP) 휴게시간 및 특근시간 수정 요청</a:t>
            </a:r>
          </a:p>
        </p:txBody>
      </p:sp>
      <p:sp>
        <p:nvSpPr>
          <p:cNvPr id="1248883438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HR/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HCM/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Fiori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김예린</a:t>
            </a:r>
          </a:p>
        </p:txBody>
      </p:sp>
      <p:sp>
        <p:nvSpPr>
          <p:cNvPr id="1968397091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HR/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HCM/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Fiori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김예린</a:t>
            </a:r>
          </a:p>
        </p:txBody>
      </p:sp>
      <p:sp>
        <p:nvSpPr>
          <p:cNvPr id="1660973881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[HCM] 신청서 결재자 변경 요청의 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[HCM] 보육료 신청서 시스템 보완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[HCM] 문의 응대 및 확인 작업(중식비 코스트센터 WBS 체크 , 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족돌봄휴가신청 안내)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[HCM] 중식비 예외자 신청서 수정(연차 신청을 위한 삭제 후 7월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차감)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[HCM] 중식비 신청서 미정산 부분 발생으로 재처리 요청</a:t>
            </a:r>
          </a:p>
        </p:txBody>
      </p:sp>
      <p:sp>
        <p:nvSpPr>
          <p:cNvPr id="1512998779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08/11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08/11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08/08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08/09</a:t>
            </a:r>
            <a:br/>
          </a:p>
        </p:txBody>
      </p:sp>
      <p:sp>
        <p:nvSpPr>
          <p:cNvPr id="318794194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0811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0811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0808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0809</a:t>
            </a:r>
            <a:br/>
          </a:p>
        </p:txBody>
      </p:sp>
      <p:sp>
        <p:nvSpPr>
          <p:cNvPr id="2087039698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08/11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08/07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08/08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08/09</a:t>
            </a:r>
            <a:br/>
          </a:p>
        </p:txBody>
      </p:sp>
      <p:sp>
        <p:nvSpPr>
          <p:cNvPr id="480026588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849860203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578381588" name="Text">
    </p:cNvPr>
          <p:cNvSpPr>
            <a:spLocks noGrp="1"/>
          </p:cNvSpPr>
          <p:nvPr/>
        </p:nvSpPr>
        <p:spPr>
          <a:xfrm rot="0">
            <a:off x="9702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12/29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  <a:br/>
          </a:p>
        </p:txBody>
      </p:sp>
      <p:sp>
        <p:nvSpPr>
          <p:cNvPr id="1943773867" name="Text">
    </p:cNvPr>
          <p:cNvSpPr>
            <a:spLocks noGrp="1"/>
          </p:cNvSpPr>
          <p:nvPr/>
        </p:nvSpPr>
        <p:spPr>
          <a:xfrm rot="0">
            <a:off x="93345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08/10</a:t>
            </a:r>
            <a:br/>
            <a:br/>
          </a:p>
        </p:txBody>
      </p:sp>
      <p:sp>
        <p:nvSpPr>
          <p:cNvPr id="188850547" name="Text">
    </p:cNvPr>
          <p:cNvSpPr>
            <a:spLocks noGrp="1"/>
          </p:cNvSpPr>
          <p:nvPr/>
        </p:nvSpPr>
        <p:spPr>
          <a:xfrm rot="0">
            <a:off x="59309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SABIC 시스템 연동 구축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내자 구입명세서(ZMMR4440)에 'Z9 임가공 PO'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화학물질관리시스템(CMS)로 I/F되는 자재 중 일부 자재에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대해 구매실적만 I/F 가능하도록 예외 기능 추가 요청</a:t>
            </a:r>
          </a:p>
        </p:txBody>
      </p:sp>
      <p:sp>
        <p:nvSpPr>
          <p:cNvPr id="123288318" name="Text">
    </p:cNvPr>
          <p:cNvSpPr>
            <a:spLocks noGrp="1"/>
          </p:cNvSpPr>
          <p:nvPr/>
        </p:nvSpPr>
        <p:spPr>
          <a:xfrm rot="0">
            <a:off x="53086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MM/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TD/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FI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김원기</a:t>
            </a:r>
          </a:p>
        </p:txBody>
      </p:sp>
      <p:sp>
        <p:nvSpPr>
          <p:cNvPr id="1852947654" name="Text">
    </p:cNvPr>
          <p:cNvSpPr>
            <a:spLocks noGrp="1"/>
          </p:cNvSpPr>
          <p:nvPr/>
        </p:nvSpPr>
        <p:spPr>
          <a:xfrm rot="0">
            <a:off x="889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MM/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TD/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FI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김원기</a:t>
            </a:r>
          </a:p>
        </p:txBody>
      </p:sp>
      <p:sp>
        <p:nvSpPr>
          <p:cNvPr id="1083278681" name="Text">
    </p:cNvPr>
          <p:cNvSpPr>
            <a:spLocks noGrp="1"/>
          </p:cNvSpPr>
          <p:nvPr/>
        </p:nvSpPr>
        <p:spPr>
          <a:xfrm rot="0">
            <a:off x="7112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SABIC 시스템 연동 구축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내자 구입명세서(ZMMR4440)에 'Z9 임가공 PO'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화학물질관리시스템(CMS)로 I/F되는 자재 중 일부 자재에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대해 구매실적만 I/F 가능하도록 예외 기능 추가 요청</a:t>
            </a:r>
          </a:p>
        </p:txBody>
      </p:sp>
      <p:sp>
        <p:nvSpPr>
          <p:cNvPr id="1188953601" name="Text">
    </p:cNvPr>
          <p:cNvSpPr>
            <a:spLocks noGrp="1"/>
          </p:cNvSpPr>
          <p:nvPr/>
        </p:nvSpPr>
        <p:spPr>
          <a:xfrm rot="0">
            <a:off x="44831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12/29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  <a:br/>
          </a:p>
        </p:txBody>
      </p:sp>
      <p:sp>
        <p:nvSpPr>
          <p:cNvPr id="144552686" name="Text">
    </p:cNvPr>
          <p:cNvSpPr>
            <a:spLocks noGrp="1"/>
          </p:cNvSpPr>
          <p:nvPr/>
        </p:nvSpPr>
        <p:spPr>
          <a:xfrm rot="0">
            <a:off x="48514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70%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60%</a:t>
            </a:r>
            <a:br/>
            <a:br/>
          </a:p>
        </p:txBody>
      </p:sp>
      <p:sp>
        <p:nvSpPr>
          <p:cNvPr id="1810479287" name="Text">
    </p:cNvPr>
          <p:cNvSpPr>
            <a:spLocks noGrp="1"/>
          </p:cNvSpPr>
          <p:nvPr/>
        </p:nvSpPr>
        <p:spPr>
          <a:xfrm rot="0">
            <a:off x="4114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08/10</a:t>
            </a:r>
            <a:br/>
            <a:br/>
          </a:p>
        </p:txBody>
      </p:sp>
      <p:sp>
        <p:nvSpPr>
          <p:cNvPr id="664683486" name="Text">
    </p:cNvPr>
          <p:cNvSpPr>
            <a:spLocks noGrp="1"/>
          </p:cNvSpPr>
          <p:nvPr/>
        </p:nvSpPr>
        <p:spPr>
          <a:xfrm rot="0">
            <a:off x="6604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36621018" name="Text">
    </p:cNvPr>
          <p:cNvSpPr>
            <a:spLocks noGrp="1"/>
          </p:cNvSpPr>
          <p:nvPr/>
        </p:nvSpPr>
        <p:spPr>
          <a:xfrm rot="0">
            <a:off x="58801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847541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300194540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413818414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108114877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59888676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ERP)</a:t>
            </a:r>
          </a:p>
        </p:txBody>
      </p:sp>
      <p:sp>
        <p:nvSpPr>
          <p:cNvPr id="897550526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2137975569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580105940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402163137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450893685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308171099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945576932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912141417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798904988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85424937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08/21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09/21</a:t>
            </a:r>
            <a:br/>
          </a:p>
        </p:txBody>
      </p:sp>
      <p:sp>
        <p:nvSpPr>
          <p:cNvPr id="1364501975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08/15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08/15</a:t>
            </a:r>
            <a:br/>
          </a:p>
        </p:txBody>
      </p:sp>
      <p:sp>
        <p:nvSpPr>
          <p:cNvPr id="1739147818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SAP 시스템 정기 모니터링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SAP 시스템 이관 / 변경</a:t>
            </a:r>
          </a:p>
        </p:txBody>
      </p:sp>
      <p:sp>
        <p:nvSpPr>
          <p:cNvPr id="1146578879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BC/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HCM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박남신</a:t>
            </a:r>
          </a:p>
        </p:txBody>
      </p:sp>
      <p:sp>
        <p:nvSpPr>
          <p:cNvPr id="635082504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BC/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HCM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박남신</a:t>
            </a:r>
          </a:p>
        </p:txBody>
      </p:sp>
      <p:sp>
        <p:nvSpPr>
          <p:cNvPr id="1372910713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SAP 시스템 정기 모니터링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SAP 시스템 이관 /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ERP운영 신규 DMS서버 MaxDB 데이타파일 추가 및 AutoL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og 파일 삭제작업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ERP운영 및 QA테스트 S-imoms 연결용 RFC 신규등록 및 설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정작업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ERP운영 배치잡 신규설정 및 등록작업 (ZSB_D_YD&amp;COA_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INTERFACE)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IAMS 전산감사 추가 자료요청 취합 및 전달(삼일회계법인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)</a:t>
            </a:r>
          </a:p>
        </p:txBody>
      </p:sp>
      <p:sp>
        <p:nvSpPr>
          <p:cNvPr id="2080447603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08/14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08/14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08/08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08/10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08/12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08/11</a:t>
            </a:r>
            <a:br/>
            <a:br/>
          </a:p>
        </p:txBody>
      </p:sp>
      <p:sp>
        <p:nvSpPr>
          <p:cNvPr id="60090067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08/14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08/14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08/08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08/10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08/10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08/11</a:t>
            </a:r>
            <a:br/>
            <a:br/>
          </a:p>
        </p:txBody>
      </p:sp>
      <p:sp>
        <p:nvSpPr>
          <p:cNvPr id="1913078654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08/08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08/07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08/09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08/10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08/10</a:t>
            </a:r>
            <a:br/>
            <a:br/>
          </a:p>
        </p:txBody>
      </p:sp>
      <p:sp>
        <p:nvSpPr>
          <p:cNvPr id="75892347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880125468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419162291" name="Text">
    </p:cNvPr>
          <p:cNvSpPr>
            <a:spLocks noGrp="1"/>
          </p:cNvSpPr>
          <p:nvPr/>
        </p:nvSpPr>
        <p:spPr>
          <a:xfrm rot="0">
            <a:off x="9702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  <a:br/>
          </a:p>
        </p:txBody>
      </p:sp>
      <p:sp>
        <p:nvSpPr>
          <p:cNvPr id="482478060" name="Text">
    </p:cNvPr>
          <p:cNvSpPr>
            <a:spLocks noGrp="1"/>
          </p:cNvSpPr>
          <p:nvPr/>
        </p:nvSpPr>
        <p:spPr>
          <a:xfrm rot="0">
            <a:off x="93345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03/06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05/23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06/13</a:t>
            </a:r>
            <a:br/>
            <a:br/>
          </a:p>
        </p:txBody>
      </p:sp>
      <p:sp>
        <p:nvSpPr>
          <p:cNvPr id="683900881" name="Text">
    </p:cNvPr>
          <p:cNvSpPr>
            <a:spLocks noGrp="1"/>
          </p:cNvSpPr>
          <p:nvPr/>
        </p:nvSpPr>
        <p:spPr>
          <a:xfrm rot="0">
            <a:off x="59309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AS/400 MCLIB 데이터 SAP 이관* 주요 테이블 29개 SA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P 테이블 생성 및 데이터 이관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산업안전보건관리비 계상 관련 시스템 보완 요청* 구매요구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서 전송(ZMMT4040), 기성보고서 전송(ZMMT4060) 관련 기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능 추가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하도급법 적용대상 구매건에 대한 점검 기능 강화* PR Us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er-Exit 추가, 구매요구서 전송/수신 관련 프로그램 변경</a:t>
            </a:r>
          </a:p>
        </p:txBody>
      </p:sp>
      <p:sp>
        <p:nvSpPr>
          <p:cNvPr id="1528855109" name="Text">
    </p:cNvPr>
          <p:cNvSpPr>
            <a:spLocks noGrp="1"/>
          </p:cNvSpPr>
          <p:nvPr/>
        </p:nvSpPr>
        <p:spPr>
          <a:xfrm rot="0">
            <a:off x="53086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MM/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공장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오승룡</a:t>
            </a:r>
          </a:p>
        </p:txBody>
      </p:sp>
      <p:sp>
        <p:nvSpPr>
          <p:cNvPr id="977426616" name="Text">
    </p:cNvPr>
          <p:cNvSpPr>
            <a:spLocks noGrp="1"/>
          </p:cNvSpPr>
          <p:nvPr/>
        </p:nvSpPr>
        <p:spPr>
          <a:xfrm rot="0">
            <a:off x="889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MM/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공장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오승룡</a:t>
            </a:r>
          </a:p>
        </p:txBody>
      </p:sp>
      <p:sp>
        <p:nvSpPr>
          <p:cNvPr id="909362555" name="Text">
    </p:cNvPr>
          <p:cNvSpPr>
            <a:spLocks noGrp="1"/>
          </p:cNvSpPr>
          <p:nvPr/>
        </p:nvSpPr>
        <p:spPr>
          <a:xfrm rot="0">
            <a:off x="7112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AS/400 MCLIB 데이터 SAP 이관* 주요 테이블 29개 SA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P 테이블 생성 및 데이터 이관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산업안전보건관리비 계상 관련 시스템 보완 요청* 구매요구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서 전송(ZMMT4040), 기성보고서 전송(ZMMT4060) 관련 기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능 추가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하도급법 적용대상 구매건에 대한 점검 기능 강화* PR Us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er-Exit 추가, 구매요구서 전송/수신 관련 프로그램 변경</a:t>
            </a:r>
          </a:p>
        </p:txBody>
      </p:sp>
      <p:sp>
        <p:nvSpPr>
          <p:cNvPr id="87890331" name="Text">
    </p:cNvPr>
          <p:cNvSpPr>
            <a:spLocks noGrp="1"/>
          </p:cNvSpPr>
          <p:nvPr/>
        </p:nvSpPr>
        <p:spPr>
          <a:xfrm rot="0">
            <a:off x="44831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  <a:br/>
          </a:p>
        </p:txBody>
      </p:sp>
      <p:sp>
        <p:nvSpPr>
          <p:cNvPr id="1570220331" name="Text">
    </p:cNvPr>
          <p:cNvSpPr>
            <a:spLocks noGrp="1"/>
          </p:cNvSpPr>
          <p:nvPr/>
        </p:nvSpPr>
        <p:spPr>
          <a:xfrm rot="0">
            <a:off x="48514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30%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br/>
          </a:p>
        </p:txBody>
      </p:sp>
      <p:sp>
        <p:nvSpPr>
          <p:cNvPr id="1966648761" name="Text">
    </p:cNvPr>
          <p:cNvSpPr>
            <a:spLocks noGrp="1"/>
          </p:cNvSpPr>
          <p:nvPr/>
        </p:nvSpPr>
        <p:spPr>
          <a:xfrm rot="0">
            <a:off x="4114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03/06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05/23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06/13</a:t>
            </a:r>
            <a:br/>
            <a:br/>
          </a:p>
        </p:txBody>
      </p:sp>
      <p:sp>
        <p:nvSpPr>
          <p:cNvPr id="1560852088" name="Text">
    </p:cNvPr>
          <p:cNvSpPr>
            <a:spLocks noGrp="1"/>
          </p:cNvSpPr>
          <p:nvPr/>
        </p:nvSpPr>
        <p:spPr>
          <a:xfrm rot="0">
            <a:off x="6604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815046019" name="Text">
    </p:cNvPr>
          <p:cNvSpPr>
            <a:spLocks noGrp="1"/>
          </p:cNvSpPr>
          <p:nvPr/>
        </p:nvSpPr>
        <p:spPr>
          <a:xfrm rot="0">
            <a:off x="58801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cp:revision>1</cp:revision>
</cp:coreProperties>
</file>