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1"/>
    <p:sldId id="259" r:id="rId12"/>
    <p:sldId id="260" r:id="rId13"/>
    <p:sldId id="261" r:id="rId15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30"/>
    <p:sldId id="275" r:id="rId32"/>
    <p:sldId id="276" r:id="rId33"/>
  </p:sldIdLst>
  <p:sldSz cx="10160000" cy="6921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slides/slide3.xml" Type="http://schemas.openxmlformats.org/officeDocument/2006/relationships/slide"/><Relationship Id="rId12" Target="slides/slide4.xml" Type="http://schemas.openxmlformats.org/officeDocument/2006/relationships/slide"/><Relationship Id="rId13" Target="slides/slide5.xml" Type="http://schemas.openxmlformats.org/officeDocument/2006/relationships/slide"/><Relationship Id="rId14" Target="notesSlides/notesSlide2.xml" Type="http://schemas.openxmlformats.org/officeDocument/2006/relationships/notesSlide"/><Relationship Id="rId15" Target="slides/slide6.xml" Type="http://schemas.openxmlformats.org/officeDocument/2006/relationships/slide"/><Relationship Id="rId16" Target="notesSlides/notesSlide3.xml" Type="http://schemas.openxmlformats.org/officeDocument/2006/relationships/notesSlide"/><Relationship Id="rId17" Target="slides/slide7.xml" Type="http://schemas.openxmlformats.org/officeDocument/2006/relationships/slide"/><Relationship Id="rId18" Target="slides/slide8.xml" Type="http://schemas.openxmlformats.org/officeDocument/2006/relationships/slide"/><Relationship Id="rId19" Target="slides/slide9.xml" Type="http://schemas.openxmlformats.org/officeDocument/2006/relationships/slide"/><Relationship Id="rId2" Target="presProps.xml" Type="http://schemas.openxmlformats.org/officeDocument/2006/relationships/presProps"/><Relationship Id="rId20" Target="slides/slide10.xml" Type="http://schemas.openxmlformats.org/officeDocument/2006/relationships/slide"/><Relationship Id="rId21" Target="slides/slide11.xml" Type="http://schemas.openxmlformats.org/officeDocument/2006/relationships/slide"/><Relationship Id="rId22" Target="slides/slide12.xml" Type="http://schemas.openxmlformats.org/officeDocument/2006/relationships/slide"/><Relationship Id="rId23" Target="slides/slide13.xml" Type="http://schemas.openxmlformats.org/officeDocument/2006/relationships/slide"/><Relationship Id="rId24" Target="slides/slide14.xml" Type="http://schemas.openxmlformats.org/officeDocument/2006/relationships/slide"/><Relationship Id="rId25" Target="slides/slide15.xml" Type="http://schemas.openxmlformats.org/officeDocument/2006/relationships/slide"/><Relationship Id="rId26" Target="slides/slide16.xml" Type="http://schemas.openxmlformats.org/officeDocument/2006/relationships/slide"/><Relationship Id="rId27" Target="slides/slide17.xml" Type="http://schemas.openxmlformats.org/officeDocument/2006/relationships/slide"/><Relationship Id="rId28" Target="slides/slide18.xml" Type="http://schemas.openxmlformats.org/officeDocument/2006/relationships/slide"/><Relationship Id="rId29" Target="notesSlides/notesSlide4.xml" Type="http://schemas.openxmlformats.org/officeDocument/2006/relationships/notesSlide"/><Relationship Id="rId3" Target="viewProps.xml" Type="http://schemas.openxmlformats.org/officeDocument/2006/relationships/viewProps"/><Relationship Id="rId30" Target="slides/slide19.xml" Type="http://schemas.openxmlformats.org/officeDocument/2006/relationships/slide"/><Relationship Id="rId31" Target="notesSlides/notesSlide5.xml" Type="http://schemas.openxmlformats.org/officeDocument/2006/relationships/notesSlide"/><Relationship Id="rId32" Target="slides/slide20.xml" Type="http://schemas.openxmlformats.org/officeDocument/2006/relationships/slide"/><Relationship Id="rId33" Target="slides/slide2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endParaRPr lang="ko-KR" altLang="en-US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endParaRPr lang="en-NZ" altLang="ko-KR" smtClean="0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4375" y="746125"/>
            <a:ext cx="5370513" cy="3719513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0" rIns="0" anchor="b"/>
          <a:lstStyle/>
          <a:p>
            <a:pPr lvl="0" algn="l" marL="372596" indent="-372596">
              <a:spcAft>
                <a:spcPct val="0"/>
              </a:spcAft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2023-08-03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3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 algn="l" marL="372596" indent="-372596">
              <a:spcAft>
                <a:spcPct val="0"/>
              </a:spcAft>
            </a:pPr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 marL="175431" indent="-175431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Level One Text</a:t>
            </a:r>
          </a:p>
          <a:p>
            <a:pPr lvl="1" marL="526292" indent="-175431">
              <a:spcAft>
                <a:spcPct val="0"/>
              </a:spcAft>
            </a:pPr>
            <a:r>
              <a:rPr lang="en-US" altLang="ko-KR"/>
              <a:t>Level Two Text</a:t>
            </a:r>
          </a:p>
          <a:p>
            <a:pPr lvl="2" marL="875601" indent="-173878">
              <a:spcAft>
                <a:spcPct val="0"/>
              </a:spcAft>
            </a:pPr>
            <a:r>
              <a:rPr lang="en-US" altLang="ko-KR"/>
              <a:t>Level Three Text</a:t>
            </a:r>
          </a:p>
          <a:p>
            <a:pPr lvl="3" marL="1235776" indent="-184746">
              <a:spcAft>
                <a:spcPct val="0"/>
              </a:spcAft>
            </a:pPr>
            <a:r>
              <a:rPr lang="en-US" altLang="ko-KR"/>
              <a:t>Level Four Text</a:t>
            </a:r>
          </a:p>
          <a:p>
            <a:pPr lvl="4" marL="1586638" indent="-175431">
              <a:spcAft>
                <a:spcPct val="0"/>
              </a:spcAft>
            </a:pPr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showMasterSp="false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b="true" lang="en-US" sz="1960">
                <a:latin typeface="맑은 고딕"/>
              </a:rPr>
              <a:t>[2023.08.22 ~ 2023.08.28]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b="true" lang="en-US" sz="1960">
                <a:solidFill>
                  <a:srgbClr val="000000"/>
                </a:solidFill>
                <a:latin typeface="맑은 고딕"/>
              </a:rPr>
              <a:t>8월 5주차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5035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234604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4861216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93096366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3722729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4231663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2446041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4724668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3646032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2029303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6585671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218934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0797524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0350438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1398648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</a:p>
        </p:txBody>
      </p:sp>
      <p:sp>
        <p:nvSpPr>
          <p:cNvPr id="101109932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</a:p>
        </p:txBody>
      </p:sp>
      <p:sp>
        <p:nvSpPr>
          <p:cNvPr id="157655187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 &gt; ISIMS 매출 전송 시 오차 원인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PRM/e-Biz 현수막 및 배너 신청관리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주문 api 구축 검토</a:t>
            </a:r>
          </a:p>
        </p:txBody>
      </p:sp>
      <p:sp>
        <p:nvSpPr>
          <p:cNvPr id="1453261791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69163800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87799106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 &gt; ISIMS 매출 전송 시 오차 원인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PRM/e-Biz 현수막 및 배너 신청관리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주문 api 구축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오류 원인 파악</a:t>
            </a:r>
          </a:p>
        </p:txBody>
      </p:sp>
      <p:sp>
        <p:nvSpPr>
          <p:cNvPr id="72330283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</a:p>
        </p:txBody>
      </p:sp>
      <p:sp>
        <p:nvSpPr>
          <p:cNvPr id="9566795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</a:p>
        </p:txBody>
      </p:sp>
      <p:sp>
        <p:nvSpPr>
          <p:cNvPr id="162062094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</a:p>
        </p:txBody>
      </p:sp>
      <p:sp>
        <p:nvSpPr>
          <p:cNvPr id="2088107964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4581799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59615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784654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0481822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1364123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7689546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44616990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9543377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8325371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9549301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7943594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65334934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3108384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7025026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961399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67539920" name="Text">
    </p:cNvPr>
          <p:cNvSpPr>
            <a:spLocks noGrp="1"/>
          </p:cNvSpPr>
          <p:nvPr/>
        </p:nvSpPr>
        <p:spPr>
          <a:xfrm rot="0">
            <a:off x="9702800" y="1511300"/>
            <a:ext cx="368300" cy="5168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  <a:br/>
            <a:br/>
            <a:br/>
            <a:br/>
            <a:br/>
            <a:br/>
          </a:p>
        </p:txBody>
      </p:sp>
      <p:sp>
        <p:nvSpPr>
          <p:cNvPr id="935962950" name="Text">
    </p:cNvPr>
          <p:cNvSpPr>
            <a:spLocks noGrp="1"/>
          </p:cNvSpPr>
          <p:nvPr/>
        </p:nvSpPr>
        <p:spPr>
          <a:xfrm rot="0">
            <a:off x="9334500" y="1511300"/>
            <a:ext cx="368300" cy="5168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  <a:br/>
            <a:br/>
            <a:br/>
            <a:br/>
            <a:br/>
            <a:br/>
          </a:p>
        </p:txBody>
      </p:sp>
      <p:sp>
        <p:nvSpPr>
          <p:cNvPr id="153903404" name="Text">
    </p:cNvPr>
          <p:cNvSpPr>
            <a:spLocks noGrp="1"/>
          </p:cNvSpPr>
          <p:nvPr/>
        </p:nvSpPr>
        <p:spPr>
          <a:xfrm rot="0">
            <a:off x="5930900" y="1511300"/>
            <a:ext cx="3403600" cy="5168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구축-7/12 SD모듈 수정사항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 및 운영 선 반영-7/13 모니터링 프로그램 코딩-7/14 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니터링 프로그램 기능 추가-7/24 모니터링 프로그램 데이터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다운로드 기능 추가-7/25 EXCEL 업로드 후 CBO 테이블 저장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기능 추가-7/26 수신시 메일링 로직 수정 및 데이터 매핑 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가-7/27 SABIC OPEN DATA UPLOAD 기능 추가-7/28 SAB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IC 모니터링 프로그램 테스트-8/2   SABIC 모니터링 프로그램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운영반영-8/3   SABIC 컨테이너 정보 일괄 입력 기능 추가-8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/3   SABIC 1LEG GI정보 일자별 일괄전송 기능 추가-8/4   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ABIC 최종 점검</a:t>
            </a:r>
          </a:p>
        </p:txBody>
      </p:sp>
      <p:sp>
        <p:nvSpPr>
          <p:cNvPr id="1980284835" name="Text">
    </p:cNvPr>
          <p:cNvSpPr>
            <a:spLocks noGrp="1"/>
          </p:cNvSpPr>
          <p:nvPr/>
        </p:nvSpPr>
        <p:spPr>
          <a:xfrm rot="0">
            <a:off x="5308600" y="1511300"/>
            <a:ext cx="571500" cy="5168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821377557" name="Text">
    </p:cNvPr>
          <p:cNvSpPr>
            <a:spLocks noGrp="1"/>
          </p:cNvSpPr>
          <p:nvPr/>
        </p:nvSpPr>
        <p:spPr>
          <a:xfrm rot="0">
            <a:off x="88900" y="1511300"/>
            <a:ext cx="571500" cy="5168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384373592" name="Text">
    </p:cNvPr>
          <p:cNvSpPr>
            <a:spLocks noGrp="1"/>
          </p:cNvSpPr>
          <p:nvPr/>
        </p:nvSpPr>
        <p:spPr>
          <a:xfrm rot="0">
            <a:off x="711200" y="1511300"/>
            <a:ext cx="3403600" cy="5168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생성- 8/22 I/F 정의서 변경으로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구축-7/12 SD모듈 수정사항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 및 운영 선 반영-7/13 모니터링 프로그램 코딩-7/14 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니터링 프로그램 기능 추가-7/24 모니터링 프로그램 데이터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다운로드 기능 추가-7/25 EXCEL 업로드 후 CBO 테이블 저장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기능 추가-7/26 수신시 메일링 로직 수정 및 데이터 매핑 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가-7/27 SABIC OPEN DATA UPLOAD 기능 추가-7/28 SAB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IC 모니터링 프로그램 테스트-8/2   SABIC 모니터링 프로그램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운영반영-8/3   SABIC 컨테이너 정보 일괄 입력 기능 추가-8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/3   SABIC 1LEG GI정보 일자별 일괄전송 기능 추가-8/4   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ABIC 최종 점검-8/7   운영반영-8/8   마이그레이션 데이터 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렌징 프로그램 개발-8/9   PO 수신메일 내용 수정-8/9   오더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취소정보 전송여부 체크 로직 추가-8/10 1LEG GI I/F 테스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트 및 업무협의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구축-8/11 2LEG GI I/F 테스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트 및 업무협의-8/21 오픈데이터 클렌징 수정- 8/21 인터페이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 조건 변경으로 로직 수정- 8/23 GI I/F시 중복전송으로 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한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ITSM-99055국세청 세무조사 요청 자료 제출을 위한 Dat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a 요청-기유 전 거래처 판매가격 상세 자료('19~'21)- 8/21 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이터 추출- 8/22 필드추가, 데이터추출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ITSM-98843중질유대리점 일일 경유 주문량 Cap 설정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개발 요청- 8/23 테이블,유지보수뷰,관련 펑션 생성- 8/24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납품보류 해제 프로그램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ITSM-99463모바일상품권 캐시백 설계 변경요청- 8/25 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경후 UAT</a:t>
            </a:r>
          </a:p>
        </p:txBody>
      </p:sp>
      <p:sp>
        <p:nvSpPr>
          <p:cNvPr id="2091263400" name="Text">
    </p:cNvPr>
          <p:cNvSpPr>
            <a:spLocks noGrp="1"/>
          </p:cNvSpPr>
          <p:nvPr/>
        </p:nvSpPr>
        <p:spPr>
          <a:xfrm rot="0">
            <a:off x="4483100" y="1511300"/>
            <a:ext cx="368300" cy="5168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  <a:br/>
            <a:br/>
            <a:br/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br/>
          </a:p>
        </p:txBody>
      </p:sp>
      <p:sp>
        <p:nvSpPr>
          <p:cNvPr id="1340106808" name="Text">
    </p:cNvPr>
          <p:cNvSpPr>
            <a:spLocks noGrp="1"/>
          </p:cNvSpPr>
          <p:nvPr/>
        </p:nvSpPr>
        <p:spPr>
          <a:xfrm rot="0">
            <a:off x="4851400" y="1511300"/>
            <a:ext cx="368300" cy="5168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  <a:br/>
            <a:br/>
            <a:br/>
            <a:br/>
            <a:br/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</a:p>
        </p:txBody>
      </p:sp>
      <p:sp>
        <p:nvSpPr>
          <p:cNvPr id="599555453" name="Text">
    </p:cNvPr>
          <p:cNvSpPr>
            <a:spLocks noGrp="1"/>
          </p:cNvSpPr>
          <p:nvPr/>
        </p:nvSpPr>
        <p:spPr>
          <a:xfrm rot="0">
            <a:off x="4114800" y="1511300"/>
            <a:ext cx="368300" cy="5168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  <a:br/>
            <a:br/>
            <a:br/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</a:p>
        </p:txBody>
      </p:sp>
      <p:sp>
        <p:nvSpPr>
          <p:cNvPr id="2098317697" name="Text">
    </p:cNvPr>
          <p:cNvSpPr>
            <a:spLocks noGrp="1"/>
          </p:cNvSpPr>
          <p:nvPr/>
        </p:nvSpPr>
        <p:spPr>
          <a:xfrm rot="0">
            <a:off x="660400" y="1511300"/>
            <a:ext cx="3454400" cy="5168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11018478" name="Text">
    </p:cNvPr>
          <p:cNvSpPr>
            <a:spLocks noGrp="1"/>
          </p:cNvSpPr>
          <p:nvPr/>
        </p:nvSpPr>
        <p:spPr>
          <a:xfrm rot="0">
            <a:off x="5880100" y="1511300"/>
            <a:ext cx="3454400" cy="5168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83836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0592289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3807149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1708619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84561562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55068914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7890188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533228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094278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4503415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333385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9083549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5922859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3351168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246007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179140097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</a:p>
        </p:txBody>
      </p:sp>
      <p:sp>
        <p:nvSpPr>
          <p:cNvPr id="14109868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개발 환경 설정 및 시스템 운영 현황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개발 환경 설정 및 시스템 운영 현황 파악</a:t>
            </a:r>
            <a:br/>
          </a:p>
        </p:txBody>
      </p:sp>
      <p:sp>
        <p:nvSpPr>
          <p:cNvPr id="192402772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고귀한</a:t>
            </a:r>
          </a:p>
        </p:txBody>
      </p:sp>
      <p:sp>
        <p:nvSpPr>
          <p:cNvPr id="1009846195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고귀한</a:t>
            </a:r>
          </a:p>
        </p:txBody>
      </p:sp>
      <p:sp>
        <p:nvSpPr>
          <p:cNvPr id="164900526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개발 환경 설정 및 시스템 운영 현황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개발 환경 설정 및 시스템 운영 현황 파악</a:t>
            </a:r>
            <a:br/>
          </a:p>
        </p:txBody>
      </p:sp>
      <p:sp>
        <p:nvSpPr>
          <p:cNvPr id="75659641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756849249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</a:p>
        </p:txBody>
      </p:sp>
      <p:sp>
        <p:nvSpPr>
          <p:cNvPr id="43018571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</a:p>
        </p:txBody>
      </p:sp>
      <p:sp>
        <p:nvSpPr>
          <p:cNvPr id="89492342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74109139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41092762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758023314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</a:p>
        </p:txBody>
      </p:sp>
      <p:sp>
        <p:nvSpPr>
          <p:cNvPr id="593629633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</a:p>
        </p:txBody>
      </p:sp>
      <p:sp>
        <p:nvSpPr>
          <p:cNvPr id="1770278425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479353034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25044809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펌핑시트. Close_Level이 다른 시트 조회 기능 개선</a:t>
            </a:r>
          </a:p>
        </p:txBody>
      </p:sp>
      <p:sp>
        <p:nvSpPr>
          <p:cNvPr id="841073342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</a:p>
        </p:txBody>
      </p:sp>
      <p:sp>
        <p:nvSpPr>
          <p:cNvPr id="2040444517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</a:p>
        </p:txBody>
      </p:sp>
      <p:sp>
        <p:nvSpPr>
          <p:cNvPr id="1209331950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</a:p>
        </p:txBody>
      </p:sp>
      <p:sp>
        <p:nvSpPr>
          <p:cNvPr id="941671114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9784386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2489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3574611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0980478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6226644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8938639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34269944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0299460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2669116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1463650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9940670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1011467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9488825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7191334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3110729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6192176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br/>
          </a:p>
        </p:txBody>
      </p:sp>
      <p:sp>
        <p:nvSpPr>
          <p:cNvPr id="183747460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</a:p>
        </p:txBody>
      </p:sp>
      <p:sp>
        <p:nvSpPr>
          <p:cNvPr id="1426327064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eBiz 현수막 및 배너지원 관리시스템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주유원복 장기 미입금 오더에 대한 삭제권한 부여요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</a:p>
        </p:txBody>
      </p:sp>
      <p:sp>
        <p:nvSpPr>
          <p:cNvPr id="456758562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38367449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304434975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eBiz 현수막 및 배너지원 관리시스템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주유원복 장기 미입금 오더에 대한 삭제권한 부여요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</a:p>
        </p:txBody>
      </p:sp>
      <p:sp>
        <p:nvSpPr>
          <p:cNvPr id="174304448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br/>
          </a:p>
        </p:txBody>
      </p:sp>
      <p:sp>
        <p:nvSpPr>
          <p:cNvPr id="81603555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</a:p>
        </p:txBody>
      </p:sp>
      <p:sp>
        <p:nvSpPr>
          <p:cNvPr id="72701938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</a:p>
        </p:txBody>
      </p:sp>
      <p:sp>
        <p:nvSpPr>
          <p:cNvPr id="321945786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74293454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94154859" name="Text">
    </p:cNvPr>
          <p:cNvSpPr>
            <a:spLocks noGrp="1"/>
          </p:cNvSpPr>
          <p:nvPr/>
        </p:nvSpPr>
        <p:spPr>
          <a:xfrm rot="0">
            <a:off x="97028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</a:p>
        </p:txBody>
      </p:sp>
      <p:sp>
        <p:nvSpPr>
          <p:cNvPr id="2088557094" name="Text">
    </p:cNvPr>
          <p:cNvSpPr>
            <a:spLocks noGrp="1"/>
          </p:cNvSpPr>
          <p:nvPr/>
        </p:nvSpPr>
        <p:spPr>
          <a:xfrm rot="0">
            <a:off x="93345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</a:p>
        </p:txBody>
      </p:sp>
      <p:sp>
        <p:nvSpPr>
          <p:cNvPr id="1809756227" name="Text">
    </p:cNvPr>
          <p:cNvSpPr>
            <a:spLocks noGrp="1"/>
          </p:cNvSpPr>
          <p:nvPr/>
        </p:nvSpPr>
        <p:spPr>
          <a:xfrm rot="0">
            <a:off x="5930900" y="37719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공지사항 검색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fortify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자동배차엔진 라이센스 교체</a:t>
            </a:r>
          </a:p>
        </p:txBody>
      </p:sp>
      <p:sp>
        <p:nvSpPr>
          <p:cNvPr id="1792758923" name="Text">
    </p:cNvPr>
          <p:cNvSpPr>
            <a:spLocks noGrp="1"/>
          </p:cNvSpPr>
          <p:nvPr/>
        </p:nvSpPr>
        <p:spPr>
          <a:xfrm rot="0">
            <a:off x="5308600" y="37719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71611559" name="Text">
    </p:cNvPr>
          <p:cNvSpPr>
            <a:spLocks noGrp="1"/>
          </p:cNvSpPr>
          <p:nvPr/>
        </p:nvSpPr>
        <p:spPr>
          <a:xfrm rot="0">
            <a:off x="88900" y="37719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510915555" name="Text">
    </p:cNvPr>
          <p:cNvSpPr>
            <a:spLocks noGrp="1"/>
          </p:cNvSpPr>
          <p:nvPr/>
        </p:nvSpPr>
        <p:spPr>
          <a:xfrm rot="0">
            <a:off x="711200" y="37719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공지사항 검색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ITSM-98542 예상완료변경일 수정ITSM-99222 견적서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거리 및 요율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신규 인원 ASM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ASM 이력 탭 활성화변경요청 스텝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감사 자료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ITSM-99443 변경요청서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ITSM-99485 변경결과 작성ITSM-92531 작업유형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ITSM-99489 데이터 작업서 삭제ITSM-92531 작업완료 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현장대리인 및 생산IT지원팀 권한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GCMS 인수인계</a:t>
            </a:r>
          </a:p>
        </p:txBody>
      </p:sp>
      <p:sp>
        <p:nvSpPr>
          <p:cNvPr id="3216582" name="Text">
    </p:cNvPr>
          <p:cNvSpPr>
            <a:spLocks noGrp="1"/>
          </p:cNvSpPr>
          <p:nvPr/>
        </p:nvSpPr>
        <p:spPr>
          <a:xfrm rot="0">
            <a:off x="44831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</a:p>
        </p:txBody>
      </p:sp>
      <p:sp>
        <p:nvSpPr>
          <p:cNvPr id="821983047" name="Text">
    </p:cNvPr>
          <p:cNvSpPr>
            <a:spLocks noGrp="1"/>
          </p:cNvSpPr>
          <p:nvPr/>
        </p:nvSpPr>
        <p:spPr>
          <a:xfrm rot="0">
            <a:off x="48514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0825</a:t>
            </a:r>
            <a:br/>
          </a:p>
        </p:txBody>
      </p:sp>
      <p:sp>
        <p:nvSpPr>
          <p:cNvPr id="289283187" name="Text">
    </p:cNvPr>
          <p:cNvSpPr>
            <a:spLocks noGrp="1"/>
          </p:cNvSpPr>
          <p:nvPr/>
        </p:nvSpPr>
        <p:spPr>
          <a:xfrm rot="0">
            <a:off x="41148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</a:p>
        </p:txBody>
      </p:sp>
      <p:sp>
        <p:nvSpPr>
          <p:cNvPr id="282270044" name="Text">
    </p:cNvPr>
          <p:cNvSpPr>
            <a:spLocks noGrp="1"/>
          </p:cNvSpPr>
          <p:nvPr/>
        </p:nvSpPr>
        <p:spPr>
          <a:xfrm rot="0">
            <a:off x="660400" y="37719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07677092" name="Text">
    </p:cNvPr>
          <p:cNvSpPr>
            <a:spLocks noGrp="1"/>
          </p:cNvSpPr>
          <p:nvPr/>
        </p:nvSpPr>
        <p:spPr>
          <a:xfrm rot="0">
            <a:off x="5880100" y="37719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07158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8932381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4554696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2661726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3068761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27884307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2456757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5545508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628122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606467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8085889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0589213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2726627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2610302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82497686" name="Text">
    </p:cNvPr>
          <p:cNvSpPr>
            <a:spLocks noGrp="1"/>
          </p:cNvSpPr>
          <p:nvPr/>
        </p:nvSpPr>
        <p:spPr>
          <a:xfrm rot="0">
            <a:off x="97028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</a:p>
        </p:txBody>
      </p:sp>
      <p:sp>
        <p:nvSpPr>
          <p:cNvPr id="501619436" name="Text">
    </p:cNvPr>
          <p:cNvSpPr>
            <a:spLocks noGrp="1"/>
          </p:cNvSpPr>
          <p:nvPr/>
        </p:nvSpPr>
        <p:spPr>
          <a:xfrm rot="0">
            <a:off x="93345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</a:p>
        </p:txBody>
      </p:sp>
      <p:sp>
        <p:nvSpPr>
          <p:cNvPr id="1422382464" name="Text">
    </p:cNvPr>
          <p:cNvSpPr>
            <a:spLocks noGrp="1"/>
          </p:cNvSpPr>
          <p:nvPr/>
        </p:nvSpPr>
        <p:spPr>
          <a:xfrm rot="0">
            <a:off x="5930900" y="1511300"/>
            <a:ext cx="3403600" cy="2882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</a:p>
        </p:txBody>
      </p:sp>
      <p:sp>
        <p:nvSpPr>
          <p:cNvPr id="1318634285" name="Text">
    </p:cNvPr>
          <p:cNvSpPr>
            <a:spLocks noGrp="1"/>
          </p:cNvSpPr>
          <p:nvPr/>
        </p:nvSpPr>
        <p:spPr>
          <a:xfrm rot="0">
            <a:off x="5308600" y="1511300"/>
            <a:ext cx="5715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34167335" name="Text">
    </p:cNvPr>
          <p:cNvSpPr>
            <a:spLocks noGrp="1"/>
          </p:cNvSpPr>
          <p:nvPr/>
        </p:nvSpPr>
        <p:spPr>
          <a:xfrm rot="0">
            <a:off x="88900" y="1511300"/>
            <a:ext cx="5715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711159886" name="Text">
    </p:cNvPr>
          <p:cNvSpPr>
            <a:spLocks noGrp="1"/>
          </p:cNvSpPr>
          <p:nvPr/>
        </p:nvSpPr>
        <p:spPr>
          <a:xfrm rot="0">
            <a:off x="711200" y="1511300"/>
            <a:ext cx="3403600" cy="2882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'금융정보 취합' 작업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'환율주가 SMS' 작업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'Daliy FX' 작업 재수행 및 스케쥴 조정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작업 재수행 및 에러처리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111,112,113,116,117,209 pc 확인  -&gt; 111pc 주말작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업 에러로인해 작업 밀림현상 정상화 -&gt; 111pc SAP 이상확인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및 정상가동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'구매자금 추심결과' 작업 재수행 및 메일 수기발송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회계지급전표' 작업 데이터정리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외화지급계좌' 작업 변수에 저장된 한글 SAP 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력 불가          -&gt; Clipboard에 변수를 붙여넣은 후 Clipboar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d를 SAP에 붙여넣도록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[PPS] 서버패치 안내 및 확인요청, 전달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수기발송 (작업완료 메일 미발송)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'CNTR 수출계획 통보서 생성' 작업 에러 확인 및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재수행 -&gt; 데이터 자료(엑셀)에서 얻는 값 뒤에 공백이 많아 자릿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수 초과로 인한 오류 -&gt; SAP 도착국 코드 RPA 입력 불가</a:t>
            </a:r>
          </a:p>
        </p:txBody>
      </p:sp>
      <p:sp>
        <p:nvSpPr>
          <p:cNvPr id="1080220503" name="Text">
    </p:cNvPr>
          <p:cNvSpPr>
            <a:spLocks noGrp="1"/>
          </p:cNvSpPr>
          <p:nvPr/>
        </p:nvSpPr>
        <p:spPr>
          <a:xfrm rot="0">
            <a:off x="44831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  <a:br/>
          </a:p>
        </p:txBody>
      </p:sp>
      <p:sp>
        <p:nvSpPr>
          <p:cNvPr id="1223420381" name="Text">
    </p:cNvPr>
          <p:cNvSpPr>
            <a:spLocks noGrp="1"/>
          </p:cNvSpPr>
          <p:nvPr/>
        </p:nvSpPr>
        <p:spPr>
          <a:xfrm rot="0">
            <a:off x="48514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  <a:br/>
          </a:p>
        </p:txBody>
      </p:sp>
      <p:sp>
        <p:nvSpPr>
          <p:cNvPr id="909366756" name="Text">
    </p:cNvPr>
          <p:cNvSpPr>
            <a:spLocks noGrp="1"/>
          </p:cNvSpPr>
          <p:nvPr/>
        </p:nvSpPr>
        <p:spPr>
          <a:xfrm rot="0">
            <a:off x="41148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  <a:br/>
            <a:br/>
          </a:p>
        </p:txBody>
      </p:sp>
      <p:sp>
        <p:nvSpPr>
          <p:cNvPr id="123941484" name="Text">
    </p:cNvPr>
          <p:cNvSpPr>
            <a:spLocks noGrp="1"/>
          </p:cNvSpPr>
          <p:nvPr/>
        </p:nvSpPr>
        <p:spPr>
          <a:xfrm rot="0">
            <a:off x="660400" y="1511300"/>
            <a:ext cx="34544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59870388" name="Text">
    </p:cNvPr>
          <p:cNvSpPr>
            <a:spLocks noGrp="1"/>
          </p:cNvSpPr>
          <p:nvPr/>
        </p:nvSpPr>
        <p:spPr>
          <a:xfrm rot="0">
            <a:off x="5880100" y="1511300"/>
            <a:ext cx="34544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55623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4622454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8570249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1878464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1486694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16040960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3363873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5383115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7089785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4126514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50241514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5146922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6748157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5771585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8229194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35358651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</a:p>
        </p:txBody>
      </p:sp>
      <p:sp>
        <p:nvSpPr>
          <p:cNvPr id="752775001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</a:p>
        </p:txBody>
      </p:sp>
      <p:sp>
        <p:nvSpPr>
          <p:cNvPr id="1839855330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83488017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05210066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 신규 결재 양식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협력업체 작업허가서 전자결재 화면 수정요청</a:t>
            </a:r>
          </a:p>
        </p:txBody>
      </p:sp>
      <p:sp>
        <p:nvSpPr>
          <p:cNvPr id="1640946704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1139943469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</a:p>
        </p:txBody>
      </p:sp>
      <p:sp>
        <p:nvSpPr>
          <p:cNvPr id="1754215457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2020332800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6769209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26774726" name="Text">
    </p:cNvPr>
          <p:cNvSpPr>
            <a:spLocks noGrp="1"/>
          </p:cNvSpPr>
          <p:nvPr/>
        </p:nvSpPr>
        <p:spPr>
          <a:xfrm rot="0">
            <a:off x="97028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br/>
            <a:br/>
          </a:p>
        </p:txBody>
      </p:sp>
      <p:sp>
        <p:nvSpPr>
          <p:cNvPr id="747389821" name="Text">
    </p:cNvPr>
          <p:cNvSpPr>
            <a:spLocks noGrp="1"/>
          </p:cNvSpPr>
          <p:nvPr/>
        </p:nvSpPr>
        <p:spPr>
          <a:xfrm rot="0">
            <a:off x="93345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  <a:br/>
          </a:p>
        </p:txBody>
      </p:sp>
      <p:sp>
        <p:nvSpPr>
          <p:cNvPr id="183058489" name="Text">
    </p:cNvPr>
          <p:cNvSpPr>
            <a:spLocks noGrp="1"/>
          </p:cNvSpPr>
          <p:nvPr/>
        </p:nvSpPr>
        <p:spPr>
          <a:xfrm rot="0">
            <a:off x="5930900" y="37719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Soft Skill 인증제도(Skillset) 시행에 따른 LMS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관련 알림 메일 발송시 메일에 포함된 https://s-erm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prd.s-oil.com  링크 주소 정상작동 되도록 JAVA 로직 수정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용.</a:t>
            </a:r>
          </a:p>
        </p:txBody>
      </p:sp>
      <p:sp>
        <p:nvSpPr>
          <p:cNvPr id="1879269781" name="Text">
    </p:cNvPr>
          <p:cNvSpPr>
            <a:spLocks noGrp="1"/>
          </p:cNvSpPr>
          <p:nvPr/>
        </p:nvSpPr>
        <p:spPr>
          <a:xfrm rot="0">
            <a:off x="5308600" y="37719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461816373" name="Text">
    </p:cNvPr>
          <p:cNvSpPr>
            <a:spLocks noGrp="1"/>
          </p:cNvSpPr>
          <p:nvPr/>
        </p:nvSpPr>
        <p:spPr>
          <a:xfrm rot="0">
            <a:off x="88900" y="37719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427338247" name="Text">
    </p:cNvPr>
          <p:cNvSpPr>
            <a:spLocks noGrp="1"/>
          </p:cNvSpPr>
          <p:nvPr/>
        </p:nvSpPr>
        <p:spPr>
          <a:xfrm rot="0">
            <a:off x="711200" y="37719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미입력 KRI 현황 및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관리자&gt;시행교육과정관리&gt;시험관리 - 엑셀다운로드시 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점여부 표기에 대한 로직 수정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정기적검토 기능개선에 대한 수정사항 적용 테스트 및 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영적용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Soft Skill 인증제도(Skillset) 시행에 따른 LMS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CCS WBS 코드 추가(1-SCD-19-012-029 (Shaheen) 시간외식대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(QA3팀), 1-SCD-19-012-030 (Shaheen) 시간외식대(QA2팀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))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핵심 자재 목록(촉매) 수정 요청(자재번호 85000015]),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첨부파일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핵심 자재 목록(촉매) 수정 요청(자재번호 85000015]),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RI 파라미터에서 해당 자재번호 삭제처리</a:t>
            </a:r>
          </a:p>
        </p:txBody>
      </p:sp>
      <p:sp>
        <p:nvSpPr>
          <p:cNvPr id="1506855321" name="Text">
    </p:cNvPr>
          <p:cNvSpPr>
            <a:spLocks noGrp="1"/>
          </p:cNvSpPr>
          <p:nvPr/>
        </p:nvSpPr>
        <p:spPr>
          <a:xfrm rot="0">
            <a:off x="44831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</a:p>
        </p:txBody>
      </p:sp>
      <p:sp>
        <p:nvSpPr>
          <p:cNvPr id="850658559" name="Text">
    </p:cNvPr>
          <p:cNvSpPr>
            <a:spLocks noGrp="1"/>
          </p:cNvSpPr>
          <p:nvPr/>
        </p:nvSpPr>
        <p:spPr>
          <a:xfrm rot="0">
            <a:off x="48514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</a:p>
        </p:txBody>
      </p:sp>
      <p:sp>
        <p:nvSpPr>
          <p:cNvPr id="1764714168" name="Text">
    </p:cNvPr>
          <p:cNvSpPr>
            <a:spLocks noGrp="1"/>
          </p:cNvSpPr>
          <p:nvPr/>
        </p:nvSpPr>
        <p:spPr>
          <a:xfrm rot="0">
            <a:off x="41148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</a:p>
        </p:txBody>
      </p:sp>
      <p:sp>
        <p:nvSpPr>
          <p:cNvPr id="903594248" name="Text">
    </p:cNvPr>
          <p:cNvSpPr>
            <a:spLocks noGrp="1"/>
          </p:cNvSpPr>
          <p:nvPr/>
        </p:nvSpPr>
        <p:spPr>
          <a:xfrm rot="0">
            <a:off x="660400" y="37719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88369451" name="Text">
    </p:cNvPr>
          <p:cNvSpPr>
            <a:spLocks noGrp="1"/>
          </p:cNvSpPr>
          <p:nvPr/>
        </p:nvSpPr>
        <p:spPr>
          <a:xfrm rot="0">
            <a:off x="5880100" y="37719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30329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7953880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51865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9262532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0499201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12331783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2712501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5322613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0488914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7150753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040249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7131668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7800894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2427461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9580022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</a:p>
        </p:txBody>
      </p:sp>
      <p:sp>
        <p:nvSpPr>
          <p:cNvPr id="198184916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</a:p>
        </p:txBody>
      </p:sp>
      <p:sp>
        <p:nvSpPr>
          <p:cNvPr id="35779877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전환 모바일상품권 발행 오류 요청</a:t>
            </a:r>
          </a:p>
        </p:txBody>
      </p:sp>
      <p:sp>
        <p:nvSpPr>
          <p:cNvPr id="109993209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73212309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36273188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SOIL  IT 외부 감사 자료 요청 및 질의 응답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핵심 자재 목록(촉매) 수정요청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법인 고객명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신규 사용자 권한 부여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인수인계 (박민우 대리)</a:t>
            </a:r>
          </a:p>
        </p:txBody>
      </p:sp>
      <p:sp>
        <p:nvSpPr>
          <p:cNvPr id="47599224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</a:p>
        </p:txBody>
      </p:sp>
      <p:sp>
        <p:nvSpPr>
          <p:cNvPr id="54330451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923080271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</a:p>
        </p:txBody>
      </p:sp>
      <p:sp>
        <p:nvSpPr>
          <p:cNvPr id="142102235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1457053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06221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</a:p>
        </p:txBody>
      </p:sp>
      <p:sp>
        <p:nvSpPr>
          <p:cNvPr id="514625611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br/>
          </a:p>
        </p:txBody>
      </p:sp>
      <p:sp>
        <p:nvSpPr>
          <p:cNvPr id="139198271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[IMS] 날짜 선택 양식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'HEAD' 에러 메세지 제거 방안 탐색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LOPAS 대송저유소 I/F 개발을 위한 테이블 및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IF정의서 분석</a:t>
            </a:r>
            <a:br/>
          </a:p>
        </p:txBody>
      </p:sp>
      <p:sp>
        <p:nvSpPr>
          <p:cNvPr id="14691591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732697622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366882272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총수송실적 내 '납품처 및 지역' 공란 업데이트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확인 (배치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TM_BAS_PRC_INFO 데이터 불일치 확인 및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적재 검토 (배치 로직 내 문제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LOPAS 대송저유소 I/F 개발을 위한 테이블 및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IF정의서 분석</a:t>
            </a:r>
            <a:br/>
          </a:p>
        </p:txBody>
      </p:sp>
      <p:sp>
        <p:nvSpPr>
          <p:cNvPr id="1008847266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</a:p>
        </p:txBody>
      </p:sp>
      <p:sp>
        <p:nvSpPr>
          <p:cNvPr id="980723649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</a:p>
        </p:txBody>
      </p:sp>
      <p:sp>
        <p:nvSpPr>
          <p:cNvPr id="1899169853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br/>
          </a:p>
        </p:txBody>
      </p:sp>
      <p:sp>
        <p:nvSpPr>
          <p:cNvPr id="1742878220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30032267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81261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9473401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31763958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68030771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69957008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36456863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6811920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2809539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4787655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0755062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7993208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332475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5317185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8983365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8310784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201443329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</a:p>
        </p:txBody>
      </p:sp>
      <p:sp>
        <p:nvSpPr>
          <p:cNvPr id="500179014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2023.7월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삼성카드 정산 인터페이스 서버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나이스디앤비 FTP -&gt; SFTP 연동방식 변경</a:t>
            </a:r>
          </a:p>
        </p:txBody>
      </p:sp>
      <p:sp>
        <p:nvSpPr>
          <p:cNvPr id="1512437823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671486815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58346829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2023.7월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삼성카드 정산 인터페이스 서버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나이스디앤비 FTP -&gt; SFTP 연동방식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로이터 국제유가정보 DID승강기 연동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EAI2호기 서버 damaged QUEUE 삭제 및 재생성</a:t>
            </a:r>
          </a:p>
        </p:txBody>
      </p:sp>
      <p:sp>
        <p:nvSpPr>
          <p:cNvPr id="1118770846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</a:p>
        </p:txBody>
      </p:sp>
      <p:sp>
        <p:nvSpPr>
          <p:cNvPr id="93525886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</a:p>
        </p:txBody>
      </p:sp>
      <p:sp>
        <p:nvSpPr>
          <p:cNvPr id="79237010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</a:p>
        </p:txBody>
      </p:sp>
      <p:sp>
        <p:nvSpPr>
          <p:cNvPr id="214665849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6303724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5" cy="3535492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6" cy="3871829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41" marL="81282" marR="81282" marT="456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5727" marL="81298" marR="81298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3" marL="81298" marR="81298" marT="4573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06" marL="81298" marR="81298" marT="4580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8" marL="81301" marR="81301" marT="45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5753" marL="88066" marR="88066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3" marL="81301" marR="81301" marT="45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2" marL="81294" marR="81294" marT="45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2726859232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Off</a:t>
                      </a:r>
                      <a:r>
                        <a:rPr altLang="ko-KR" baseline="0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Duty Day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광복절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8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2726859232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박선미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김구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박남신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강민경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김도신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강민경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김도신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강민경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Off</a:t>
                      </a:r>
                      <a:r>
                        <a:rPr altLang="ko-KR" baseline="0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Duty Day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광복절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김원기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최진우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남대현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남대현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순현국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김예린</a:t>
                      </a: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8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showMasterSp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255577" y="297385"/>
            <a:ext cx="4927323" cy="372811"/>
          </a:xfrm>
        </p:spPr>
        <p:txBody>
          <a:bodyPr anchor="t" anchorCtr="0" bIns="46759" compatLnSpc="1" lIns="93521" numCol="1" rIns="93521" tIns="18410" vert="horz" wrap="square">
            <a:prstTxWarp prst="textNoShape">
              <a:avLst/>
            </a:prstTxWarp>
          </a:bodyPr>
          <a:lstStyle/>
          <a:p>
            <a:pPr defTabSz="894857" eaLnBrk="1" hangingPunct="1" indent="0" marL="0">
              <a:spcBef>
                <a:spcPct val="0"/>
              </a:spcBef>
              <a:spcAft>
                <a:spcPct val="0"/>
              </a:spcAft>
              <a:buNone/>
            </a:pPr>
            <a:r>
              <a:rPr altLang="en-US" b="1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566">
                <a:solidFill>
                  <a:schemeClr val="tx1"/>
                </a:solidFill>
              </a:rPr>
              <a:t>Summary</a:t>
            </a:r>
            <a:endParaRPr altLang="en-US" lang="ko-KR" sz="1566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1] ERP </a:t>
            </a:r>
            <a:r>
              <a:rPr altLang="en-US" kumimoji="1" lang="ko-KR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2] </a:t>
            </a:r>
            <a:r>
              <a:rPr altLang="en-US" kumimoji="1" lang="ko-KR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850671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323238759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815369880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101445358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559218070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anchor="b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781339473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81463490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1655246899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087940743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21827408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827128690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466505184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517423758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38296638" name="Frame"/>
          <p:cNvSpPr>
            <a:spLocks noGrp="1"/>
          </p:cNvSpPr>
          <p:nvPr/>
        </p:nvSpPr>
        <p:spPr>
          <a:xfrm>
            <a:off x="25400" y="5092700"/>
            <a:ext cx="9855200" cy="11430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740017177" name="Text">
    </p:cNvPr>
          <p:cNvSpPr>
            <a:spLocks noGrp="1"/>
          </p:cNvSpPr>
          <p:nvPr/>
        </p:nvSpPr>
        <p:spPr>
          <a:xfrm rot="0">
            <a:off x="152400" y="51181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243166786" name="Text">
    </p:cNvPr>
          <p:cNvSpPr>
            <a:spLocks noGrp="1"/>
          </p:cNvSpPr>
          <p:nvPr/>
        </p:nvSpPr>
        <p:spPr>
          <a:xfrm rot="0">
            <a:off x="6451600" y="56515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14710577" name="Text">
    </p:cNvPr>
          <p:cNvSpPr>
            <a:spLocks noGrp="1"/>
          </p:cNvSpPr>
          <p:nvPr/>
        </p:nvSpPr>
        <p:spPr>
          <a:xfrm rot="0">
            <a:off x="2057400" y="56515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41448648" name="Text">
    </p:cNvPr>
          <p:cNvSpPr>
            <a:spLocks noGrp="1"/>
          </p:cNvSpPr>
          <p:nvPr/>
        </p:nvSpPr>
        <p:spPr>
          <a:xfrm rot="0">
            <a:off x="101600" y="56515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34646687" name="Text">
    </p:cNvPr>
          <p:cNvSpPr>
            <a:spLocks noGrp="1"/>
          </p:cNvSpPr>
          <p:nvPr/>
        </p:nvSpPr>
        <p:spPr>
          <a:xfrm rot="0">
            <a:off x="101600" y="54102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245445065" name="Text">
    </p:cNvPr>
          <p:cNvSpPr>
            <a:spLocks noGrp="1"/>
          </p:cNvSpPr>
          <p:nvPr/>
        </p:nvSpPr>
        <p:spPr>
          <a:xfrm rot="0">
            <a:off x="2057400" y="54102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1747930682" name="Text">
    </p:cNvPr>
          <p:cNvSpPr>
            <a:spLocks noGrp="1"/>
          </p:cNvSpPr>
          <p:nvPr/>
        </p:nvSpPr>
        <p:spPr>
          <a:xfrm rot="0">
            <a:off x="6451600" y="54102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1722433902" name="Text">
    </p:cNvPr>
          <p:cNvSpPr>
            <a:spLocks noGrp="1"/>
          </p:cNvSpPr>
          <p:nvPr/>
        </p:nvSpPr>
        <p:spPr>
          <a:xfrm rot="0">
            <a:off x="101600" y="59436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92643713" name="Text">
    </p:cNvPr>
          <p:cNvSpPr>
            <a:spLocks noGrp="1"/>
          </p:cNvSpPr>
          <p:nvPr/>
        </p:nvSpPr>
        <p:spPr>
          <a:xfrm rot="0">
            <a:off x="6451600" y="59436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73613021" name="Text">
    </p:cNvPr>
          <p:cNvSpPr>
            <a:spLocks noGrp="1"/>
          </p:cNvSpPr>
          <p:nvPr/>
        </p:nvSpPr>
        <p:spPr>
          <a:xfrm rot="0">
            <a:off x="2057400" y="59436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2193520" name="Text">
    </p:cNvPr>
          <p:cNvSpPr>
            <a:spLocks noGrp="1"/>
          </p:cNvSpPr>
          <p:nvPr/>
        </p:nvSpPr>
        <p:spPr>
          <a:xfrm rot="0">
            <a:off x="1244600" y="59436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15817087" name="Text">
    </p:cNvPr>
          <p:cNvSpPr>
            <a:spLocks noGrp="1"/>
          </p:cNvSpPr>
          <p:nvPr/>
        </p:nvSpPr>
        <p:spPr>
          <a:xfrm rot="0">
            <a:off x="1244600" y="56515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60872544" name="Text">
    </p:cNvPr>
          <p:cNvSpPr>
            <a:spLocks noGrp="1"/>
          </p:cNvSpPr>
          <p:nvPr/>
        </p:nvSpPr>
        <p:spPr>
          <a:xfrm rot="0">
            <a:off x="1244600" y="54102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943664954" name="Text">
    </p:cNvPr>
          <p:cNvSpPr>
            <a:spLocks noGrp="1"/>
          </p:cNvSpPr>
          <p:nvPr/>
        </p:nvSpPr>
        <p:spPr>
          <a:xfrm rot="0">
            <a:off x="8102600" y="59436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76272483" name="Text">
    </p:cNvPr>
          <p:cNvSpPr>
            <a:spLocks noGrp="1"/>
          </p:cNvSpPr>
          <p:nvPr/>
        </p:nvSpPr>
        <p:spPr>
          <a:xfrm rot="0">
            <a:off x="8102600" y="54102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800701788" name="Text">
    </p:cNvPr>
          <p:cNvSpPr>
            <a:spLocks noGrp="1"/>
          </p:cNvSpPr>
          <p:nvPr/>
        </p:nvSpPr>
        <p:spPr>
          <a:xfrm rot="0">
            <a:off x="8102600" y="56515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41900557" name="Frame"/>
          <p:cNvSpPr>
            <a:spLocks noGrp="1"/>
          </p:cNvSpPr>
          <p:nvPr/>
        </p:nvSpPr>
        <p:spPr>
          <a:xfrm>
            <a:off x="101600" y="2984500"/>
            <a:ext cx="9779000" cy="194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235035995" name="Text">
    </p:cNvPr>
          <p:cNvSpPr>
            <a:spLocks noGrp="1"/>
          </p:cNvSpPr>
          <p:nvPr/>
        </p:nvSpPr>
        <p:spPr>
          <a:xfrm rot="0">
            <a:off x="165100" y="30480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87528261" name="Text">
    </p:cNvPr>
          <p:cNvSpPr>
            <a:spLocks noGrp="1"/>
          </p:cNvSpPr>
          <p:nvPr/>
        </p:nvSpPr>
        <p:spPr>
          <a:xfrm rot="0">
            <a:off x="152400" y="30099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60760041" name="Text">
    </p:cNvPr>
          <p:cNvSpPr>
            <a:spLocks noGrp="1"/>
          </p:cNvSpPr>
          <p:nvPr/>
        </p:nvSpPr>
        <p:spPr>
          <a:xfrm rot="0">
            <a:off x="165100" y="32639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121987485" name="Text">
    </p:cNvPr>
          <p:cNvSpPr>
            <a:spLocks noGrp="1"/>
          </p:cNvSpPr>
          <p:nvPr/>
        </p:nvSpPr>
        <p:spPr>
          <a:xfrm rot="0">
            <a:off x="901700" y="32639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78389023" name="Text">
    </p:cNvPr>
          <p:cNvSpPr>
            <a:spLocks noGrp="1"/>
          </p:cNvSpPr>
          <p:nvPr/>
        </p:nvSpPr>
        <p:spPr>
          <a:xfrm rot="0">
            <a:off x="5549900" y="32639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659647663" name="Text">
    </p:cNvPr>
          <p:cNvSpPr>
            <a:spLocks noGrp="1"/>
          </p:cNvSpPr>
          <p:nvPr/>
        </p:nvSpPr>
        <p:spPr>
          <a:xfrm rot="0">
            <a:off x="6121400" y="32639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427236684" name="Frame"/>
          <p:cNvSpPr>
            <a:spLocks noGrp="1"/>
          </p:cNvSpPr>
          <p:nvPr/>
        </p:nvSpPr>
        <p:spPr>
          <a:xfrm>
            <a:off x="165100" y="4305300"/>
            <a:ext cx="9664700" cy="622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518887228" name="Text">
    </p:cNvPr>
          <p:cNvSpPr>
            <a:spLocks noGrp="1"/>
          </p:cNvSpPr>
          <p:nvPr/>
        </p:nvSpPr>
        <p:spPr>
          <a:xfrm rot="0">
            <a:off x="165100" y="42799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638630084" name="Text">
    </p:cNvPr>
          <p:cNvSpPr>
            <a:spLocks noGrp="1"/>
          </p:cNvSpPr>
          <p:nvPr/>
        </p:nvSpPr>
        <p:spPr>
          <a:xfrm rot="0">
            <a:off x="965200" y="43307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PRM eBiz 현수막 및 배너지원 관리시스템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HCM 내 '긴급업무 수행 교통비 신청서' 전자결재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Soft Skill 인증제도(Skillset) 시행에 따른 LMS 개발 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배차계획정보 전송 SKIPC 이관물량 전용출하지정</a:t>
            </a:r>
          </a:p>
        </p:txBody>
      </p:sp>
      <p:sp>
        <p:nvSpPr>
          <p:cNvPr id="634043367" name="Text">
    </p:cNvPr>
          <p:cNvSpPr>
            <a:spLocks noGrp="1"/>
          </p:cNvSpPr>
          <p:nvPr/>
        </p:nvSpPr>
        <p:spPr>
          <a:xfrm rot="0">
            <a:off x="7239000" y="43307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83255151" name="Text">
    </p:cNvPr>
          <p:cNvSpPr>
            <a:spLocks noGrp="1"/>
          </p:cNvSpPr>
          <p:nvPr/>
        </p:nvSpPr>
        <p:spPr>
          <a:xfrm rot="0">
            <a:off x="5549900" y="43307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</a:p>
        </p:txBody>
      </p:sp>
      <p:sp>
        <p:nvSpPr>
          <p:cNvPr id="493768524" name="Text">
    </p:cNvPr>
          <p:cNvSpPr>
            <a:spLocks noGrp="1"/>
          </p:cNvSpPr>
          <p:nvPr/>
        </p:nvSpPr>
        <p:spPr>
          <a:xfrm rot="0">
            <a:off x="901700" y="42799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50350269" name="Text">
    </p:cNvPr>
          <p:cNvSpPr>
            <a:spLocks noGrp="1"/>
          </p:cNvSpPr>
          <p:nvPr/>
        </p:nvSpPr>
        <p:spPr>
          <a:xfrm rot="0">
            <a:off x="6121400" y="4279900"/>
            <a:ext cx="36449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25306634" name="Text">
    </p:cNvPr>
          <p:cNvSpPr>
            <a:spLocks noGrp="1"/>
          </p:cNvSpPr>
          <p:nvPr/>
        </p:nvSpPr>
        <p:spPr>
          <a:xfrm rot="0">
            <a:off x="5549900" y="42799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26217629" name="Frame"/>
          <p:cNvSpPr>
            <a:spLocks noGrp="1"/>
          </p:cNvSpPr>
          <p:nvPr/>
        </p:nvSpPr>
        <p:spPr>
          <a:xfrm>
            <a:off x="165100" y="36068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389973222" name="Text">
    </p:cNvPr>
          <p:cNvSpPr>
            <a:spLocks noGrp="1"/>
          </p:cNvSpPr>
          <p:nvPr/>
        </p:nvSpPr>
        <p:spPr>
          <a:xfrm rot="0">
            <a:off x="165100" y="36068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901490758" name="Text">
    </p:cNvPr>
          <p:cNvSpPr>
            <a:spLocks noGrp="1"/>
          </p:cNvSpPr>
          <p:nvPr/>
        </p:nvSpPr>
        <p:spPr>
          <a:xfrm rot="0">
            <a:off x="965200" y="36830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구분회계기준 비용의 1차원가요소 data 산출 프로그램 생성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ZSDR7090 - 담보관리:채권대비 담보확보액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실수송 거리 측정데이타 erp 연동요청</a:t>
            </a:r>
          </a:p>
        </p:txBody>
      </p:sp>
      <p:sp>
        <p:nvSpPr>
          <p:cNvPr id="1259002277" name="Text">
    </p:cNvPr>
          <p:cNvSpPr>
            <a:spLocks noGrp="1"/>
          </p:cNvSpPr>
          <p:nvPr/>
        </p:nvSpPr>
        <p:spPr>
          <a:xfrm rot="0">
            <a:off x="7239000" y="36830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505305361" name="Text">
    </p:cNvPr>
          <p:cNvSpPr>
            <a:spLocks noGrp="1"/>
          </p:cNvSpPr>
          <p:nvPr/>
        </p:nvSpPr>
        <p:spPr>
          <a:xfrm rot="0">
            <a:off x="5549900" y="36830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</a:p>
        </p:txBody>
      </p:sp>
      <p:sp>
        <p:nvSpPr>
          <p:cNvPr id="2112153472" name="Text">
    </p:cNvPr>
          <p:cNvSpPr>
            <a:spLocks noGrp="1"/>
          </p:cNvSpPr>
          <p:nvPr/>
        </p:nvSpPr>
        <p:spPr>
          <a:xfrm rot="0">
            <a:off x="901700" y="36068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71803960" name="Text">
    </p:cNvPr>
          <p:cNvSpPr>
            <a:spLocks noGrp="1"/>
          </p:cNvSpPr>
          <p:nvPr/>
        </p:nvSpPr>
        <p:spPr>
          <a:xfrm rot="0">
            <a:off x="6121400" y="36068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74115728" name="Text">
    </p:cNvPr>
          <p:cNvSpPr>
            <a:spLocks noGrp="1"/>
          </p:cNvSpPr>
          <p:nvPr/>
        </p:nvSpPr>
        <p:spPr>
          <a:xfrm rot="0">
            <a:off x="5549900" y="36068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17166103" name="Frame"/>
          <p:cNvSpPr>
            <a:spLocks noGrp="1"/>
          </p:cNvSpPr>
          <p:nvPr/>
        </p:nvSpPr>
        <p:spPr>
          <a:xfrm>
            <a:off x="127000" y="1384300"/>
            <a:ext cx="9779000" cy="14605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335575712" name="Frame"/>
          <p:cNvSpPr>
            <a:spLocks noGrp="1"/>
          </p:cNvSpPr>
          <p:nvPr/>
        </p:nvSpPr>
        <p:spPr>
          <a:xfrm>
            <a:off x="152400" y="2070100"/>
            <a:ext cx="9664700" cy="7747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943674806" name="Text">
    </p:cNvPr>
          <p:cNvSpPr>
            <a:spLocks noGrp="1"/>
          </p:cNvSpPr>
          <p:nvPr/>
        </p:nvSpPr>
        <p:spPr>
          <a:xfrm rot="0">
            <a:off x="152400" y="20447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478220270" name="Text">
    </p:cNvPr>
          <p:cNvSpPr>
            <a:spLocks noGrp="1"/>
          </p:cNvSpPr>
          <p:nvPr/>
        </p:nvSpPr>
        <p:spPr>
          <a:xfrm rot="0">
            <a:off x="952500" y="2095500"/>
            <a:ext cx="45974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[E-Approval] 전자결재 신규 결재 양식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[ERS] 정기적검토 기능개선에 대한 수정사항 적용 테스트 및 운영적용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관리자&gt;시행교육과정관리&gt;시험관리 - 엑셀다운로드시 채점여부 표기에 대한 로직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수정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로이터 국제유가정보 DID승강기 연동 수정</a:t>
            </a:r>
          </a:p>
        </p:txBody>
      </p:sp>
      <p:sp>
        <p:nvSpPr>
          <p:cNvPr id="77943838" name="Text">
    </p:cNvPr>
          <p:cNvSpPr>
            <a:spLocks noGrp="1"/>
          </p:cNvSpPr>
          <p:nvPr/>
        </p:nvSpPr>
        <p:spPr>
          <a:xfrm rot="0">
            <a:off x="7226300" y="2095500"/>
            <a:ext cx="25527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333966160" name="Text">
    </p:cNvPr>
          <p:cNvSpPr>
            <a:spLocks noGrp="1"/>
          </p:cNvSpPr>
          <p:nvPr/>
        </p:nvSpPr>
        <p:spPr>
          <a:xfrm rot="0">
            <a:off x="6108700" y="2044700"/>
            <a:ext cx="7620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370988159" name="Text">
    </p:cNvPr>
          <p:cNvSpPr>
            <a:spLocks noGrp="1"/>
          </p:cNvSpPr>
          <p:nvPr/>
        </p:nvSpPr>
        <p:spPr>
          <a:xfrm rot="0">
            <a:off x="5537200" y="2095500"/>
            <a:ext cx="5715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</a:p>
        </p:txBody>
      </p:sp>
      <p:sp>
        <p:nvSpPr>
          <p:cNvPr id="1474689294" name="Text">
    </p:cNvPr>
          <p:cNvSpPr>
            <a:spLocks noGrp="1"/>
          </p:cNvSpPr>
          <p:nvPr/>
        </p:nvSpPr>
        <p:spPr>
          <a:xfrm rot="0">
            <a:off x="889000" y="20447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35176008" name="Text">
    </p:cNvPr>
          <p:cNvSpPr>
            <a:spLocks noGrp="1"/>
          </p:cNvSpPr>
          <p:nvPr/>
        </p:nvSpPr>
        <p:spPr>
          <a:xfrm rot="0">
            <a:off x="7124700" y="2044700"/>
            <a:ext cx="26543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40717658" name="Text">
    </p:cNvPr>
          <p:cNvSpPr>
            <a:spLocks noGrp="1"/>
          </p:cNvSpPr>
          <p:nvPr/>
        </p:nvSpPr>
        <p:spPr>
          <a:xfrm rot="0">
            <a:off x="5537200" y="2044700"/>
            <a:ext cx="5715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55687928" name="Rectangle"/>
          <p:cNvSpPr>
            <a:spLocks noGrp="1"/>
          </p:cNvSpPr>
          <p:nvPr/>
        </p:nvSpPr>
        <p:spPr>
          <a:xfrm>
            <a:off x="6870700" y="2044700"/>
            <a:ext cx="254000" cy="800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084428385" name="Frame"/>
          <p:cNvSpPr>
            <a:spLocks noGrp="1"/>
          </p:cNvSpPr>
          <p:nvPr/>
        </p:nvSpPr>
        <p:spPr>
          <a:xfrm>
            <a:off x="152400" y="13716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274332719" name="Text">
    </p:cNvPr>
          <p:cNvSpPr>
            <a:spLocks noGrp="1"/>
          </p:cNvSpPr>
          <p:nvPr/>
        </p:nvSpPr>
        <p:spPr>
          <a:xfrm rot="0">
            <a:off x="152400" y="13716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658356032" name="Text">
    </p:cNvPr>
          <p:cNvSpPr>
            <a:spLocks noGrp="1"/>
          </p:cNvSpPr>
          <p:nvPr/>
        </p:nvSpPr>
        <p:spPr>
          <a:xfrm rot="0">
            <a:off x="939800" y="1422400"/>
            <a:ext cx="4610100" cy="622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소형저장탱크 LPG 담당자관리 유지보수뷰 Batch 프로그램 생성 (ZFIR9582)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국세청 세무조사 요청 자료 제출을 위한 Data 요청-기유 전 거래처 판매가격 상세 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료('19~'21)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[HCM] 발령품의 관리 메뉴 일부 수정 요청</a:t>
            </a:r>
          </a:p>
        </p:txBody>
      </p:sp>
      <p:sp>
        <p:nvSpPr>
          <p:cNvPr id="1866205056" name="Text">
    </p:cNvPr>
          <p:cNvSpPr>
            <a:spLocks noGrp="1"/>
          </p:cNvSpPr>
          <p:nvPr/>
        </p:nvSpPr>
        <p:spPr>
          <a:xfrm rot="0">
            <a:off x="7226300" y="14478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935604766" name="Text">
    </p:cNvPr>
          <p:cNvSpPr>
            <a:spLocks noGrp="1"/>
          </p:cNvSpPr>
          <p:nvPr/>
        </p:nvSpPr>
        <p:spPr>
          <a:xfrm rot="0">
            <a:off x="6108700" y="1371600"/>
            <a:ext cx="7620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525440375" name="Text">
    </p:cNvPr>
          <p:cNvSpPr>
            <a:spLocks noGrp="1"/>
          </p:cNvSpPr>
          <p:nvPr/>
        </p:nvSpPr>
        <p:spPr>
          <a:xfrm rot="0">
            <a:off x="5537200" y="14478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</a:p>
        </p:txBody>
      </p:sp>
      <p:sp>
        <p:nvSpPr>
          <p:cNvPr id="2090338283" name="Text">
    </p:cNvPr>
          <p:cNvSpPr>
            <a:spLocks noGrp="1"/>
          </p:cNvSpPr>
          <p:nvPr/>
        </p:nvSpPr>
        <p:spPr>
          <a:xfrm rot="0">
            <a:off x="889000" y="13716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30895359" name="Text">
    </p:cNvPr>
          <p:cNvSpPr>
            <a:spLocks noGrp="1"/>
          </p:cNvSpPr>
          <p:nvPr/>
        </p:nvSpPr>
        <p:spPr>
          <a:xfrm rot="0">
            <a:off x="7124700" y="1371600"/>
            <a:ext cx="26543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08492609" name="Text">
    </p:cNvPr>
          <p:cNvSpPr>
            <a:spLocks noGrp="1"/>
          </p:cNvSpPr>
          <p:nvPr/>
        </p:nvSpPr>
        <p:spPr>
          <a:xfrm rot="0">
            <a:off x="5537200" y="13716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76692587" name="Rectangle"/>
          <p:cNvSpPr>
            <a:spLocks noGrp="1"/>
          </p:cNvSpPr>
          <p:nvPr/>
        </p:nvSpPr>
        <p:spPr>
          <a:xfrm>
            <a:off x="6870700" y="1371600"/>
            <a:ext cx="254000" cy="673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금주 업무 실적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– </a:t>
            </a:r>
            <a:r>
              <a:rPr altLang="en-US" lang="ko-KR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  <a:endParaRPr altLang="en-US" lang="ko-KR" sz="1566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174">
                <a:solidFill>
                  <a:srgbClr val="000000"/>
                </a:solidFill>
              </a:rPr>
              <a:t>ISSUE</a:t>
            </a:r>
            <a:r>
              <a:rPr altLang="en-US" kumimoji="1" lang="ko-KR" sz="1174">
                <a:solidFill>
                  <a:srgbClr val="000000"/>
                </a:solidFill>
              </a:rPr>
              <a:t> 및 공지사항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5823" marL="88066" marR="88066" marT="45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완료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진행중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미완료</a:t>
              </a:r>
              <a:r>
                <a:rPr altLang="ko-KR" b="0" lang="en-US" sz="979">
                  <a:solidFill>
                    <a:srgbClr val="000000"/>
                  </a:solidFill>
                </a:rPr>
                <a:t>(</a:t>
              </a:r>
              <a:r>
                <a:rPr altLang="en-US" b="0" lang="ko-KR" sz="979">
                  <a:solidFill>
                    <a:srgbClr val="000000"/>
                  </a:solidFill>
                </a:rPr>
                <a:t>문제</a:t>
              </a:r>
              <a:r>
                <a:rPr altLang="ko-KR" b="0" lang="en-US" sz="979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차주 업무 계획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9" y="296320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(CP(IT 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255578" y="1117570"/>
          <a:ext cx="4846547" cy="2400406"/>
        </p:xfrm>
        <a:graphic>
          <a:graphicData uri="http://schemas.openxmlformats.org/drawingml/2006/table">
            <a:tbl>
              <a:tblPr/>
              <a:tblGrid>
                <a:gridCol w="59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6" marL="88066" marR="88066" marT="4575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76687" y="1117570"/>
          <a:ext cx="4399173" cy="1944545"/>
        </p:xfrm>
        <a:graphic>
          <a:graphicData uri="http://schemas.openxmlformats.org/drawingml/2006/table">
            <a:tbl>
              <a:tblPr/>
              <a:tblGrid>
                <a:gridCol w="6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L="88066" marR="8806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7" y="760293"/>
            <a:ext cx="4399174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" y="744759"/>
            <a:ext cx="4846547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81827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2858186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990617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86344528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17146371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19391916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7459273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8673938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5562601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7376312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3211199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2491114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6613795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7073065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22190079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</a:p>
        </p:txBody>
      </p:sp>
      <p:sp>
        <p:nvSpPr>
          <p:cNvPr id="98222011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</a:p>
        </p:txBody>
      </p:sp>
      <p:sp>
        <p:nvSpPr>
          <p:cNvPr id="30876545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구분회계기준 비용의 1차원가요소 data 산출 프로그램 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사업장별 부가세 과세표준 및 납부세액 신고 명세서 파일 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 프로그램 생성 (ZFIR5082_1)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[FI] E-accounting 최종 결재자 검증 로직 추가 (ZEAM801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0)</a:t>
            </a:r>
          </a:p>
        </p:txBody>
      </p:sp>
      <p:sp>
        <p:nvSpPr>
          <p:cNvPr id="333285807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421987155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23838481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Eaccounting 최종 결재자 검증 로직 추가 (ZEAM8010)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소형저장탱크 LPG 담당자관리 유지보수뷰 Batch 프로그램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생성 (ZFIR9582)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소형저장탱크 LPG 담당자관리 유지보수뷰 Batch 프로그램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생성 테스트 (ZFIR9582)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(추가수정) 사업장별 부가세 과세표준 및 납부세액신고명세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레이아웃 및 로직 수정(ZFIR5082_1)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(추가수정) 사업장별 부가세 과세표준 및 납부세액신고명세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신고파일 생성 로직 수정(ZFIR5082_1)</a:t>
            </a:r>
          </a:p>
        </p:txBody>
      </p:sp>
      <p:sp>
        <p:nvSpPr>
          <p:cNvPr id="1619451257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</a:p>
        </p:txBody>
      </p:sp>
      <p:sp>
        <p:nvSpPr>
          <p:cNvPr id="535404599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</a:p>
        </p:txBody>
      </p:sp>
      <p:sp>
        <p:nvSpPr>
          <p:cNvPr id="105624499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</a:p>
        </p:txBody>
      </p:sp>
      <p:sp>
        <p:nvSpPr>
          <p:cNvPr id="196999972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0088158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02796283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1730251713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</a:p>
        </p:txBody>
      </p:sp>
      <p:sp>
        <p:nvSpPr>
          <p:cNvPr id="127678079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특근확인서 출근시간 활성화 및 특근시작시간 필수 선택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용(90%:반영시점 7월로 연기됨)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국내/외 출장명령서 CC/WBS 수정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근무협조 관리 메뉴 신규 개발 요청</a:t>
            </a:r>
          </a:p>
        </p:txBody>
      </p:sp>
      <p:sp>
        <p:nvSpPr>
          <p:cNvPr id="178061237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225256995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571675969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19일 서버작업으로 결재문서 미생성된 건 재처리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8월 급여작업 지원 (퇴직자 정기급여 수행처리 및 중식비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작업지원)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근무협조 관리 메뉴 신규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국내/외 출장명령서 CC/WBS 수정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인사기록카드(평가)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사직원 내용 수정요청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발령품의 관리 메뉴 일부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퇴직금 계산시 누진 예외 적용 요청</a:t>
            </a:r>
          </a:p>
        </p:txBody>
      </p:sp>
      <p:sp>
        <p:nvSpPr>
          <p:cNvPr id="1066652726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1514090472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</a:p>
        </p:txBody>
      </p:sp>
      <p:sp>
        <p:nvSpPr>
          <p:cNvPr id="74339389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</a:p>
        </p:txBody>
      </p:sp>
      <p:sp>
        <p:nvSpPr>
          <p:cNvPr id="382532529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2902175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90357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1509166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6550739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04644541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5967031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208988041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7636071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5321842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4733195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4700149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7087589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9419831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8651164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9993404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82323772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181157073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</a:p>
        </p:txBody>
      </p:sp>
      <p:sp>
        <p:nvSpPr>
          <p:cNvPr id="1742844561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인사정보 요청서 개발 요청</a:t>
            </a:r>
          </a:p>
        </p:txBody>
      </p:sp>
      <p:sp>
        <p:nvSpPr>
          <p:cNvPr id="123309609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194671839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214688487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시운전팀 방문교통비 코스트센터 고정요청의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생활안정자금 신청자 조회 추가 신청 상환만료 건 신규 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 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국내/외 출장명령서 CC/WBS 수정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문의 응대 및 확인작업(출장비 동행자 관련 신청 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류 안내)</a:t>
            </a:r>
          </a:p>
        </p:txBody>
      </p:sp>
      <p:sp>
        <p:nvSpPr>
          <p:cNvPr id="35924309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</a:p>
        </p:txBody>
      </p:sp>
      <p:sp>
        <p:nvSpPr>
          <p:cNvPr id="54198291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0822</a:t>
            </a:r>
            <a:br/>
            <a:br/>
          </a:p>
        </p:txBody>
      </p:sp>
      <p:sp>
        <p:nvSpPr>
          <p:cNvPr id="131511547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</a:p>
        </p:txBody>
      </p:sp>
      <p:sp>
        <p:nvSpPr>
          <p:cNvPr id="12929535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92687959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4263021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1489851333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</a:p>
        </p:txBody>
      </p:sp>
      <p:sp>
        <p:nvSpPr>
          <p:cNvPr id="2017914929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내자 구입명세서(ZMMR4440)에 'Z9 임가공 PO'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화학물질관리시스템(CMS)로 I/F되는 자재 중 일부 자재에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대해 구매실적만 I/F 가능하도록 예외 기능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수급상황기록부 ERP 추가 작업 요청</a:t>
            </a:r>
          </a:p>
        </p:txBody>
      </p:sp>
      <p:sp>
        <p:nvSpPr>
          <p:cNvPr id="1433349803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792335394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47992877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내자 구입명세서(ZMMR4440)에 'Z9 임가공 PO'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화학물질관리시스템(CMS)로 I/F되는 자재 중 일부 자재에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대해 구매실적만 I/F 가능하도록 예외 기능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수급상황기록부 ERP 추가 작업 요청</a:t>
            </a:r>
          </a:p>
        </p:txBody>
      </p:sp>
      <p:sp>
        <p:nvSpPr>
          <p:cNvPr id="38989812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998973875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2011352366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</a:p>
        </p:txBody>
      </p:sp>
      <p:sp>
        <p:nvSpPr>
          <p:cNvPr id="828718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0991241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62244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2734377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2434727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0914411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32520565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42909074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7266711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1730875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4026290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5241854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892288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4118380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0040756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5040324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54944383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</a:p>
        </p:txBody>
      </p:sp>
      <p:sp>
        <p:nvSpPr>
          <p:cNvPr id="130162810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</a:p>
        </p:txBody>
      </p:sp>
      <p:sp>
        <p:nvSpPr>
          <p:cNvPr id="151486144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마감업무 지원작업</a:t>
            </a:r>
          </a:p>
        </p:txBody>
      </p:sp>
      <p:sp>
        <p:nvSpPr>
          <p:cNvPr id="1390482237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10372309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64788827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'23년 8월 SAP시스템 인프라 취약점 조치 작업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용인 ‘23년도 상반기 FW Rule Revalidation 수행 결과 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증에 따른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HCM개발 File System 가용공간 부족에 따른 로그삭제 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업(2022년11월~12월 로그삭제)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ERP개발 S-imoms Project 개발자 Key 신규생성 및 전달</a:t>
            </a:r>
          </a:p>
        </p:txBody>
      </p:sp>
      <p:sp>
        <p:nvSpPr>
          <p:cNvPr id="73445480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</a:p>
        </p:txBody>
      </p:sp>
      <p:sp>
        <p:nvSpPr>
          <p:cNvPr id="190240836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</a:p>
        </p:txBody>
      </p:sp>
      <p:sp>
        <p:nvSpPr>
          <p:cNvPr id="2079698207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</a:p>
        </p:txBody>
      </p:sp>
      <p:sp>
        <p:nvSpPr>
          <p:cNvPr id="84392713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7540616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90085429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</a:p>
        </p:txBody>
      </p:sp>
      <p:sp>
        <p:nvSpPr>
          <p:cNvPr id="710933485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1916374682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1645004793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067756041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785835139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1409458185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</a:p>
        </p:txBody>
      </p:sp>
      <p:sp>
        <p:nvSpPr>
          <p:cNvPr id="1354073727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</a:p>
        </p:txBody>
      </p:sp>
      <p:sp>
        <p:nvSpPr>
          <p:cNvPr id="125590592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767111404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19987898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