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51118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1135123949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10788972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4089406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4212292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490374419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21842473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117797013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62758273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088970937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102114452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213769326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832886871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50862305" name="Frame"/>
          <p:cNvSpPr>
            <a:spLocks noGrp="1"/>
          </p:cNvSpPr>
          <p:nvPr/>
        </p:nvSpPr>
        <p:spPr>
          <a:xfrm>
            <a:off x="25400" y="53721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68204575" name="Text">
    </p:cNvPr>
          <p:cNvSpPr>
            <a:spLocks noGrp="1"/>
          </p:cNvSpPr>
          <p:nvPr/>
        </p:nvSpPr>
        <p:spPr>
          <a:xfrm rot="0">
            <a:off x="152400" y="53975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303483536" name="Text">
    </p:cNvPr>
          <p:cNvSpPr>
            <a:spLocks noGrp="1"/>
          </p:cNvSpPr>
          <p:nvPr/>
        </p:nvSpPr>
        <p:spPr>
          <a:xfrm rot="0">
            <a:off x="6451600" y="59309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4822431" name="Text">
    </p:cNvPr>
          <p:cNvSpPr>
            <a:spLocks noGrp="1"/>
          </p:cNvSpPr>
          <p:nvPr/>
        </p:nvSpPr>
        <p:spPr>
          <a:xfrm rot="0">
            <a:off x="2057400" y="59309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74316745" name="Text">
    </p:cNvPr>
          <p:cNvSpPr>
            <a:spLocks noGrp="1"/>
          </p:cNvSpPr>
          <p:nvPr/>
        </p:nvSpPr>
        <p:spPr>
          <a:xfrm rot="0">
            <a:off x="101600" y="59309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03166198" name="Text">
    </p:cNvPr>
          <p:cNvSpPr>
            <a:spLocks noGrp="1"/>
          </p:cNvSpPr>
          <p:nvPr/>
        </p:nvSpPr>
        <p:spPr>
          <a:xfrm rot="0">
            <a:off x="101600" y="56896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392764352" name="Text">
    </p:cNvPr>
          <p:cNvSpPr>
            <a:spLocks noGrp="1"/>
          </p:cNvSpPr>
          <p:nvPr/>
        </p:nvSpPr>
        <p:spPr>
          <a:xfrm rot="0">
            <a:off x="2057400" y="56896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243871528" name="Text">
    </p:cNvPr>
          <p:cNvSpPr>
            <a:spLocks noGrp="1"/>
          </p:cNvSpPr>
          <p:nvPr/>
        </p:nvSpPr>
        <p:spPr>
          <a:xfrm rot="0">
            <a:off x="6451600" y="56896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219742067" name="Text">
    </p:cNvPr>
          <p:cNvSpPr>
            <a:spLocks noGrp="1"/>
          </p:cNvSpPr>
          <p:nvPr/>
        </p:nvSpPr>
        <p:spPr>
          <a:xfrm rot="0">
            <a:off x="101600" y="62230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29919605" name="Text">
    </p:cNvPr>
          <p:cNvSpPr>
            <a:spLocks noGrp="1"/>
          </p:cNvSpPr>
          <p:nvPr/>
        </p:nvSpPr>
        <p:spPr>
          <a:xfrm rot="0">
            <a:off x="6451600" y="62230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5399799" name="Text">
    </p:cNvPr>
          <p:cNvSpPr>
            <a:spLocks noGrp="1"/>
          </p:cNvSpPr>
          <p:nvPr/>
        </p:nvSpPr>
        <p:spPr>
          <a:xfrm rot="0">
            <a:off x="2057400" y="62230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92560027" name="Text">
    </p:cNvPr>
          <p:cNvSpPr>
            <a:spLocks noGrp="1"/>
          </p:cNvSpPr>
          <p:nvPr/>
        </p:nvSpPr>
        <p:spPr>
          <a:xfrm rot="0">
            <a:off x="1244600" y="62230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48456530" name="Text">
    </p:cNvPr>
          <p:cNvSpPr>
            <a:spLocks noGrp="1"/>
          </p:cNvSpPr>
          <p:nvPr/>
        </p:nvSpPr>
        <p:spPr>
          <a:xfrm rot="0">
            <a:off x="1244600" y="59309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8977728" name="Text">
    </p:cNvPr>
          <p:cNvSpPr>
            <a:spLocks noGrp="1"/>
          </p:cNvSpPr>
          <p:nvPr/>
        </p:nvSpPr>
        <p:spPr>
          <a:xfrm rot="0">
            <a:off x="1244600" y="56896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1458745698" name="Text">
    </p:cNvPr>
          <p:cNvSpPr>
            <a:spLocks noGrp="1"/>
          </p:cNvSpPr>
          <p:nvPr/>
        </p:nvSpPr>
        <p:spPr>
          <a:xfrm rot="0">
            <a:off x="8102600" y="62230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18778230" name="Text">
    </p:cNvPr>
          <p:cNvSpPr>
            <a:spLocks noGrp="1"/>
          </p:cNvSpPr>
          <p:nvPr/>
        </p:nvSpPr>
        <p:spPr>
          <a:xfrm rot="0">
            <a:off x="8102600" y="56896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344480831" name="Text">
    </p:cNvPr>
          <p:cNvSpPr>
            <a:spLocks noGrp="1"/>
          </p:cNvSpPr>
          <p:nvPr/>
        </p:nvSpPr>
        <p:spPr>
          <a:xfrm rot="0">
            <a:off x="8102600" y="59309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23380753" name="Frame"/>
          <p:cNvSpPr>
            <a:spLocks noGrp="1"/>
          </p:cNvSpPr>
          <p:nvPr/>
        </p:nvSpPr>
        <p:spPr>
          <a:xfrm>
            <a:off x="101600" y="29591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00374465" name="Text">
    </p:cNvPr>
          <p:cNvSpPr>
            <a:spLocks noGrp="1"/>
          </p:cNvSpPr>
          <p:nvPr/>
        </p:nvSpPr>
        <p:spPr>
          <a:xfrm rot="0">
            <a:off x="165100" y="30226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364238377" name="Text">
    </p:cNvPr>
          <p:cNvSpPr>
            <a:spLocks noGrp="1"/>
          </p:cNvSpPr>
          <p:nvPr/>
        </p:nvSpPr>
        <p:spPr>
          <a:xfrm rot="0">
            <a:off x="152400" y="29845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559103614" name="Text">
    </p:cNvPr>
          <p:cNvSpPr>
            <a:spLocks noGrp="1"/>
          </p:cNvSpPr>
          <p:nvPr/>
        </p:nvSpPr>
        <p:spPr>
          <a:xfrm rot="0">
            <a:off x="165100" y="32385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986457133" name="Text">
    </p:cNvPr>
          <p:cNvSpPr>
            <a:spLocks noGrp="1"/>
          </p:cNvSpPr>
          <p:nvPr/>
        </p:nvSpPr>
        <p:spPr>
          <a:xfrm rot="0">
            <a:off x="901700" y="32385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241501352" name="Text">
    </p:cNvPr>
          <p:cNvSpPr>
            <a:spLocks noGrp="1"/>
          </p:cNvSpPr>
          <p:nvPr/>
        </p:nvSpPr>
        <p:spPr>
          <a:xfrm rot="0">
            <a:off x="5549900" y="32385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925209376" name="Text">
    </p:cNvPr>
          <p:cNvSpPr>
            <a:spLocks noGrp="1"/>
          </p:cNvSpPr>
          <p:nvPr/>
        </p:nvSpPr>
        <p:spPr>
          <a:xfrm rot="0">
            <a:off x="6121400" y="32385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89708542" name="Frame"/>
          <p:cNvSpPr>
            <a:spLocks noGrp="1"/>
          </p:cNvSpPr>
          <p:nvPr/>
        </p:nvSpPr>
        <p:spPr>
          <a:xfrm>
            <a:off x="165100" y="42799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0025613" name="Text">
    </p:cNvPr>
          <p:cNvSpPr>
            <a:spLocks noGrp="1"/>
          </p:cNvSpPr>
          <p:nvPr/>
        </p:nvSpPr>
        <p:spPr>
          <a:xfrm rot="0">
            <a:off x="165100" y="42545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682269529" name="Text">
    </p:cNvPr>
          <p:cNvSpPr>
            <a:spLocks noGrp="1"/>
          </p:cNvSpPr>
          <p:nvPr/>
        </p:nvSpPr>
        <p:spPr>
          <a:xfrm rot="0">
            <a:off x="965200" y="43053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전자결재 신규 결재 양식 개발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 미입력 KRI 현황 및 화면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하도급법 적용대상 구매건에 대한 점검 기능 강화</a:t>
            </a:r>
          </a:p>
        </p:txBody>
      </p:sp>
      <p:sp>
        <p:nvSpPr>
          <p:cNvPr id="1492380209" name="Text">
    </p:cNvPr>
          <p:cNvSpPr>
            <a:spLocks noGrp="1"/>
          </p:cNvSpPr>
          <p:nvPr/>
        </p:nvSpPr>
        <p:spPr>
          <a:xfrm rot="0">
            <a:off x="7239000" y="43053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248766759" name="Text">
    </p:cNvPr>
          <p:cNvSpPr>
            <a:spLocks noGrp="1"/>
          </p:cNvSpPr>
          <p:nvPr/>
        </p:nvSpPr>
        <p:spPr>
          <a:xfrm rot="0">
            <a:off x="5549900" y="43053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755230612" name="Text">
    </p:cNvPr>
          <p:cNvSpPr>
            <a:spLocks noGrp="1"/>
          </p:cNvSpPr>
          <p:nvPr/>
        </p:nvSpPr>
        <p:spPr>
          <a:xfrm rot="0">
            <a:off x="901700" y="42545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59991102" name="Text">
    </p:cNvPr>
          <p:cNvSpPr>
            <a:spLocks noGrp="1"/>
          </p:cNvSpPr>
          <p:nvPr/>
        </p:nvSpPr>
        <p:spPr>
          <a:xfrm rot="0">
            <a:off x="6121400" y="42545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76048460" name="Text">
    </p:cNvPr>
          <p:cNvSpPr>
            <a:spLocks noGrp="1"/>
          </p:cNvSpPr>
          <p:nvPr/>
        </p:nvSpPr>
        <p:spPr>
          <a:xfrm rot="0">
            <a:off x="5549900" y="42545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994495" name="Frame"/>
          <p:cNvSpPr>
            <a:spLocks noGrp="1"/>
          </p:cNvSpPr>
          <p:nvPr/>
        </p:nvSpPr>
        <p:spPr>
          <a:xfrm>
            <a:off x="165100" y="35814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2105304" name="Text">
    </p:cNvPr>
          <p:cNvSpPr>
            <a:spLocks noGrp="1"/>
          </p:cNvSpPr>
          <p:nvPr/>
        </p:nvSpPr>
        <p:spPr>
          <a:xfrm rot="0">
            <a:off x="165100" y="35814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436585442" name="Text">
    </p:cNvPr>
          <p:cNvSpPr>
            <a:spLocks noGrp="1"/>
          </p:cNvSpPr>
          <p:nvPr/>
        </p:nvSpPr>
        <p:spPr>
          <a:xfrm rot="0">
            <a:off x="965200" y="36576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1551080325" name="Text">
    </p:cNvPr>
          <p:cNvSpPr>
            <a:spLocks noGrp="1"/>
          </p:cNvSpPr>
          <p:nvPr/>
        </p:nvSpPr>
        <p:spPr>
          <a:xfrm rot="0">
            <a:off x="7239000" y="36576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1852038" name="Text">
    </p:cNvPr>
          <p:cNvSpPr>
            <a:spLocks noGrp="1"/>
          </p:cNvSpPr>
          <p:nvPr/>
        </p:nvSpPr>
        <p:spPr>
          <a:xfrm rot="0">
            <a:off x="5549900" y="36576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08/31</a:t>
            </a:r>
          </a:p>
        </p:txBody>
      </p:sp>
      <p:sp>
        <p:nvSpPr>
          <p:cNvPr id="98997789" name="Text">
    </p:cNvPr>
          <p:cNvSpPr>
            <a:spLocks noGrp="1"/>
          </p:cNvSpPr>
          <p:nvPr/>
        </p:nvSpPr>
        <p:spPr>
          <a:xfrm rot="0">
            <a:off x="901700" y="35814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835211152" name="Text">
    </p:cNvPr>
          <p:cNvSpPr>
            <a:spLocks noGrp="1"/>
          </p:cNvSpPr>
          <p:nvPr/>
        </p:nvSpPr>
        <p:spPr>
          <a:xfrm rot="0">
            <a:off x="6121400" y="35814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06787743" name="Text">
    </p:cNvPr>
          <p:cNvSpPr>
            <a:spLocks noGrp="1"/>
          </p:cNvSpPr>
          <p:nvPr/>
        </p:nvSpPr>
        <p:spPr>
          <a:xfrm rot="0">
            <a:off x="5549900" y="35814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51942285" name="Frame"/>
          <p:cNvSpPr>
            <a:spLocks noGrp="1"/>
          </p:cNvSpPr>
          <p:nvPr/>
        </p:nvSpPr>
        <p:spPr>
          <a:xfrm>
            <a:off x="127000" y="1384300"/>
            <a:ext cx="9779000" cy="143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35246655" name="Frame"/>
          <p:cNvSpPr>
            <a:spLocks noGrp="1"/>
          </p:cNvSpPr>
          <p:nvPr/>
        </p:nvSpPr>
        <p:spPr>
          <a:xfrm>
            <a:off x="152400" y="21971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8338957" name="Text">
    </p:cNvPr>
          <p:cNvSpPr>
            <a:spLocks noGrp="1"/>
          </p:cNvSpPr>
          <p:nvPr/>
        </p:nvSpPr>
        <p:spPr>
          <a:xfrm rot="0">
            <a:off x="152400" y="21717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609207850" name="Text">
    </p:cNvPr>
          <p:cNvSpPr>
            <a:spLocks noGrp="1"/>
          </p:cNvSpPr>
          <p:nvPr/>
        </p:nvSpPr>
        <p:spPr>
          <a:xfrm rot="0">
            <a:off x="952500" y="2222500"/>
            <a:ext cx="45974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CI시설/인허가 검수 및 주유원복 작업신청 결재문서 연동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시스템을 통한 KRI 모니터링 기능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LMS시스템 SKILL SET 기능개선 관련하여 현업 담당자와 회의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ERP 국제유가전송 연동실패에 따른 EAI연계로직 수정</a:t>
            </a:r>
          </a:p>
        </p:txBody>
      </p:sp>
      <p:sp>
        <p:nvSpPr>
          <p:cNvPr id="1584239827" name="Text">
    </p:cNvPr>
          <p:cNvSpPr>
            <a:spLocks noGrp="1"/>
          </p:cNvSpPr>
          <p:nvPr/>
        </p:nvSpPr>
        <p:spPr>
          <a:xfrm rot="0">
            <a:off x="7226300" y="22225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69108250" name="Text">
    </p:cNvPr>
          <p:cNvSpPr>
            <a:spLocks noGrp="1"/>
          </p:cNvSpPr>
          <p:nvPr/>
        </p:nvSpPr>
        <p:spPr>
          <a:xfrm rot="0">
            <a:off x="6108700" y="2171700"/>
            <a:ext cx="7620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83715497" name="Text">
    </p:cNvPr>
          <p:cNvSpPr>
            <a:spLocks noGrp="1"/>
          </p:cNvSpPr>
          <p:nvPr/>
        </p:nvSpPr>
        <p:spPr>
          <a:xfrm rot="0">
            <a:off x="5537200" y="22225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</a:p>
        </p:txBody>
      </p:sp>
      <p:sp>
        <p:nvSpPr>
          <p:cNvPr id="499102104" name="Text">
    </p:cNvPr>
          <p:cNvSpPr>
            <a:spLocks noGrp="1"/>
          </p:cNvSpPr>
          <p:nvPr/>
        </p:nvSpPr>
        <p:spPr>
          <a:xfrm rot="0">
            <a:off x="889000" y="21717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3142768" name="Text">
    </p:cNvPr>
          <p:cNvSpPr>
            <a:spLocks noGrp="1"/>
          </p:cNvSpPr>
          <p:nvPr/>
        </p:nvSpPr>
        <p:spPr>
          <a:xfrm rot="0">
            <a:off x="7124700" y="2171700"/>
            <a:ext cx="26543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14412546" name="Text">
    </p:cNvPr>
          <p:cNvSpPr>
            <a:spLocks noGrp="1"/>
          </p:cNvSpPr>
          <p:nvPr/>
        </p:nvSpPr>
        <p:spPr>
          <a:xfrm rot="0">
            <a:off x="5537200" y="21717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84402987" name="Rectangle"/>
          <p:cNvSpPr>
            <a:spLocks noGrp="1"/>
          </p:cNvSpPr>
          <p:nvPr/>
        </p:nvSpPr>
        <p:spPr>
          <a:xfrm>
            <a:off x="6870700" y="2171700"/>
            <a:ext cx="254000" cy="6477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9596892" name="Frame"/>
          <p:cNvSpPr>
            <a:spLocks noGrp="1"/>
          </p:cNvSpPr>
          <p:nvPr/>
        </p:nvSpPr>
        <p:spPr>
          <a:xfrm>
            <a:off x="152400" y="1371600"/>
            <a:ext cx="9639300" cy="80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7536477" name="Text">
    </p:cNvPr>
          <p:cNvSpPr>
            <a:spLocks noGrp="1"/>
          </p:cNvSpPr>
          <p:nvPr/>
        </p:nvSpPr>
        <p:spPr>
          <a:xfrm rot="0">
            <a:off x="152400" y="13716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697769253" name="Text">
    </p:cNvPr>
          <p:cNvSpPr>
            <a:spLocks noGrp="1"/>
          </p:cNvSpPr>
          <p:nvPr/>
        </p:nvSpPr>
        <p:spPr>
          <a:xfrm rot="0">
            <a:off x="939800" y="1422400"/>
            <a:ext cx="46101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사업장별 부가세 과세표준 및 납부세액신고명세서 로직 분석 및 수정 (ZFIR5082_1)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국세청 세무조사 요청 자료 제출을 위한 Data 요청-기유 전 거래처 판매가격 상세 자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료('19~'21)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발령품의 기능개선: 포지션 한계결정 프로세스 변경 및 이동발령 기타직무 처리 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선</a:t>
            </a:r>
          </a:p>
        </p:txBody>
      </p:sp>
      <p:sp>
        <p:nvSpPr>
          <p:cNvPr id="608186305" name="Text">
    </p:cNvPr>
          <p:cNvSpPr>
            <a:spLocks noGrp="1"/>
          </p:cNvSpPr>
          <p:nvPr/>
        </p:nvSpPr>
        <p:spPr>
          <a:xfrm rot="0">
            <a:off x="7226300" y="1447800"/>
            <a:ext cx="2552700" cy="723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404641408" name="Text">
    </p:cNvPr>
          <p:cNvSpPr>
            <a:spLocks noGrp="1"/>
          </p:cNvSpPr>
          <p:nvPr/>
        </p:nvSpPr>
        <p:spPr>
          <a:xfrm rot="0">
            <a:off x="6108700" y="13716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336973477" name="Text">
    </p:cNvPr>
          <p:cNvSpPr>
            <a:spLocks noGrp="1"/>
          </p:cNvSpPr>
          <p:nvPr/>
        </p:nvSpPr>
        <p:spPr>
          <a:xfrm rot="0">
            <a:off x="5537200" y="1447800"/>
            <a:ext cx="571500" cy="723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08/18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08/17</a:t>
            </a:r>
          </a:p>
        </p:txBody>
      </p:sp>
      <p:sp>
        <p:nvSpPr>
          <p:cNvPr id="91920183" name="Text">
    </p:cNvPr>
          <p:cNvSpPr>
            <a:spLocks noGrp="1"/>
          </p:cNvSpPr>
          <p:nvPr/>
        </p:nvSpPr>
        <p:spPr>
          <a:xfrm rot="0">
            <a:off x="889000" y="13716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51657086" name="Text">
    </p:cNvPr>
          <p:cNvSpPr>
            <a:spLocks noGrp="1"/>
          </p:cNvSpPr>
          <p:nvPr/>
        </p:nvSpPr>
        <p:spPr>
          <a:xfrm rot="0">
            <a:off x="7124700" y="13716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86056642" name="Text">
    </p:cNvPr>
          <p:cNvSpPr>
            <a:spLocks noGrp="1"/>
          </p:cNvSpPr>
          <p:nvPr/>
        </p:nvSpPr>
        <p:spPr>
          <a:xfrm rot="0">
            <a:off x="5537200" y="13716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0262233" name="Rectangle"/>
          <p:cNvSpPr>
            <a:spLocks noGrp="1"/>
          </p:cNvSpPr>
          <p:nvPr/>
        </p:nvSpPr>
        <p:spPr>
          <a:xfrm>
            <a:off x="6870700" y="13716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