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[2023.08.15 ~ 2023.08.21]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8월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71605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233306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17287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5028881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286652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4033564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90680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758656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41553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700205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020075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80987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53335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113809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776255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12837545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89902783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</a:p>
        </p:txBody>
      </p:sp>
      <p:sp>
        <p:nvSpPr>
          <p:cNvPr id="42012325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3059917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688921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</a:p>
        </p:txBody>
      </p:sp>
      <p:sp>
        <p:nvSpPr>
          <p:cNvPr id="5077576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13940338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1588783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43162068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791994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451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586623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48863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245398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4470776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023770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876449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820000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7651349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5743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782901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56864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45210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487293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1214917" name="Text">
    </p:cNvPr>
          <p:cNvSpPr>
            <a:spLocks noGrp="1"/>
          </p:cNvSpPr>
          <p:nvPr/>
        </p:nvSpPr>
        <p:spPr>
          <a:xfrm rot="0">
            <a:off x="9702800" y="1511300"/>
            <a:ext cx="3683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720266772" name="Text">
    </p:cNvPr>
          <p:cNvSpPr>
            <a:spLocks noGrp="1"/>
          </p:cNvSpPr>
          <p:nvPr/>
        </p:nvSpPr>
        <p:spPr>
          <a:xfrm rot="0">
            <a:off x="9334500" y="1511300"/>
            <a:ext cx="3683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896037675" name="Text">
    </p:cNvPr>
          <p:cNvSpPr>
            <a:spLocks noGrp="1"/>
          </p:cNvSpPr>
          <p:nvPr/>
        </p:nvSpPr>
        <p:spPr>
          <a:xfrm rot="0">
            <a:off x="5930900" y="1511300"/>
            <a:ext cx="3403600" cy="3949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1604673960" name="Text">
    </p:cNvPr>
          <p:cNvSpPr>
            <a:spLocks noGrp="1"/>
          </p:cNvSpPr>
          <p:nvPr/>
        </p:nvSpPr>
        <p:spPr>
          <a:xfrm rot="0">
            <a:off x="5308600" y="1511300"/>
            <a:ext cx="57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9717672" name="Text">
    </p:cNvPr>
          <p:cNvSpPr>
            <a:spLocks noGrp="1"/>
          </p:cNvSpPr>
          <p:nvPr/>
        </p:nvSpPr>
        <p:spPr>
          <a:xfrm rot="0">
            <a:off x="88900" y="1511300"/>
            <a:ext cx="57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564962146" name="Text">
    </p:cNvPr>
          <p:cNvSpPr>
            <a:spLocks noGrp="1"/>
          </p:cNvSpPr>
          <p:nvPr/>
        </p:nvSpPr>
        <p:spPr>
          <a:xfrm rot="0">
            <a:off x="711200" y="1511300"/>
            <a:ext cx="3403600" cy="3949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점검-8/7   운영반영-8/8   마이그레이션 데이터 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렌징 프로그램 개발-8/9   PO 수신메일 내용 수정-8/9   오더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취소정보 전송여부 체크 로직 추가-8/10 1LEG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구축-8/11 2LEG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국세청 세무조사 요청 자료 제출을 위한 Data 요청-기유 전 거래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 판매가격 상세 자료('19~'21</a:t>
            </a:r>
          </a:p>
        </p:txBody>
      </p:sp>
      <p:sp>
        <p:nvSpPr>
          <p:cNvPr id="893778308" name="Text">
    </p:cNvPr>
          <p:cNvSpPr>
            <a:spLocks noGrp="1"/>
          </p:cNvSpPr>
          <p:nvPr/>
        </p:nvSpPr>
        <p:spPr>
          <a:xfrm rot="0">
            <a:off x="4483100" y="1511300"/>
            <a:ext cx="3683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100576421" name="Text">
    </p:cNvPr>
          <p:cNvSpPr>
            <a:spLocks noGrp="1"/>
          </p:cNvSpPr>
          <p:nvPr/>
        </p:nvSpPr>
        <p:spPr>
          <a:xfrm rot="0">
            <a:off x="4851400" y="1511300"/>
            <a:ext cx="3683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190638235" name="Text">
    </p:cNvPr>
          <p:cNvSpPr>
            <a:spLocks noGrp="1"/>
          </p:cNvSpPr>
          <p:nvPr/>
        </p:nvSpPr>
        <p:spPr>
          <a:xfrm rot="0">
            <a:off x="4114800" y="1511300"/>
            <a:ext cx="3683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540932954" name="Text">
    </p:cNvPr>
          <p:cNvSpPr>
            <a:spLocks noGrp="1"/>
          </p:cNvSpPr>
          <p:nvPr/>
        </p:nvSpPr>
        <p:spPr>
          <a:xfrm rot="0">
            <a:off x="660400" y="1511300"/>
            <a:ext cx="34544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4526592" name="Text">
    </p:cNvPr>
          <p:cNvSpPr>
            <a:spLocks noGrp="1"/>
          </p:cNvSpPr>
          <p:nvPr/>
        </p:nvSpPr>
        <p:spPr>
          <a:xfrm rot="0">
            <a:off x="5880100" y="1511300"/>
            <a:ext cx="34544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4018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89794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23240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511856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943030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79380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15403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99422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6424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53110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01553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85067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908002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346843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07076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9535287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71360765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65803495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9850653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239836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8836884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25579326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8300341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7398543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597722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648336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0934219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62281191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38803486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313032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2309455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22392214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50128640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</a:t>
            </a:r>
            <a:br/>
          </a:p>
        </p:txBody>
      </p:sp>
      <p:sp>
        <p:nvSpPr>
          <p:cNvPr id="76685394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2134099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69447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848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628414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64276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71819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386815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5853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428509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55751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69512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811228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680330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735821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814034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145350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025391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32783328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2452791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</a:p>
        </p:txBody>
      </p:sp>
      <p:sp>
        <p:nvSpPr>
          <p:cNvPr id="4374945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3986516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8791136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ITSM-97115 변경결과 작성ITSM-91167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감사 자료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FW Rule Revalidation 결과 예외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시스템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재검정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재검정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요율 및 거리 업데이트</a:t>
            </a:r>
          </a:p>
        </p:txBody>
      </p:sp>
      <p:sp>
        <p:nvSpPr>
          <p:cNvPr id="21027154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20525904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58032662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9032781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2361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6577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9247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2112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189430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05896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4550173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55544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01023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7672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72814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66965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904410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87038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447053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0210374" name="Text">
    </p:cNvPr>
          <p:cNvSpPr>
            <a:spLocks noGrp="1"/>
          </p:cNvSpPr>
          <p:nvPr/>
        </p:nvSpPr>
        <p:spPr>
          <a:xfrm rot="0">
            <a:off x="97028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1542956648" name="Text">
    </p:cNvPr>
          <p:cNvSpPr>
            <a:spLocks noGrp="1"/>
          </p:cNvSpPr>
          <p:nvPr/>
        </p:nvSpPr>
        <p:spPr>
          <a:xfrm rot="0">
            <a:off x="93345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242388856" name="Text">
    </p:cNvPr>
          <p:cNvSpPr>
            <a:spLocks noGrp="1"/>
          </p:cNvSpPr>
          <p:nvPr/>
        </p:nvSpPr>
        <p:spPr>
          <a:xfrm rot="0">
            <a:off x="5930900" y="1511300"/>
            <a:ext cx="34036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944622249" name="Text">
    </p:cNvPr>
          <p:cNvSpPr>
            <a:spLocks noGrp="1"/>
          </p:cNvSpPr>
          <p:nvPr/>
        </p:nvSpPr>
        <p:spPr>
          <a:xfrm rot="0">
            <a:off x="5308600" y="1511300"/>
            <a:ext cx="57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85811821" name="Text">
    </p:cNvPr>
          <p:cNvSpPr>
            <a:spLocks noGrp="1"/>
          </p:cNvSpPr>
          <p:nvPr/>
        </p:nvSpPr>
        <p:spPr>
          <a:xfrm rot="0">
            <a:off x="88900" y="1511300"/>
            <a:ext cx="57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82011631" name="Text">
    </p:cNvPr>
          <p:cNvSpPr>
            <a:spLocks noGrp="1"/>
          </p:cNvSpPr>
          <p:nvPr/>
        </p:nvSpPr>
        <p:spPr>
          <a:xfrm rot="0">
            <a:off x="711200" y="1511300"/>
            <a:ext cx="34036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'나프타 수입부과금' 작업 에러 원인확인 -&gt; 규격 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식이 기존과 달라져 RPA 판단 불가. 차후 작업 요청 시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'예산 계획 대비 실적 차이 사유집계' 작업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111,112,113,116,117,209 pc 확인 - 117pc 화면불투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명&amp;무한로딩 -&gt; ctr+alt+del 다시시작 - 209pc 재부팅, AA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정상수행 위한 데이터정리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및 에러확인 -&gt; Excel Macro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외와지급계좌'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FX' 작업 정상수행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 (작업완료 메일 미발송)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SAP 판단 T-Code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전달</a:t>
            </a:r>
          </a:p>
        </p:txBody>
      </p:sp>
      <p:sp>
        <p:nvSpPr>
          <p:cNvPr id="215374848" name="Text">
    </p:cNvPr>
          <p:cNvSpPr>
            <a:spLocks noGrp="1"/>
          </p:cNvSpPr>
          <p:nvPr/>
        </p:nvSpPr>
        <p:spPr>
          <a:xfrm rot="0">
            <a:off x="44831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511577521" name="Text">
    </p:cNvPr>
          <p:cNvSpPr>
            <a:spLocks noGrp="1"/>
          </p:cNvSpPr>
          <p:nvPr/>
        </p:nvSpPr>
        <p:spPr>
          <a:xfrm rot="0">
            <a:off x="48514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320160963" name="Text">
    </p:cNvPr>
          <p:cNvSpPr>
            <a:spLocks noGrp="1"/>
          </p:cNvSpPr>
          <p:nvPr/>
        </p:nvSpPr>
        <p:spPr>
          <a:xfrm rot="0">
            <a:off x="41148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757703742" name="Text">
    </p:cNvPr>
          <p:cNvSpPr>
            <a:spLocks noGrp="1"/>
          </p:cNvSpPr>
          <p:nvPr/>
        </p:nvSpPr>
        <p:spPr>
          <a:xfrm rot="0">
            <a:off x="660400" y="1511300"/>
            <a:ext cx="34544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0981959" name="Text">
    </p:cNvPr>
          <p:cNvSpPr>
            <a:spLocks noGrp="1"/>
          </p:cNvSpPr>
          <p:nvPr/>
        </p:nvSpPr>
        <p:spPr>
          <a:xfrm rot="0">
            <a:off x="5880100" y="1511300"/>
            <a:ext cx="34544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4423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71690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8379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990128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8004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28230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676403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68159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45922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65454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687481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805953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67291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419644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709288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53831978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2439525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협력업체 작업허가서 전자결재 화면 수정요청</a:t>
            </a:r>
          </a:p>
        </p:txBody>
      </p:sp>
      <p:sp>
        <p:nvSpPr>
          <p:cNvPr id="185252912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7825805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439095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협력업체 작업허가서 전자결재 화면 수정요청</a:t>
            </a:r>
          </a:p>
        </p:txBody>
      </p:sp>
      <p:sp>
        <p:nvSpPr>
          <p:cNvPr id="157407048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7743561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56249763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63311855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029067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481322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5859116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677425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</a:p>
        </p:txBody>
      </p:sp>
      <p:sp>
        <p:nvSpPr>
          <p:cNvPr id="14940706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8273254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358079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CP공지사항 삭제요청(S-MSDS-1328,S-MSDS-1329)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메일 기능개선 수정사항 실 적용전 운영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수신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LMS시스템 SKILL SET 기능개선 관련하여 현업 담당자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와 회의</a:t>
            </a:r>
          </a:p>
        </p:txBody>
      </p:sp>
      <p:sp>
        <p:nvSpPr>
          <p:cNvPr id="12245282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20960425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83987638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2236511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4703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262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04552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48112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387498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0493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0129065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7127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16143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167137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563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854779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630821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893991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5135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553341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3604497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81846128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</a:p>
        </p:txBody>
      </p:sp>
      <p:sp>
        <p:nvSpPr>
          <p:cNvPr id="193410653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211219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9271374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SOIL  IT 외부 감사 자료 요청 및 질의 응답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기회수 상품권 변경 요청</a:t>
            </a:r>
          </a:p>
        </p:txBody>
      </p:sp>
      <p:sp>
        <p:nvSpPr>
          <p:cNvPr id="15011329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7951358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3629082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93711739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680038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14045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</a:p>
        </p:txBody>
      </p:sp>
      <p:sp>
        <p:nvSpPr>
          <p:cNvPr id="1648243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83681732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총수송실적 내 '납품처 및 지역' 공란 업데이트 확인 (배치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18518475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5786404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4776402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사용자 접속 불가 원인 파악 (계정 잠김 및 에러 내용)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계정 활성화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내 '납품처 및 지역' 공란 발생 원인 파악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데이터 업데이트 (ERP 내 누락 CUST_CD 요청을 통해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완료)</a:t>
            </a:r>
          </a:p>
        </p:txBody>
      </p:sp>
      <p:sp>
        <p:nvSpPr>
          <p:cNvPr id="26665746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br/>
          </a:p>
        </p:txBody>
      </p:sp>
      <p:sp>
        <p:nvSpPr>
          <p:cNvPr id="17190501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br/>
          </a:p>
        </p:txBody>
      </p:sp>
      <p:sp>
        <p:nvSpPr>
          <p:cNvPr id="6244130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br/>
          </a:p>
        </p:txBody>
      </p:sp>
      <p:sp>
        <p:nvSpPr>
          <p:cNvPr id="56256749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75277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2005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319029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473013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819795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67158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422319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68514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09939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86830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52792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78179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03338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539343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513287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10295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61644823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8650694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6277555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9997511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942284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국제유가전송 연동실패에 따른 EAI연계로직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EAI시스템 정기점검 2023년도 2/4분기 </a:t>
            </a:r>
          </a:p>
        </p:txBody>
      </p:sp>
      <p:sp>
        <p:nvSpPr>
          <p:cNvPr id="207528212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91263288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40332119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4945115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78194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남대현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51118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13512394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10788972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3408940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44212292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90374419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184247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117797013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275827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897093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02114452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13769326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32886871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0862305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68204575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303483536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822431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4316745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3166198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92764352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43871528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19742067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9919605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399799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2560027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8456530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8977728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458745698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8778230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344480831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3380753" name="Frame"/>
          <p:cNvSpPr>
            <a:spLocks noGrp="1"/>
          </p:cNvSpPr>
          <p:nvPr/>
        </p:nvSpPr>
        <p:spPr>
          <a:xfrm>
            <a:off x="101600" y="29591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00374465" name="Text">
    </p:cNvPr>
          <p:cNvSpPr>
            <a:spLocks noGrp="1"/>
          </p:cNvSpPr>
          <p:nvPr/>
        </p:nvSpPr>
        <p:spPr>
          <a:xfrm rot="0">
            <a:off x="165100" y="3022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4238377" name="Text">
    </p:cNvPr>
          <p:cNvSpPr>
            <a:spLocks noGrp="1"/>
          </p:cNvSpPr>
          <p:nvPr/>
        </p:nvSpPr>
        <p:spPr>
          <a:xfrm rot="0">
            <a:off x="152400" y="2984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59103614" name="Text">
    </p:cNvPr>
          <p:cNvSpPr>
            <a:spLocks noGrp="1"/>
          </p:cNvSpPr>
          <p:nvPr/>
        </p:nvSpPr>
        <p:spPr>
          <a:xfrm rot="0">
            <a:off x="165100" y="3238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86457133" name="Text">
    </p:cNvPr>
          <p:cNvSpPr>
            <a:spLocks noGrp="1"/>
          </p:cNvSpPr>
          <p:nvPr/>
        </p:nvSpPr>
        <p:spPr>
          <a:xfrm rot="0">
            <a:off x="901700" y="3238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1501352" name="Text">
    </p:cNvPr>
          <p:cNvSpPr>
            <a:spLocks noGrp="1"/>
          </p:cNvSpPr>
          <p:nvPr/>
        </p:nvSpPr>
        <p:spPr>
          <a:xfrm rot="0">
            <a:off x="5549900" y="3238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925209376" name="Text">
    </p:cNvPr>
          <p:cNvSpPr>
            <a:spLocks noGrp="1"/>
          </p:cNvSpPr>
          <p:nvPr/>
        </p:nvSpPr>
        <p:spPr>
          <a:xfrm rot="0">
            <a:off x="6121400" y="3238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89708542" name="Frame"/>
          <p:cNvSpPr>
            <a:spLocks noGrp="1"/>
          </p:cNvSpPr>
          <p:nvPr/>
        </p:nvSpPr>
        <p:spPr>
          <a:xfrm>
            <a:off x="165100" y="42799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30025613" name="Text">
    </p:cNvPr>
          <p:cNvSpPr>
            <a:spLocks noGrp="1"/>
          </p:cNvSpPr>
          <p:nvPr/>
        </p:nvSpPr>
        <p:spPr>
          <a:xfrm rot="0">
            <a:off x="165100" y="4254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82269529" name="Text">
    </p:cNvPr>
          <p:cNvSpPr>
            <a:spLocks noGrp="1"/>
          </p:cNvSpPr>
          <p:nvPr/>
        </p:nvSpPr>
        <p:spPr>
          <a:xfrm rot="0">
            <a:off x="965200" y="43053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1492380209" name="Text">
    </p:cNvPr>
          <p:cNvSpPr>
            <a:spLocks noGrp="1"/>
          </p:cNvSpPr>
          <p:nvPr/>
        </p:nvSpPr>
        <p:spPr>
          <a:xfrm rot="0">
            <a:off x="7239000" y="43053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48766759" name="Text">
    </p:cNvPr>
          <p:cNvSpPr>
            <a:spLocks noGrp="1"/>
          </p:cNvSpPr>
          <p:nvPr/>
        </p:nvSpPr>
        <p:spPr>
          <a:xfrm rot="0">
            <a:off x="5549900" y="43053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755230612" name="Text">
    </p:cNvPr>
          <p:cNvSpPr>
            <a:spLocks noGrp="1"/>
          </p:cNvSpPr>
          <p:nvPr/>
        </p:nvSpPr>
        <p:spPr>
          <a:xfrm rot="0">
            <a:off x="901700" y="4254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991102" name="Text">
    </p:cNvPr>
          <p:cNvSpPr>
            <a:spLocks noGrp="1"/>
          </p:cNvSpPr>
          <p:nvPr/>
        </p:nvSpPr>
        <p:spPr>
          <a:xfrm rot="0">
            <a:off x="6121400" y="4254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6048460" name="Text">
    </p:cNvPr>
          <p:cNvSpPr>
            <a:spLocks noGrp="1"/>
          </p:cNvSpPr>
          <p:nvPr/>
        </p:nvSpPr>
        <p:spPr>
          <a:xfrm rot="0">
            <a:off x="5549900" y="4254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994495" name="Frame"/>
          <p:cNvSpPr>
            <a:spLocks noGrp="1"/>
          </p:cNvSpPr>
          <p:nvPr/>
        </p:nvSpPr>
        <p:spPr>
          <a:xfrm>
            <a:off x="165100" y="3581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92105304" name="Text">
    </p:cNvPr>
          <p:cNvSpPr>
            <a:spLocks noGrp="1"/>
          </p:cNvSpPr>
          <p:nvPr/>
        </p:nvSpPr>
        <p:spPr>
          <a:xfrm rot="0">
            <a:off x="165100" y="3581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36585442" name="Text">
    </p:cNvPr>
          <p:cNvSpPr>
            <a:spLocks noGrp="1"/>
          </p:cNvSpPr>
          <p:nvPr/>
        </p:nvSpPr>
        <p:spPr>
          <a:xfrm rot="0">
            <a:off x="965200" y="3657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551080325" name="Text">
    </p:cNvPr>
          <p:cNvSpPr>
            <a:spLocks noGrp="1"/>
          </p:cNvSpPr>
          <p:nvPr/>
        </p:nvSpPr>
        <p:spPr>
          <a:xfrm rot="0">
            <a:off x="7239000" y="3657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1852038" name="Text">
    </p:cNvPr>
          <p:cNvSpPr>
            <a:spLocks noGrp="1"/>
          </p:cNvSpPr>
          <p:nvPr/>
        </p:nvSpPr>
        <p:spPr>
          <a:xfrm rot="0">
            <a:off x="5549900" y="3657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98997789" name="Text">
    </p:cNvPr>
          <p:cNvSpPr>
            <a:spLocks noGrp="1"/>
          </p:cNvSpPr>
          <p:nvPr/>
        </p:nvSpPr>
        <p:spPr>
          <a:xfrm rot="0">
            <a:off x="901700" y="3581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5211152" name="Text">
    </p:cNvPr>
          <p:cNvSpPr>
            <a:spLocks noGrp="1"/>
          </p:cNvSpPr>
          <p:nvPr/>
        </p:nvSpPr>
        <p:spPr>
          <a:xfrm rot="0">
            <a:off x="6121400" y="3581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787743" name="Text">
    </p:cNvPr>
          <p:cNvSpPr>
            <a:spLocks noGrp="1"/>
          </p:cNvSpPr>
          <p:nvPr/>
        </p:nvSpPr>
        <p:spPr>
          <a:xfrm rot="0">
            <a:off x="5549900" y="3581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1942285" name="Frame"/>
          <p:cNvSpPr>
            <a:spLocks noGrp="1"/>
          </p:cNvSpPr>
          <p:nvPr/>
        </p:nvSpPr>
        <p:spPr>
          <a:xfrm>
            <a:off x="127000" y="1384300"/>
            <a:ext cx="9779000" cy="1435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35246655" name="Frame"/>
          <p:cNvSpPr>
            <a:spLocks noGrp="1"/>
          </p:cNvSpPr>
          <p:nvPr/>
        </p:nvSpPr>
        <p:spPr>
          <a:xfrm>
            <a:off x="152400" y="2197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38338957" name="Text">
    </p:cNvPr>
          <p:cNvSpPr>
            <a:spLocks noGrp="1"/>
          </p:cNvSpPr>
          <p:nvPr/>
        </p:nvSpPr>
        <p:spPr>
          <a:xfrm rot="0">
            <a:off x="152400" y="2171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09207850" name="Text">
    </p:cNvPr>
          <p:cNvSpPr>
            <a:spLocks noGrp="1"/>
          </p:cNvSpPr>
          <p:nvPr/>
        </p:nvSpPr>
        <p:spPr>
          <a:xfrm rot="0">
            <a:off x="952500" y="2222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LMS시스템 SKILL SET 기능개선 관련하여 현업 담당자와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ERP 국제유가전송 연동실패에 따른 EAI연계로직 수정</a:t>
            </a:r>
          </a:p>
        </p:txBody>
      </p:sp>
      <p:sp>
        <p:nvSpPr>
          <p:cNvPr id="1584239827" name="Text">
    </p:cNvPr>
          <p:cNvSpPr>
            <a:spLocks noGrp="1"/>
          </p:cNvSpPr>
          <p:nvPr/>
        </p:nvSpPr>
        <p:spPr>
          <a:xfrm rot="0">
            <a:off x="7226300" y="2222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9108250" name="Text">
    </p:cNvPr>
          <p:cNvSpPr>
            <a:spLocks noGrp="1"/>
          </p:cNvSpPr>
          <p:nvPr/>
        </p:nvSpPr>
        <p:spPr>
          <a:xfrm rot="0">
            <a:off x="6108700" y="2171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83715497" name="Text">
    </p:cNvPr>
          <p:cNvSpPr>
            <a:spLocks noGrp="1"/>
          </p:cNvSpPr>
          <p:nvPr/>
        </p:nvSpPr>
        <p:spPr>
          <a:xfrm rot="0">
            <a:off x="5537200" y="2222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</a:p>
        </p:txBody>
      </p:sp>
      <p:sp>
        <p:nvSpPr>
          <p:cNvPr id="499102104" name="Text">
    </p:cNvPr>
          <p:cNvSpPr>
            <a:spLocks noGrp="1"/>
          </p:cNvSpPr>
          <p:nvPr/>
        </p:nvSpPr>
        <p:spPr>
          <a:xfrm rot="0">
            <a:off x="889000" y="2171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3142768" name="Text">
    </p:cNvPr>
          <p:cNvSpPr>
            <a:spLocks noGrp="1"/>
          </p:cNvSpPr>
          <p:nvPr/>
        </p:nvSpPr>
        <p:spPr>
          <a:xfrm rot="0">
            <a:off x="7124700" y="2171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4412546" name="Text">
    </p:cNvPr>
          <p:cNvSpPr>
            <a:spLocks noGrp="1"/>
          </p:cNvSpPr>
          <p:nvPr/>
        </p:nvSpPr>
        <p:spPr>
          <a:xfrm rot="0">
            <a:off x="5537200" y="2171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4402987" name="Rectangle"/>
          <p:cNvSpPr>
            <a:spLocks noGrp="1"/>
          </p:cNvSpPr>
          <p:nvPr/>
        </p:nvSpPr>
        <p:spPr>
          <a:xfrm>
            <a:off x="6870700" y="2171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89596892" name="Frame"/>
          <p:cNvSpPr>
            <a:spLocks noGrp="1"/>
          </p:cNvSpPr>
          <p:nvPr/>
        </p:nvSpPr>
        <p:spPr>
          <a:xfrm>
            <a:off x="152400" y="1371600"/>
            <a:ext cx="9639300" cy="800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17536477" name="Text">
    </p:cNvPr>
          <p:cNvSpPr>
            <a:spLocks noGrp="1"/>
          </p:cNvSpPr>
          <p:nvPr/>
        </p:nvSpPr>
        <p:spPr>
          <a:xfrm rot="0">
            <a:off x="152400" y="13716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97769253" name="Text">
    </p:cNvPr>
          <p:cNvSpPr>
            <a:spLocks noGrp="1"/>
          </p:cNvSpPr>
          <p:nvPr/>
        </p:nvSpPr>
        <p:spPr>
          <a:xfrm rot="0">
            <a:off x="939800" y="1422400"/>
            <a:ext cx="46101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사업장별 부가세 과세표준 및 납부세액신고명세서 로직 분석 및 수정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국세청 세무조사 요청 자료 제출을 위한 Data 요청-기유 전 거래처 판매가격 상세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료('19~'21)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발령품의 기능개선: 포지션 한계결정 프로세스 변경 및 이동발령 기타직무 처리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선</a:t>
            </a:r>
          </a:p>
        </p:txBody>
      </p:sp>
      <p:sp>
        <p:nvSpPr>
          <p:cNvPr id="608186305" name="Text">
    </p:cNvPr>
          <p:cNvSpPr>
            <a:spLocks noGrp="1"/>
          </p:cNvSpPr>
          <p:nvPr/>
        </p:nvSpPr>
        <p:spPr>
          <a:xfrm rot="0">
            <a:off x="7226300" y="1447800"/>
            <a:ext cx="2552700" cy="723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4641408" name="Text">
    </p:cNvPr>
          <p:cNvSpPr>
            <a:spLocks noGrp="1"/>
          </p:cNvSpPr>
          <p:nvPr/>
        </p:nvSpPr>
        <p:spPr>
          <a:xfrm rot="0">
            <a:off x="6108700" y="13716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36973477" name="Text">
    </p:cNvPr>
          <p:cNvSpPr>
            <a:spLocks noGrp="1"/>
          </p:cNvSpPr>
          <p:nvPr/>
        </p:nvSpPr>
        <p:spPr>
          <a:xfrm rot="0">
            <a:off x="5537200" y="1447800"/>
            <a:ext cx="571500" cy="723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</a:p>
        </p:txBody>
      </p:sp>
      <p:sp>
        <p:nvSpPr>
          <p:cNvPr id="91920183" name="Text">
    </p:cNvPr>
          <p:cNvSpPr>
            <a:spLocks noGrp="1"/>
          </p:cNvSpPr>
          <p:nvPr/>
        </p:nvSpPr>
        <p:spPr>
          <a:xfrm rot="0">
            <a:off x="889000" y="13716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1657086" name="Text">
    </p:cNvPr>
          <p:cNvSpPr>
            <a:spLocks noGrp="1"/>
          </p:cNvSpPr>
          <p:nvPr/>
        </p:nvSpPr>
        <p:spPr>
          <a:xfrm rot="0">
            <a:off x="7124700" y="13716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6056642" name="Text">
    </p:cNvPr>
          <p:cNvSpPr>
            <a:spLocks noGrp="1"/>
          </p:cNvSpPr>
          <p:nvPr/>
        </p:nvSpPr>
        <p:spPr>
          <a:xfrm rot="0">
            <a:off x="5537200" y="13716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62233" name="Rectangle"/>
          <p:cNvSpPr>
            <a:spLocks noGrp="1"/>
          </p:cNvSpPr>
          <p:nvPr/>
        </p:nvSpPr>
        <p:spPr>
          <a:xfrm>
            <a:off x="6870700" y="13716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24318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9028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29053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33998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8293464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0409287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92037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82385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91520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610565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62799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050820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46715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77627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313599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8949078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00312725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E-accounting 최종 결재자 검증 로직 추가 (ZEAM801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0)</a:t>
            </a:r>
          </a:p>
        </p:txBody>
      </p:sp>
      <p:sp>
        <p:nvSpPr>
          <p:cNvPr id="55732439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878612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521580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Off duty, 공휴일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납부세액신고명세서 로직 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석 및 수정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Eaccounting 프로세스 분석 및 로직 분석(ZEAM8000, ZE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Eaccounting 최종 결재자 검증 로직 추가 (ZEAM8010)</a:t>
            </a:r>
          </a:p>
        </p:txBody>
      </p:sp>
      <p:sp>
        <p:nvSpPr>
          <p:cNvPr id="12191530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71747022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729037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1037946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92287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61244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5270817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163905885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</a:p>
        </p:txBody>
      </p:sp>
      <p:sp>
        <p:nvSpPr>
          <p:cNvPr id="84815741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0026488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8674288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 및 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동발령 기타직무 처리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인사기록카드 조회 시 통신정보 (전화번호 및 이메일)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23171840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37213737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44753033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</a:p>
        </p:txBody>
      </p:sp>
      <p:sp>
        <p:nvSpPr>
          <p:cNvPr id="187720688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138919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317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752795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84625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898552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5536656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9102015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85754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52238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13934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86905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916607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77678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66785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09251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67268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93877255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47167027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41356261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3382616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823165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특근확인서(HCM/CP) 휴게시간 및 특근시간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신청서의 국내출장 근태 구분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보육료 신청서 시스템 보완</a:t>
            </a:r>
          </a:p>
        </p:txBody>
      </p:sp>
      <p:sp>
        <p:nvSpPr>
          <p:cNvPr id="18635277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14359900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0821</a:t>
            </a:r>
            <a:br/>
          </a:p>
        </p:txBody>
      </p:sp>
      <p:sp>
        <p:nvSpPr>
          <p:cNvPr id="4684993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209010430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5761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5180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213136975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54409575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</a:p>
        </p:txBody>
      </p:sp>
      <p:sp>
        <p:nvSpPr>
          <p:cNvPr id="198957128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0310073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8459225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</a:p>
        </p:txBody>
      </p:sp>
      <p:sp>
        <p:nvSpPr>
          <p:cNvPr id="66309101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65675663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135720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</a:p>
        </p:txBody>
      </p:sp>
      <p:sp>
        <p:nvSpPr>
          <p:cNvPr id="6362808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09538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5906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8170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88053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387451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63796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527739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188327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70389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73437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811834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267083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60192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562940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86358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744942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93139299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1241392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(구)조회용ERP 서버 데이터 이관 및 이기종 업그레이드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업건 업무지원</a:t>
            </a:r>
          </a:p>
        </p:txBody>
      </p:sp>
      <p:sp>
        <p:nvSpPr>
          <p:cNvPr id="149994696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0957955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77134653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스마트빌 관련 RFC 통신 테스트 확인 및 업무지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원(SBRFC)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GUI 즐겨찾기 한글깨짐 현상 원인 파악 및 처리작업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원격 업무지원(중질유사업팀)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추가 자료요청 취합 및 전달(삼일회계법인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160133369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10071828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20389055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87331639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993270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16315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1949159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50214411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38791273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55447258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54961708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82613190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5926375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9537162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23582673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170375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