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9906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61156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015500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429903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20938931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239234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19898527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7172449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8578384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6840277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1328686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3545918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4977807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657337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68940234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8041493" name="Text">
    </p:cNvPr>
          <p:cNvSpPr>
            <a:spLocks noGrp="1"/>
          </p:cNvSpPr>
          <p:nvPr/>
        </p:nvSpPr>
        <p:spPr>
          <a:xfrm rot="0">
            <a:off x="95377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697228823" name="Text">
    </p:cNvPr>
          <p:cNvSpPr>
            <a:spLocks noGrp="1"/>
          </p:cNvSpPr>
          <p:nvPr/>
        </p:nvSpPr>
        <p:spPr>
          <a:xfrm rot="0">
            <a:off x="9169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2001704669" name="Text">
    </p:cNvPr>
          <p:cNvSpPr>
            <a:spLocks noGrp="1"/>
          </p:cNvSpPr>
          <p:nvPr/>
        </p:nvSpPr>
        <p:spPr>
          <a:xfrm rot="0">
            <a:off x="57658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개발- [FI] 지급전표상 외국환거래 신고대상 여부 Self-check시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자동 이메일 수신자 추가- [FI] 검교정 실험장비 프로그램(마스터 등록, 메일 알림발송, 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전송) 생성- [CO] 전결권자 필드에  SHAHEEN 프로젝트 관련 2개  결재선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옵션 추가- [FI] 지방사업장 중식비, 조식비, 교통비 신청서 개발 요청 - 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추가 - [TR] 법인카드 마스터 전송 보완-기준일자 추가</a:t>
            </a:r>
          </a:p>
        </p:txBody>
      </p:sp>
      <p:sp>
        <p:nvSpPr>
          <p:cNvPr id="695246489" name="Text">
    </p:cNvPr>
          <p:cNvSpPr>
            <a:spLocks noGrp="1"/>
          </p:cNvSpPr>
          <p:nvPr/>
        </p:nvSpPr>
        <p:spPr>
          <a:xfrm rot="0">
            <a:off x="51435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94884960" name="Text">
    </p:cNvPr>
          <p:cNvSpPr>
            <a:spLocks noGrp="1"/>
          </p:cNvSpPr>
          <p:nvPr/>
        </p:nvSpPr>
        <p:spPr>
          <a:xfrm rot="0">
            <a:off x="-127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12708854" name="Text">
    </p:cNvPr>
          <p:cNvSpPr>
            <a:spLocks noGrp="1"/>
          </p:cNvSpPr>
          <p:nvPr/>
        </p:nvSpPr>
        <p:spPr>
          <a:xfrm rot="0">
            <a:off x="6096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[FI]법인카드신청서 (회계전표 포함)심사부서 승인라인 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처음 칸에 파견직/계약직 셋팅 요청 (ZEAM8000-LZEAF04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F02)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(추가수정) 검교정 실험장비 관리 프로그램 메일알림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기능 추가(마감일자 지난 데이터도 메일 전송, 수신인에부문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추가)(ZFIR9901)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세무조사 - 특정유저 조회 제한 변경      (ZEAM800)</a:t>
            </a:r>
          </a:p>
        </p:txBody>
      </p:sp>
      <p:sp>
        <p:nvSpPr>
          <p:cNvPr id="325843782" name="Text">
    </p:cNvPr>
          <p:cNvSpPr>
            <a:spLocks noGrp="1"/>
          </p:cNvSpPr>
          <p:nvPr/>
        </p:nvSpPr>
        <p:spPr>
          <a:xfrm rot="0">
            <a:off x="4381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44528100" name="Text">
    </p:cNvPr>
          <p:cNvSpPr>
            <a:spLocks noGrp="1"/>
          </p:cNvSpPr>
          <p:nvPr/>
        </p:nvSpPr>
        <p:spPr>
          <a:xfrm rot="0">
            <a:off x="4749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973439027" name="Text">
    </p:cNvPr>
          <p:cNvSpPr>
            <a:spLocks noGrp="1"/>
          </p:cNvSpPr>
          <p:nvPr/>
        </p:nvSpPr>
        <p:spPr>
          <a:xfrm rot="0">
            <a:off x="40132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773186650" name="Text">
    </p:cNvPr>
          <p:cNvSpPr>
            <a:spLocks noGrp="1"/>
          </p:cNvSpPr>
          <p:nvPr/>
        </p:nvSpPr>
        <p:spPr>
          <a:xfrm rot="0">
            <a:off x="5588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4243553" name="Text">
    </p:cNvPr>
          <p:cNvSpPr>
            <a:spLocks noGrp="1"/>
          </p:cNvSpPr>
          <p:nvPr/>
        </p:nvSpPr>
        <p:spPr>
          <a:xfrm rot="0">
            <a:off x="57150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114599" name="Text">
    </p:cNvPr>
          <p:cNvSpPr>
            <a:spLocks noGrp="1"/>
          </p:cNvSpPr>
          <p:nvPr/>
        </p:nvSpPr>
        <p:spPr>
          <a:xfrm rot="0">
            <a:off x="95377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485316291" name="Text">
    </p:cNvPr>
          <p:cNvSpPr>
            <a:spLocks noGrp="1"/>
          </p:cNvSpPr>
          <p:nvPr/>
        </p:nvSpPr>
        <p:spPr>
          <a:xfrm rot="0">
            <a:off x="9169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883502970" name="Text">
    </p:cNvPr>
          <p:cNvSpPr>
            <a:spLocks noGrp="1"/>
          </p:cNvSpPr>
          <p:nvPr/>
        </p:nvSpPr>
        <p:spPr>
          <a:xfrm rot="0">
            <a:off x="57658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개발 요청</a:t>
            </a:r>
            <a:br/>
          </a:p>
        </p:txBody>
      </p:sp>
      <p:sp>
        <p:nvSpPr>
          <p:cNvPr id="998941778" name="Text">
    </p:cNvPr>
          <p:cNvSpPr>
            <a:spLocks noGrp="1"/>
          </p:cNvSpPr>
          <p:nvPr/>
        </p:nvSpPr>
        <p:spPr>
          <a:xfrm rot="0">
            <a:off x="51435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264116471" name="Text">
    </p:cNvPr>
          <p:cNvSpPr>
            <a:spLocks noGrp="1"/>
          </p:cNvSpPr>
          <p:nvPr/>
        </p:nvSpPr>
        <p:spPr>
          <a:xfrm rot="0">
            <a:off x="-127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039531537" name="Text">
    </p:cNvPr>
          <p:cNvSpPr>
            <a:spLocks noGrp="1"/>
          </p:cNvSpPr>
          <p:nvPr/>
        </p:nvSpPr>
        <p:spPr>
          <a:xfrm rot="0">
            <a:off x="6096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개선(삭제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이자율 계산 관련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주택자금 기금 및 은행 대출한도 상향에 따른 신청내역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3월 급여 회계 전표 생성 관련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제증명 원격지원 및 권한 점검 / 인사기록카드 임원 사진 함수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2022년 근로소득원천징수영수증 업로드 작업</a:t>
            </a:r>
          </a:p>
        </p:txBody>
      </p:sp>
      <p:sp>
        <p:nvSpPr>
          <p:cNvPr id="1385318652" name="Text">
    </p:cNvPr>
          <p:cNvSpPr>
            <a:spLocks noGrp="1"/>
          </p:cNvSpPr>
          <p:nvPr/>
        </p:nvSpPr>
        <p:spPr>
          <a:xfrm rot="0">
            <a:off x="4381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020583624" name="Text">
    </p:cNvPr>
          <p:cNvSpPr>
            <a:spLocks noGrp="1"/>
          </p:cNvSpPr>
          <p:nvPr/>
        </p:nvSpPr>
        <p:spPr>
          <a:xfrm rot="0">
            <a:off x="4749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</a:p>
        </p:txBody>
      </p:sp>
      <p:sp>
        <p:nvSpPr>
          <p:cNvPr id="806870271" name="Text">
    </p:cNvPr>
          <p:cNvSpPr>
            <a:spLocks noGrp="1"/>
          </p:cNvSpPr>
          <p:nvPr/>
        </p:nvSpPr>
        <p:spPr>
          <a:xfrm rot="0">
            <a:off x="40132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570468762" name="Text">
    </p:cNvPr>
          <p:cNvSpPr>
            <a:spLocks noGrp="1"/>
          </p:cNvSpPr>
          <p:nvPr/>
        </p:nvSpPr>
        <p:spPr>
          <a:xfrm rot="0">
            <a:off x="5588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5596814" name="Text">
    </p:cNvPr>
          <p:cNvSpPr>
            <a:spLocks noGrp="1"/>
          </p:cNvSpPr>
          <p:nvPr/>
        </p:nvSpPr>
        <p:spPr>
          <a:xfrm rot="0">
            <a:off x="57150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43866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519891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265738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0159498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495410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0693091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032149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5697193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971748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011249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123507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445725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605055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4048083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0740125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55606985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501926223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데이터 제공</a:t>
            </a:r>
            <a:br/>
          </a:p>
        </p:txBody>
      </p:sp>
      <p:sp>
        <p:nvSpPr>
          <p:cNvPr id="1097065931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49897712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1089915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선적서류 싸인 변경</a:t>
            </a:r>
          </a:p>
        </p:txBody>
      </p:sp>
      <p:sp>
        <p:nvSpPr>
          <p:cNvPr id="781263511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04/29</a:t>
            </a:r>
            <a:br/>
          </a:p>
        </p:txBody>
      </p:sp>
      <p:sp>
        <p:nvSpPr>
          <p:cNvPr id="1887618867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682147160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1358106761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1798554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6060316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770898210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556982722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1588616619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74377070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99113113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SAP License Audit 관련 측정결과 확인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([MM]결재완료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매요청 삭제시 메일 통보)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신규입사자 개발자 Key 신규생성 및 전달(베이넥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최진우대리)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HCM운영 서비스 중단 및 점검작업</a:t>
            </a:r>
          </a:p>
        </p:txBody>
      </p:sp>
      <p:sp>
        <p:nvSpPr>
          <p:cNvPr id="430679902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160441029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2085281875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488127476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4890859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61014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5134602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498198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624861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5223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10969371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786230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374993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523138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924750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0603493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4446253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8221162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57127849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71450587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</a:p>
        </p:txBody>
      </p:sp>
      <p:sp>
        <p:nvSpPr>
          <p:cNvPr id="1099580024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br/>
          </a:p>
        </p:txBody>
      </p:sp>
      <p:sp>
        <p:nvSpPr>
          <p:cNvPr id="1699681308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EPRO 입찰 중인 자재에 대해 ERP 삭제의 경의 구매담당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메일 통보( System 보완 )* 결재 완료된 PR 삭제시 구매담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당자에게 메일 통보 </a:t>
            </a:r>
          </a:p>
        </p:txBody>
      </p:sp>
      <p:sp>
        <p:nvSpPr>
          <p:cNvPr id="1971300115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2740918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825357339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EPRO 입찰 중인 자재에 대해 ERP 삭제의 경의 구매담당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메일 통보( System 보완 )* 결재 완료된 PR 삭제시 구매담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당자에게 메일 통보 </a:t>
            </a:r>
          </a:p>
        </p:txBody>
      </p:sp>
      <p:sp>
        <p:nvSpPr>
          <p:cNvPr id="742648277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</a:p>
        </p:txBody>
      </p:sp>
      <p:sp>
        <p:nvSpPr>
          <p:cNvPr id="613188721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</a:p>
        </p:txBody>
      </p:sp>
      <p:sp>
        <p:nvSpPr>
          <p:cNvPr id="1503083789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br/>
          </a:p>
        </p:txBody>
      </p:sp>
      <p:sp>
        <p:nvSpPr>
          <p:cNvPr id="1740151560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9735531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0839446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962302035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463156510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수시분 신청수량 한도 조정 요청</a:t>
            </a:r>
          </a:p>
        </p:txBody>
      </p:sp>
      <p:sp>
        <p:nvSpPr>
          <p:cNvPr id="889891600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81043957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43078177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수시분 신청수량 한도 조정 요청</a:t>
            </a:r>
          </a:p>
        </p:txBody>
      </p:sp>
      <p:sp>
        <p:nvSpPr>
          <p:cNvPr id="1417658041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885906701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442261083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705029440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5289403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75907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830670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43520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0386645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7950222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92768490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66138531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2997327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4679496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18844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2200147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0780331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2035577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77445978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0046712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35923275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327396503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PRM 실수송거리 측정 연동 개발</a:t>
            </a:r>
          </a:p>
        </p:txBody>
      </p:sp>
      <p:sp>
        <p:nvSpPr>
          <p:cNvPr id="1258829947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75555457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28007314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인수인계</a:t>
            </a:r>
          </a:p>
        </p:txBody>
      </p:sp>
      <p:sp>
        <p:nvSpPr>
          <p:cNvPr id="223089120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26696402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029302558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602046932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2722378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