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1"/>
    <p:sldId id="276" r:id="rId33"/>
    <p:sldId id="277" r:id="rId34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slides/slide20.xml" Type="http://schemas.openxmlformats.org/officeDocument/2006/relationships/slide"/><Relationship Id="rId32" Target="notesSlides/notesSlide5.xml" Type="http://schemas.openxmlformats.org/officeDocument/2006/relationships/notesSlide"/><Relationship Id="rId33" Target="slides/slide21.xml" Type="http://schemas.openxmlformats.org/officeDocument/2006/relationships/slide"/><Relationship Id="rId34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[2023.04.11 ~ 2023.04.17]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4월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75907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830670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43520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0386645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7950222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92768490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66138531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2997327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4679496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18844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2200147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0780331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2035577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77445978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0046712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35923275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327396503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PRM 실수송거리 측정 연동 개발</a:t>
            </a:r>
          </a:p>
        </p:txBody>
      </p:sp>
      <p:sp>
        <p:nvSpPr>
          <p:cNvPr id="1258829947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75555457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28007314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인수인계</a:t>
            </a:r>
          </a:p>
        </p:txBody>
      </p:sp>
      <p:sp>
        <p:nvSpPr>
          <p:cNvPr id="223089120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26696402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029302558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602046932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2722378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9632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46783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877543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320414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13594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071572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014794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86814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75059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09231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8789941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66777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705729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154128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950376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77597420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49290420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</a:p>
        </p:txBody>
      </p:sp>
      <p:sp>
        <p:nvSpPr>
          <p:cNvPr id="156191148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5641025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828121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ITSM-92968선적서류 싸인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출하처별 재고 과/부족현황 입고예상시점 날짜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월별/출하처 기준 실출하값 데이터 오류</a:t>
            </a:r>
          </a:p>
        </p:txBody>
      </p:sp>
      <p:sp>
        <p:nvSpPr>
          <p:cNvPr id="130744100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4750032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4/4</a:t>
            </a:r>
            <a:br/>
          </a:p>
        </p:txBody>
      </p:sp>
      <p:sp>
        <p:nvSpPr>
          <p:cNvPr id="9769607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84303816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84320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9618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13175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479425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95327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377497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2376735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81698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364967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128328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38138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45933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004895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1915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551464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664019" name="Text">
    </p:cNvPr>
          <p:cNvSpPr>
            <a:spLocks noGrp="1"/>
          </p:cNvSpPr>
          <p:nvPr/>
        </p:nvSpPr>
        <p:spPr>
          <a:xfrm rot="0">
            <a:off x="9702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706317660" name="Text">
    </p:cNvPr>
          <p:cNvSpPr>
            <a:spLocks noGrp="1"/>
          </p:cNvSpPr>
          <p:nvPr/>
        </p:nvSpPr>
        <p:spPr>
          <a:xfrm rot="0">
            <a:off x="93345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163879" name="Text">
    </p:cNvPr>
          <p:cNvSpPr>
            <a:spLocks noGrp="1"/>
          </p:cNvSpPr>
          <p:nvPr/>
        </p:nvSpPr>
        <p:spPr>
          <a:xfrm rot="0">
            <a:off x="5930900" y="1511300"/>
            <a:ext cx="3403600" cy="3644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(CP 전자결재) 결재선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- 협조 라인 추가 양식 수정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엔진 처리 지연 관련 대처 방안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</a:p>
        </p:txBody>
      </p:sp>
      <p:sp>
        <p:nvSpPr>
          <p:cNvPr id="153851544" name="Text">
    </p:cNvPr>
          <p:cNvSpPr>
            <a:spLocks noGrp="1"/>
          </p:cNvSpPr>
          <p:nvPr/>
        </p:nvSpPr>
        <p:spPr>
          <a:xfrm rot="0">
            <a:off x="53086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13627802" name="Text">
    </p:cNvPr>
          <p:cNvSpPr>
            <a:spLocks noGrp="1"/>
          </p:cNvSpPr>
          <p:nvPr/>
        </p:nvSpPr>
        <p:spPr>
          <a:xfrm rot="0">
            <a:off x="889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99721641" name="Text">
    </p:cNvPr>
          <p:cNvSpPr>
            <a:spLocks noGrp="1"/>
          </p:cNvSpPr>
          <p:nvPr/>
        </p:nvSpPr>
        <p:spPr>
          <a:xfrm rot="0">
            <a:off x="711200" y="1511300"/>
            <a:ext cx="3403600" cy="3644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(CP 전자결재) 결재선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- 협조 라인 추가 양식 수정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 주요 일자 변경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vendor survey 신청서 부서 공유 디폴트 설정  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식 수정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공장 차량사용 신청서 차량 List 추가(투싼 1대) 양식 수정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비용 예산 조정/초과 신청서 양식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삭제 처리 요청 (PO No : 4501163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454)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위험성평가 첨부 파일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결재문서 수정 요청 --- 문서번호 A56-23-01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금액 및 관련 결재 문서 재삭제 요청 (PO 4501114347)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 기안 문서 삭제 요청(작성중인 문서에 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약서/보관 관리 신청서 또한 삭제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결재 일자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품의서상 단순 숫자 합계 오류에 따른 수정 요청</a:t>
            </a:r>
          </a:p>
        </p:txBody>
      </p:sp>
      <p:sp>
        <p:nvSpPr>
          <p:cNvPr id="427451153" name="Text">
    </p:cNvPr>
          <p:cNvSpPr>
            <a:spLocks noGrp="1"/>
          </p:cNvSpPr>
          <p:nvPr/>
        </p:nvSpPr>
        <p:spPr>
          <a:xfrm rot="0">
            <a:off x="44831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278261744" name="Text">
    </p:cNvPr>
          <p:cNvSpPr>
            <a:spLocks noGrp="1"/>
          </p:cNvSpPr>
          <p:nvPr/>
        </p:nvSpPr>
        <p:spPr>
          <a:xfrm rot="0">
            <a:off x="48514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682564078" name="Text">
    </p:cNvPr>
          <p:cNvSpPr>
            <a:spLocks noGrp="1"/>
          </p:cNvSpPr>
          <p:nvPr/>
        </p:nvSpPr>
        <p:spPr>
          <a:xfrm rot="0">
            <a:off x="4114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186602477" name="Text">
    </p:cNvPr>
          <p:cNvSpPr>
            <a:spLocks noGrp="1"/>
          </p:cNvSpPr>
          <p:nvPr/>
        </p:nvSpPr>
        <p:spPr>
          <a:xfrm rot="0">
            <a:off x="6604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934976" name="Text">
    </p:cNvPr>
          <p:cNvSpPr>
            <a:spLocks noGrp="1"/>
          </p:cNvSpPr>
          <p:nvPr/>
        </p:nvSpPr>
        <p:spPr>
          <a:xfrm rot="0">
            <a:off x="58801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9925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97494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0177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2675822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3697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312608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8296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89673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58271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533038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36726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07468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617553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777978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32361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1348584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7281007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822676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789177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6169847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월간 일별 재고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계유코드 전 메뉴 export to excel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마감 원유기록2</a:t>
            </a:r>
          </a:p>
        </p:txBody>
      </p:sp>
      <p:sp>
        <p:nvSpPr>
          <p:cNvPr id="8645082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2126261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8893073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70900641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0205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07970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3459320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70887394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요청</a:t>
            </a:r>
          </a:p>
        </p:txBody>
      </p:sp>
      <p:sp>
        <p:nvSpPr>
          <p:cNvPr id="102716638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84502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1229807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요청</a:t>
            </a:r>
          </a:p>
        </p:txBody>
      </p:sp>
      <p:sp>
        <p:nvSpPr>
          <p:cNvPr id="120952732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0714218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26161680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3649250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675058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49978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9622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76506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966085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24955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779916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39576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894028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70419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2986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83212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81055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98733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44943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738853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5508812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08100674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5302605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2306776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1736632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</a:p>
        </p:txBody>
      </p:sp>
      <p:sp>
        <p:nvSpPr>
          <p:cNvPr id="98933302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131443344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1362973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55754767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72785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36776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</a:p>
        </p:txBody>
      </p:sp>
      <p:sp>
        <p:nvSpPr>
          <p:cNvPr id="62288031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</a:p>
        </p:txBody>
      </p:sp>
      <p:sp>
        <p:nvSpPr>
          <p:cNvPr id="149121159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당일수송비, 예상일수송비, 요율, 거리  출력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 추가 개선</a:t>
            </a:r>
            <a:br/>
          </a:p>
        </p:txBody>
      </p:sp>
      <p:sp>
        <p:nvSpPr>
          <p:cNvPr id="10768753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6229189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9112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당일수송비, 예상일수송비, 요율, 거리  출력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 추가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ITSM-90370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입사ㆍ퇴사 그룹 권한 추가ㆍ제외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분기 별 승인자 증빙자료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→ AMS 연계 정보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요율 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ITSM-93275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ITSM-93392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최혁원 책임 RM 그룹 추가</a:t>
            </a:r>
          </a:p>
        </p:txBody>
      </p:sp>
      <p:sp>
        <p:nvSpPr>
          <p:cNvPr id="123825455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200253190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</a:p>
        </p:txBody>
      </p:sp>
      <p:sp>
        <p:nvSpPr>
          <p:cNvPr id="51807265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8357773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290303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00941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41262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42528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1814292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18344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8108814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43634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18711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6769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91033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764688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74138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934885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1785100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36356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0571397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53198019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스케줄 등록 논의 및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작업 관리 및 테스트</a:t>
            </a:r>
            <a:br/>
          </a:p>
        </p:txBody>
      </p:sp>
      <p:sp>
        <p:nvSpPr>
          <p:cNvPr id="209111463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7413865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907916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작업 관리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관리 및 당팀 시스템 에러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PC 및 AA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데이터 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</a:p>
        </p:txBody>
      </p:sp>
      <p:sp>
        <p:nvSpPr>
          <p:cNvPr id="3801845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97847092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8619837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497668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67801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066840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0016468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40595990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</a:p>
        </p:txBody>
      </p:sp>
      <p:sp>
        <p:nvSpPr>
          <p:cNvPr id="18065127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23444591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1614780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</a:p>
        </p:txBody>
      </p:sp>
      <p:sp>
        <p:nvSpPr>
          <p:cNvPr id="115145761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1762966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77718444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59076353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294403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10580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48752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47492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2965206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47956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4960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362740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67843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06812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90131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91440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02317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26067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71687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5031595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69023260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</a:p>
        </p:txBody>
      </p:sp>
      <p:sp>
        <p:nvSpPr>
          <p:cNvPr id="205515183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</a:p>
        </p:txBody>
      </p:sp>
      <p:sp>
        <p:nvSpPr>
          <p:cNvPr id="256315185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41802894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846338412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스마트러닝 로그인 안 됨.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리스크 프로파일&gt;대응메뉴얼 등록후 오류 발생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첨부파일 연계 로직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정기유지보수 보고서 로그점검 내역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관리감독자 교육 관련 약정 중복 생성 오류로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교육결과보고서 최종승인후 LMS 교육이력 생성시, 현재 사용자의 부서를 업데이트 하도록 변경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 감사 권한 그룹사용자는 예외로 KRI 데이터 조회가 모두 되도록 로직 변경 적용</a:t>
            </a:r>
          </a:p>
        </p:txBody>
      </p:sp>
      <p:sp>
        <p:nvSpPr>
          <p:cNvPr id="822648339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9130116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209271396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579649129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420498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6630984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976616505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1479761878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GCMS 페이지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완료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ERP 연계 부분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(지류상품권판매현황, 모바일상품권판매현황)</a:t>
            </a:r>
            <a:br/>
          </a:p>
        </p:txBody>
      </p:sp>
      <p:sp>
        <p:nvSpPr>
          <p:cNvPr id="537669333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97573288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77856585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모바일상품권(페이지온) 판매유형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안동지사 거래처 코드 변경 요청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인천지사 카드결제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PO : 4501170643 반입신청 인터페이스 데이터 확인 요청</a:t>
            </a:r>
          </a:p>
        </p:txBody>
      </p:sp>
      <p:sp>
        <p:nvSpPr>
          <p:cNvPr id="271537204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368697442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446378044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258833154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9128611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3752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74105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14255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04268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590673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0691660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49814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74107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78580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03234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99929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23550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94000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68494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37754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66044176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20028638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</a:p>
        </p:txBody>
      </p:sp>
      <p:sp>
        <p:nvSpPr>
          <p:cNvPr id="198920305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68886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3262922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마감일 및 제출(승인) 기능 검토,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12413279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96041356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00252537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8278945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008198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3754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82304725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17741428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  <a:br/>
          </a:p>
        </p:txBody>
      </p:sp>
      <p:sp>
        <p:nvSpPr>
          <p:cNvPr id="57216400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03382012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03711706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ITSM-93129 PR# 10417739 품목개요 내역 변경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ITSM-93509 해당 발주건에 대한 단가 변경및 계약 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부파일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34401146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64945312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145672876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65271233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96260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828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06242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13930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38871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832798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339070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78277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98623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6953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36658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67144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799186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40465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83435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0128643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29371020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641527326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</a:p>
        </p:txBody>
      </p:sp>
      <p:sp>
        <p:nvSpPr>
          <p:cNvPr id="1045016742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813655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74154383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인터페이스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신규인터페이스 11건 개발환경 등록, SYS_ID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Adapter정보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작업지시서 E-OFFICE 전송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'국제가 조회 리포트'에 수신 정보 추가 요청 CCB</a:t>
            </a:r>
          </a:p>
        </p:txBody>
      </p:sp>
      <p:sp>
        <p:nvSpPr>
          <p:cNvPr id="1074288977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859250038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51979379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445676972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792409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노승표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김구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남대현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황보람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◐ 박선미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84095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55503910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966534280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6711202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8470809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950574054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9470677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711689302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34941357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8658515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10178156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87379284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283816240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57669787" name="Frame"/>
          <p:cNvSpPr>
            <a:spLocks noGrp="1"/>
          </p:cNvSpPr>
          <p:nvPr/>
        </p:nvSpPr>
        <p:spPr>
          <a:xfrm>
            <a:off x="25400" y="47879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18451155" name="Text">
    </p:cNvPr>
          <p:cNvSpPr>
            <a:spLocks noGrp="1"/>
          </p:cNvSpPr>
          <p:nvPr/>
        </p:nvSpPr>
        <p:spPr>
          <a:xfrm rot="0">
            <a:off x="152400" y="48133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13865326" name="Text">
    </p:cNvPr>
          <p:cNvSpPr>
            <a:spLocks noGrp="1"/>
          </p:cNvSpPr>
          <p:nvPr/>
        </p:nvSpPr>
        <p:spPr>
          <a:xfrm rot="0">
            <a:off x="6451600" y="53467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3845620" name="Text">
    </p:cNvPr>
          <p:cNvSpPr>
            <a:spLocks noGrp="1"/>
          </p:cNvSpPr>
          <p:nvPr/>
        </p:nvSpPr>
        <p:spPr>
          <a:xfrm rot="0">
            <a:off x="2057400" y="53467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5116429" name="Text">
    </p:cNvPr>
          <p:cNvSpPr>
            <a:spLocks noGrp="1"/>
          </p:cNvSpPr>
          <p:nvPr/>
        </p:nvSpPr>
        <p:spPr>
          <a:xfrm rot="0">
            <a:off x="101600" y="53467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2205269" name="Text">
    </p:cNvPr>
          <p:cNvSpPr>
            <a:spLocks noGrp="1"/>
          </p:cNvSpPr>
          <p:nvPr/>
        </p:nvSpPr>
        <p:spPr>
          <a:xfrm rot="0">
            <a:off x="101600" y="51054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904550830" name="Text">
    </p:cNvPr>
          <p:cNvSpPr>
            <a:spLocks noGrp="1"/>
          </p:cNvSpPr>
          <p:nvPr/>
        </p:nvSpPr>
        <p:spPr>
          <a:xfrm rot="0">
            <a:off x="2057400" y="51054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82103133" name="Text">
    </p:cNvPr>
          <p:cNvSpPr>
            <a:spLocks noGrp="1"/>
          </p:cNvSpPr>
          <p:nvPr/>
        </p:nvSpPr>
        <p:spPr>
          <a:xfrm rot="0">
            <a:off x="6451600" y="51054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01464113" name="Text">
    </p:cNvPr>
          <p:cNvSpPr>
            <a:spLocks noGrp="1"/>
          </p:cNvSpPr>
          <p:nvPr/>
        </p:nvSpPr>
        <p:spPr>
          <a:xfrm rot="0">
            <a:off x="101600" y="56388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3108707" name="Text">
    </p:cNvPr>
          <p:cNvSpPr>
            <a:spLocks noGrp="1"/>
          </p:cNvSpPr>
          <p:nvPr/>
        </p:nvSpPr>
        <p:spPr>
          <a:xfrm rot="0">
            <a:off x="6451600" y="56388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1859971" name="Text">
    </p:cNvPr>
          <p:cNvSpPr>
            <a:spLocks noGrp="1"/>
          </p:cNvSpPr>
          <p:nvPr/>
        </p:nvSpPr>
        <p:spPr>
          <a:xfrm rot="0">
            <a:off x="2057400" y="56388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0615868" name="Text">
    </p:cNvPr>
          <p:cNvSpPr>
            <a:spLocks noGrp="1"/>
          </p:cNvSpPr>
          <p:nvPr/>
        </p:nvSpPr>
        <p:spPr>
          <a:xfrm rot="0">
            <a:off x="1244600" y="56388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1442800" name="Text">
    </p:cNvPr>
          <p:cNvSpPr>
            <a:spLocks noGrp="1"/>
          </p:cNvSpPr>
          <p:nvPr/>
        </p:nvSpPr>
        <p:spPr>
          <a:xfrm rot="0">
            <a:off x="1244600" y="53467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0811626" name="Text">
    </p:cNvPr>
          <p:cNvSpPr>
            <a:spLocks noGrp="1"/>
          </p:cNvSpPr>
          <p:nvPr/>
        </p:nvSpPr>
        <p:spPr>
          <a:xfrm rot="0">
            <a:off x="1244600" y="51054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864073988" name="Text">
    </p:cNvPr>
          <p:cNvSpPr>
            <a:spLocks noGrp="1"/>
          </p:cNvSpPr>
          <p:nvPr/>
        </p:nvSpPr>
        <p:spPr>
          <a:xfrm rot="0">
            <a:off x="8102600" y="56388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8744951" name="Text">
    </p:cNvPr>
          <p:cNvSpPr>
            <a:spLocks noGrp="1"/>
          </p:cNvSpPr>
          <p:nvPr/>
        </p:nvSpPr>
        <p:spPr>
          <a:xfrm rot="0">
            <a:off x="8102600" y="51054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123968342" name="Text">
    </p:cNvPr>
          <p:cNvSpPr>
            <a:spLocks noGrp="1"/>
          </p:cNvSpPr>
          <p:nvPr/>
        </p:nvSpPr>
        <p:spPr>
          <a:xfrm rot="0">
            <a:off x="8102600" y="53467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5817531" name="Frame"/>
          <p:cNvSpPr>
            <a:spLocks noGrp="1"/>
          </p:cNvSpPr>
          <p:nvPr/>
        </p:nvSpPr>
        <p:spPr>
          <a:xfrm>
            <a:off x="101600" y="26797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5301630" name="Text">
    </p:cNvPr>
          <p:cNvSpPr>
            <a:spLocks noGrp="1"/>
          </p:cNvSpPr>
          <p:nvPr/>
        </p:nvSpPr>
        <p:spPr>
          <a:xfrm rot="0">
            <a:off x="165100" y="27432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1439306" name="Text">
    </p:cNvPr>
          <p:cNvSpPr>
            <a:spLocks noGrp="1"/>
          </p:cNvSpPr>
          <p:nvPr/>
        </p:nvSpPr>
        <p:spPr>
          <a:xfrm rot="0">
            <a:off x="152400" y="27051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95298583" name="Text">
    </p:cNvPr>
          <p:cNvSpPr>
            <a:spLocks noGrp="1"/>
          </p:cNvSpPr>
          <p:nvPr/>
        </p:nvSpPr>
        <p:spPr>
          <a:xfrm rot="0">
            <a:off x="165100" y="29591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87067639" name="Text">
    </p:cNvPr>
          <p:cNvSpPr>
            <a:spLocks noGrp="1"/>
          </p:cNvSpPr>
          <p:nvPr/>
        </p:nvSpPr>
        <p:spPr>
          <a:xfrm rot="0">
            <a:off x="901700" y="29591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0472976" name="Text">
    </p:cNvPr>
          <p:cNvSpPr>
            <a:spLocks noGrp="1"/>
          </p:cNvSpPr>
          <p:nvPr/>
        </p:nvSpPr>
        <p:spPr>
          <a:xfrm rot="0">
            <a:off x="5549900" y="29591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01708982" name="Text">
    </p:cNvPr>
          <p:cNvSpPr>
            <a:spLocks noGrp="1"/>
          </p:cNvSpPr>
          <p:nvPr/>
        </p:nvSpPr>
        <p:spPr>
          <a:xfrm rot="0">
            <a:off x="6121400" y="29591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9092134" name="Frame"/>
          <p:cNvSpPr>
            <a:spLocks noGrp="1"/>
          </p:cNvSpPr>
          <p:nvPr/>
        </p:nvSpPr>
        <p:spPr>
          <a:xfrm>
            <a:off x="165100" y="4000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11590023" name="Text">
    </p:cNvPr>
          <p:cNvSpPr>
            <a:spLocks noGrp="1"/>
          </p:cNvSpPr>
          <p:nvPr/>
        </p:nvSpPr>
        <p:spPr>
          <a:xfrm rot="0">
            <a:off x="165100" y="3975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86734921" name="Text">
    </p:cNvPr>
          <p:cNvSpPr>
            <a:spLocks noGrp="1"/>
          </p:cNvSpPr>
          <p:nvPr/>
        </p:nvSpPr>
        <p:spPr>
          <a:xfrm rot="0">
            <a:off x="965200" y="40259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[S-ERP] 윤활유완제품의 수축 목적 Smart-ERP 상 수출계획통보서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ERP Data와 RTS Dashboard간 Interface 정보 요청</a:t>
            </a:r>
          </a:p>
        </p:txBody>
      </p:sp>
      <p:sp>
        <p:nvSpPr>
          <p:cNvPr id="1773724682" name="Text">
    </p:cNvPr>
          <p:cNvSpPr>
            <a:spLocks noGrp="1"/>
          </p:cNvSpPr>
          <p:nvPr/>
        </p:nvSpPr>
        <p:spPr>
          <a:xfrm rot="0">
            <a:off x="7239000" y="4025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00617398" name="Text">
    </p:cNvPr>
          <p:cNvSpPr>
            <a:spLocks noGrp="1"/>
          </p:cNvSpPr>
          <p:nvPr/>
        </p:nvSpPr>
        <p:spPr>
          <a:xfrm rot="0">
            <a:off x="5549900" y="4025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506597615" name="Text">
    </p:cNvPr>
          <p:cNvSpPr>
            <a:spLocks noGrp="1"/>
          </p:cNvSpPr>
          <p:nvPr/>
        </p:nvSpPr>
        <p:spPr>
          <a:xfrm rot="0">
            <a:off x="901700" y="3975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9722580" name="Text">
    </p:cNvPr>
          <p:cNvSpPr>
            <a:spLocks noGrp="1"/>
          </p:cNvSpPr>
          <p:nvPr/>
        </p:nvSpPr>
        <p:spPr>
          <a:xfrm rot="0">
            <a:off x="6121400" y="39751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0314609" name="Text">
    </p:cNvPr>
          <p:cNvSpPr>
            <a:spLocks noGrp="1"/>
          </p:cNvSpPr>
          <p:nvPr/>
        </p:nvSpPr>
        <p:spPr>
          <a:xfrm rot="0">
            <a:off x="5549900" y="3975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0207623" name="Frame"/>
          <p:cNvSpPr>
            <a:spLocks noGrp="1"/>
          </p:cNvSpPr>
          <p:nvPr/>
        </p:nvSpPr>
        <p:spPr>
          <a:xfrm>
            <a:off x="165100" y="33020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84471300" name="Text">
    </p:cNvPr>
          <p:cNvSpPr>
            <a:spLocks noGrp="1"/>
          </p:cNvSpPr>
          <p:nvPr/>
        </p:nvSpPr>
        <p:spPr>
          <a:xfrm rot="0">
            <a:off x="165100" y="33020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79511284" name="Text">
    </p:cNvPr>
          <p:cNvSpPr>
            <a:spLocks noGrp="1"/>
          </p:cNvSpPr>
          <p:nvPr/>
        </p:nvSpPr>
        <p:spPr>
          <a:xfrm rot="0">
            <a:off x="965200" y="33782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PRM 실수송거리 측정 연동 개발</a:t>
            </a:r>
          </a:p>
        </p:txBody>
      </p:sp>
      <p:sp>
        <p:nvSpPr>
          <p:cNvPr id="1497481969" name="Text">
    </p:cNvPr>
          <p:cNvSpPr>
            <a:spLocks noGrp="1"/>
          </p:cNvSpPr>
          <p:nvPr/>
        </p:nvSpPr>
        <p:spPr>
          <a:xfrm rot="0">
            <a:off x="7239000" y="33782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5960107" name="Text">
    </p:cNvPr>
          <p:cNvSpPr>
            <a:spLocks noGrp="1"/>
          </p:cNvSpPr>
          <p:nvPr/>
        </p:nvSpPr>
        <p:spPr>
          <a:xfrm rot="0">
            <a:off x="5549900" y="33782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60307964" name="Text">
    </p:cNvPr>
          <p:cNvSpPr>
            <a:spLocks noGrp="1"/>
          </p:cNvSpPr>
          <p:nvPr/>
        </p:nvSpPr>
        <p:spPr>
          <a:xfrm rot="0">
            <a:off x="901700" y="33020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6824345" name="Text">
    </p:cNvPr>
          <p:cNvSpPr>
            <a:spLocks noGrp="1"/>
          </p:cNvSpPr>
          <p:nvPr/>
        </p:nvSpPr>
        <p:spPr>
          <a:xfrm rot="0">
            <a:off x="6121400" y="33020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982541" name="Text">
    </p:cNvPr>
          <p:cNvSpPr>
            <a:spLocks noGrp="1"/>
          </p:cNvSpPr>
          <p:nvPr/>
        </p:nvSpPr>
        <p:spPr>
          <a:xfrm rot="0">
            <a:off x="5549900" y="33020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4206531" name="Frame"/>
          <p:cNvSpPr>
            <a:spLocks noGrp="1"/>
          </p:cNvSpPr>
          <p:nvPr/>
        </p:nvSpPr>
        <p:spPr>
          <a:xfrm>
            <a:off x="127000" y="1384300"/>
            <a:ext cx="9779000" cy="1155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04132119" name="Frame"/>
          <p:cNvSpPr>
            <a:spLocks noGrp="1"/>
          </p:cNvSpPr>
          <p:nvPr/>
        </p:nvSpPr>
        <p:spPr>
          <a:xfrm>
            <a:off x="152400" y="19177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23305509" name="Text">
    </p:cNvPr>
          <p:cNvSpPr>
            <a:spLocks noGrp="1"/>
          </p:cNvSpPr>
          <p:nvPr/>
        </p:nvSpPr>
        <p:spPr>
          <a:xfrm rot="0">
            <a:off x="152400" y="1892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7342109" name="Text">
    </p:cNvPr>
          <p:cNvSpPr>
            <a:spLocks noGrp="1"/>
          </p:cNvSpPr>
          <p:nvPr/>
        </p:nvSpPr>
        <p:spPr>
          <a:xfrm rot="0">
            <a:off x="952500" y="19431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vendor survey 신청서 부서 공유 디폴트 설정  양식 수정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[ATSS] 거리 요율 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구매변경품의에 따른 계약보증 내용 추가 인터페이스 개발</a:t>
            </a:r>
          </a:p>
        </p:txBody>
      </p:sp>
      <p:sp>
        <p:nvSpPr>
          <p:cNvPr id="696632608" name="Text">
    </p:cNvPr>
          <p:cNvSpPr>
            <a:spLocks noGrp="1"/>
          </p:cNvSpPr>
          <p:nvPr/>
        </p:nvSpPr>
        <p:spPr>
          <a:xfrm rot="0">
            <a:off x="7226300" y="19431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90929380" name="Text">
    </p:cNvPr>
          <p:cNvSpPr>
            <a:spLocks noGrp="1"/>
          </p:cNvSpPr>
          <p:nvPr/>
        </p:nvSpPr>
        <p:spPr>
          <a:xfrm rot="0">
            <a:off x="6108700" y="18923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83152823" name="Text">
    </p:cNvPr>
          <p:cNvSpPr>
            <a:spLocks noGrp="1"/>
          </p:cNvSpPr>
          <p:nvPr/>
        </p:nvSpPr>
        <p:spPr>
          <a:xfrm rot="0">
            <a:off x="5537200" y="19431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</a:p>
        </p:txBody>
      </p:sp>
      <p:sp>
        <p:nvSpPr>
          <p:cNvPr id="1111075476" name="Text">
    </p:cNvPr>
          <p:cNvSpPr>
            <a:spLocks noGrp="1"/>
          </p:cNvSpPr>
          <p:nvPr/>
        </p:nvSpPr>
        <p:spPr>
          <a:xfrm rot="0">
            <a:off x="889000" y="1892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7248182" name="Text">
    </p:cNvPr>
          <p:cNvSpPr>
            <a:spLocks noGrp="1"/>
          </p:cNvSpPr>
          <p:nvPr/>
        </p:nvSpPr>
        <p:spPr>
          <a:xfrm rot="0">
            <a:off x="7124700" y="18923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1254026" name="Text">
    </p:cNvPr>
          <p:cNvSpPr>
            <a:spLocks noGrp="1"/>
          </p:cNvSpPr>
          <p:nvPr/>
        </p:nvSpPr>
        <p:spPr>
          <a:xfrm rot="0">
            <a:off x="5537200" y="1892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996129" name="Rectangle"/>
          <p:cNvSpPr>
            <a:spLocks noGrp="1"/>
          </p:cNvSpPr>
          <p:nvPr/>
        </p:nvSpPr>
        <p:spPr>
          <a:xfrm>
            <a:off x="6870700" y="18923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8740117" name="Frame"/>
          <p:cNvSpPr>
            <a:spLocks noGrp="1"/>
          </p:cNvSpPr>
          <p:nvPr/>
        </p:nvSpPr>
        <p:spPr>
          <a:xfrm>
            <a:off x="152400" y="1371600"/>
            <a:ext cx="9639300" cy="520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70749262" name="Text">
    </p:cNvPr>
          <p:cNvSpPr>
            <a:spLocks noGrp="1"/>
          </p:cNvSpPr>
          <p:nvPr/>
        </p:nvSpPr>
        <p:spPr>
          <a:xfrm rot="0">
            <a:off x="152400" y="13716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46052778" name="Text">
    </p:cNvPr>
          <p:cNvSpPr>
            <a:spLocks noGrp="1"/>
          </p:cNvSpPr>
          <p:nvPr/>
        </p:nvSpPr>
        <p:spPr>
          <a:xfrm rot="0">
            <a:off x="939800" y="1422400"/>
            <a:ext cx="4610100" cy="469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세무조사 - 특정유저 조회 제한 변경(ZEAM800)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생활안정자금 이자율 계산 관련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인프라 노후 스토리지 교체 작업에 따른 HCM운영 서비스 중단 및 점검작업</a:t>
            </a:r>
          </a:p>
        </p:txBody>
      </p:sp>
      <p:sp>
        <p:nvSpPr>
          <p:cNvPr id="162893453" name="Text">
    </p:cNvPr>
          <p:cNvSpPr>
            <a:spLocks noGrp="1"/>
          </p:cNvSpPr>
          <p:nvPr/>
        </p:nvSpPr>
        <p:spPr>
          <a:xfrm rot="0">
            <a:off x="7226300" y="1447800"/>
            <a:ext cx="2552700" cy="44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5292412" name="Text">
    </p:cNvPr>
          <p:cNvSpPr>
            <a:spLocks noGrp="1"/>
          </p:cNvSpPr>
          <p:nvPr/>
        </p:nvSpPr>
        <p:spPr>
          <a:xfrm rot="0">
            <a:off x="6108700" y="1371600"/>
            <a:ext cx="7620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532539843" name="Text">
    </p:cNvPr>
          <p:cNvSpPr>
            <a:spLocks noGrp="1"/>
          </p:cNvSpPr>
          <p:nvPr/>
        </p:nvSpPr>
        <p:spPr>
          <a:xfrm rot="0">
            <a:off x="5537200" y="1447800"/>
            <a:ext cx="571500" cy="44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</a:p>
        </p:txBody>
      </p:sp>
      <p:sp>
        <p:nvSpPr>
          <p:cNvPr id="885905655" name="Text">
    </p:cNvPr>
          <p:cNvSpPr>
            <a:spLocks noGrp="1"/>
          </p:cNvSpPr>
          <p:nvPr/>
        </p:nvSpPr>
        <p:spPr>
          <a:xfrm rot="0">
            <a:off x="889000" y="13716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6352005" name="Text">
    </p:cNvPr>
          <p:cNvSpPr>
            <a:spLocks noGrp="1"/>
          </p:cNvSpPr>
          <p:nvPr/>
        </p:nvSpPr>
        <p:spPr>
          <a:xfrm rot="0">
            <a:off x="7124700" y="1371600"/>
            <a:ext cx="26543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0616596" name="Text">
    </p:cNvPr>
          <p:cNvSpPr>
            <a:spLocks noGrp="1"/>
          </p:cNvSpPr>
          <p:nvPr/>
        </p:nvSpPr>
        <p:spPr>
          <a:xfrm rot="0">
            <a:off x="5537200" y="13716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8372207" name="Rectangle"/>
          <p:cNvSpPr>
            <a:spLocks noGrp="1"/>
          </p:cNvSpPr>
          <p:nvPr/>
        </p:nvSpPr>
        <p:spPr>
          <a:xfrm>
            <a:off x="6870700" y="1371600"/>
            <a:ext cx="254000" cy="520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61156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015500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429903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20938931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239234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19898527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7172449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8578384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6840277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1328686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3545918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4977807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657337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68940234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8041493" name="Text">
    </p:cNvPr>
          <p:cNvSpPr>
            <a:spLocks noGrp="1"/>
          </p:cNvSpPr>
          <p:nvPr/>
        </p:nvSpPr>
        <p:spPr>
          <a:xfrm rot="0">
            <a:off x="95377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697228823" name="Text">
    </p:cNvPr>
          <p:cNvSpPr>
            <a:spLocks noGrp="1"/>
          </p:cNvSpPr>
          <p:nvPr/>
        </p:nvSpPr>
        <p:spPr>
          <a:xfrm rot="0">
            <a:off x="9169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2001704669" name="Text">
    </p:cNvPr>
          <p:cNvSpPr>
            <a:spLocks noGrp="1"/>
          </p:cNvSpPr>
          <p:nvPr/>
        </p:nvSpPr>
        <p:spPr>
          <a:xfrm rot="0">
            <a:off x="57658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개발- [FI] 지급전표상 외국환거래 신고대상 여부 Self-check시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자동 이메일 수신자 추가- [FI] 검교정 실험장비 프로그램(마스터 등록, 메일 알림발송, 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전송) 생성- [CO] 전결권자 필드에  SHAHEEN 프로젝트 관련 2개  결재선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옵션 추가- [FI] 지방사업장 중식비, 조식비, 교통비 신청서 개발 요청 - 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추가 - [TR] 법인카드 마스터 전송 보완-기준일자 추가</a:t>
            </a:r>
          </a:p>
        </p:txBody>
      </p:sp>
      <p:sp>
        <p:nvSpPr>
          <p:cNvPr id="695246489" name="Text">
    </p:cNvPr>
          <p:cNvSpPr>
            <a:spLocks noGrp="1"/>
          </p:cNvSpPr>
          <p:nvPr/>
        </p:nvSpPr>
        <p:spPr>
          <a:xfrm rot="0">
            <a:off x="51435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94884960" name="Text">
    </p:cNvPr>
          <p:cNvSpPr>
            <a:spLocks noGrp="1"/>
          </p:cNvSpPr>
          <p:nvPr/>
        </p:nvSpPr>
        <p:spPr>
          <a:xfrm rot="0">
            <a:off x="-127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12708854" name="Text">
    </p:cNvPr>
          <p:cNvSpPr>
            <a:spLocks noGrp="1"/>
          </p:cNvSpPr>
          <p:nvPr/>
        </p:nvSpPr>
        <p:spPr>
          <a:xfrm rot="0">
            <a:off x="6096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[FI]법인카드신청서 (회계전표 포함)심사부서 승인라인 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처음 칸에 파견직/계약직 셋팅 요청 (ZEAM8000-LZEAF04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F02)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(추가수정) 검교정 실험장비 관리 프로그램 메일알림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기능 추가(마감일자 지난 데이터도 메일 전송, 수신인에부문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추가)(ZFIR9901)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세무조사 - 특정유저 조회 제한 변경      (ZEAM800)</a:t>
            </a:r>
          </a:p>
        </p:txBody>
      </p:sp>
      <p:sp>
        <p:nvSpPr>
          <p:cNvPr id="325843782" name="Text">
    </p:cNvPr>
          <p:cNvSpPr>
            <a:spLocks noGrp="1"/>
          </p:cNvSpPr>
          <p:nvPr/>
        </p:nvSpPr>
        <p:spPr>
          <a:xfrm rot="0">
            <a:off x="4381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44528100" name="Text">
    </p:cNvPr>
          <p:cNvSpPr>
            <a:spLocks noGrp="1"/>
          </p:cNvSpPr>
          <p:nvPr/>
        </p:nvSpPr>
        <p:spPr>
          <a:xfrm rot="0">
            <a:off x="4749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973439027" name="Text">
    </p:cNvPr>
          <p:cNvSpPr>
            <a:spLocks noGrp="1"/>
          </p:cNvSpPr>
          <p:nvPr/>
        </p:nvSpPr>
        <p:spPr>
          <a:xfrm rot="0">
            <a:off x="40132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773186650" name="Text">
    </p:cNvPr>
          <p:cNvSpPr>
            <a:spLocks noGrp="1"/>
          </p:cNvSpPr>
          <p:nvPr/>
        </p:nvSpPr>
        <p:spPr>
          <a:xfrm rot="0">
            <a:off x="5588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4243553" name="Text">
    </p:cNvPr>
          <p:cNvSpPr>
            <a:spLocks noGrp="1"/>
          </p:cNvSpPr>
          <p:nvPr/>
        </p:nvSpPr>
        <p:spPr>
          <a:xfrm rot="0">
            <a:off x="57150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114599" name="Text">
    </p:cNvPr>
          <p:cNvSpPr>
            <a:spLocks noGrp="1"/>
          </p:cNvSpPr>
          <p:nvPr/>
        </p:nvSpPr>
        <p:spPr>
          <a:xfrm rot="0">
            <a:off x="95377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485316291" name="Text">
    </p:cNvPr>
          <p:cNvSpPr>
            <a:spLocks noGrp="1"/>
          </p:cNvSpPr>
          <p:nvPr/>
        </p:nvSpPr>
        <p:spPr>
          <a:xfrm rot="0">
            <a:off x="9169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883502970" name="Text">
    </p:cNvPr>
          <p:cNvSpPr>
            <a:spLocks noGrp="1"/>
          </p:cNvSpPr>
          <p:nvPr/>
        </p:nvSpPr>
        <p:spPr>
          <a:xfrm rot="0">
            <a:off x="57658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개발 요청</a:t>
            </a:r>
            <a:br/>
          </a:p>
        </p:txBody>
      </p:sp>
      <p:sp>
        <p:nvSpPr>
          <p:cNvPr id="998941778" name="Text">
    </p:cNvPr>
          <p:cNvSpPr>
            <a:spLocks noGrp="1"/>
          </p:cNvSpPr>
          <p:nvPr/>
        </p:nvSpPr>
        <p:spPr>
          <a:xfrm rot="0">
            <a:off x="51435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264116471" name="Text">
    </p:cNvPr>
          <p:cNvSpPr>
            <a:spLocks noGrp="1"/>
          </p:cNvSpPr>
          <p:nvPr/>
        </p:nvSpPr>
        <p:spPr>
          <a:xfrm rot="0">
            <a:off x="-127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039531537" name="Text">
    </p:cNvPr>
          <p:cNvSpPr>
            <a:spLocks noGrp="1"/>
          </p:cNvSpPr>
          <p:nvPr/>
        </p:nvSpPr>
        <p:spPr>
          <a:xfrm rot="0">
            <a:off x="6096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개선(삭제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이자율 계산 관련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주택자금 기금 및 은행 대출한도 상향에 따른 신청내역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3월 급여 회계 전표 생성 관련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제증명 원격지원 및 권한 점검 / 인사기록카드 임원 사진 함수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2022년 근로소득원천징수영수증 업로드 작업</a:t>
            </a:r>
          </a:p>
        </p:txBody>
      </p:sp>
      <p:sp>
        <p:nvSpPr>
          <p:cNvPr id="1385318652" name="Text">
    </p:cNvPr>
          <p:cNvSpPr>
            <a:spLocks noGrp="1"/>
          </p:cNvSpPr>
          <p:nvPr/>
        </p:nvSpPr>
        <p:spPr>
          <a:xfrm rot="0">
            <a:off x="4381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020583624" name="Text">
    </p:cNvPr>
          <p:cNvSpPr>
            <a:spLocks noGrp="1"/>
          </p:cNvSpPr>
          <p:nvPr/>
        </p:nvSpPr>
        <p:spPr>
          <a:xfrm rot="0">
            <a:off x="4749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</a:p>
        </p:txBody>
      </p:sp>
      <p:sp>
        <p:nvSpPr>
          <p:cNvPr id="806870271" name="Text">
    </p:cNvPr>
          <p:cNvSpPr>
            <a:spLocks noGrp="1"/>
          </p:cNvSpPr>
          <p:nvPr/>
        </p:nvSpPr>
        <p:spPr>
          <a:xfrm rot="0">
            <a:off x="40132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570468762" name="Text">
    </p:cNvPr>
          <p:cNvSpPr>
            <a:spLocks noGrp="1"/>
          </p:cNvSpPr>
          <p:nvPr/>
        </p:nvSpPr>
        <p:spPr>
          <a:xfrm rot="0">
            <a:off x="5588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5596814" name="Text">
    </p:cNvPr>
          <p:cNvSpPr>
            <a:spLocks noGrp="1"/>
          </p:cNvSpPr>
          <p:nvPr/>
        </p:nvSpPr>
        <p:spPr>
          <a:xfrm rot="0">
            <a:off x="57150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43866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519891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265738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0159498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495410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0693091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032149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5697193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971748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011249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123507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445725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605055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4048083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0740125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55606985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501926223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데이터 제공</a:t>
            </a:r>
            <a:br/>
          </a:p>
        </p:txBody>
      </p:sp>
      <p:sp>
        <p:nvSpPr>
          <p:cNvPr id="1097065931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49897712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1089915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선적서류 싸인 변경</a:t>
            </a:r>
          </a:p>
        </p:txBody>
      </p:sp>
      <p:sp>
        <p:nvSpPr>
          <p:cNvPr id="781263511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04/29</a:t>
            </a:r>
            <a:br/>
          </a:p>
        </p:txBody>
      </p:sp>
      <p:sp>
        <p:nvSpPr>
          <p:cNvPr id="1887618867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682147160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1358106761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1798554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6060316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770898210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556982722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1588616619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74377070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99113113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SAP License Audit 관련 측정결과 확인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([MM]결재완료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매요청 삭제시 메일 통보)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신규입사자 개발자 Key 신규생성 및 전달(베이넥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최진우대리)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HCM운영 서비스 중단 및 점검작업</a:t>
            </a:r>
          </a:p>
        </p:txBody>
      </p:sp>
      <p:sp>
        <p:nvSpPr>
          <p:cNvPr id="430679902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160441029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2085281875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488127476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4890859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61014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5134602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498198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624861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5223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10969371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786230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374993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523138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924750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0603493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4446253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8221162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57127849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71450587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</a:p>
        </p:txBody>
      </p:sp>
      <p:sp>
        <p:nvSpPr>
          <p:cNvPr id="1099580024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br/>
          </a:p>
        </p:txBody>
      </p:sp>
      <p:sp>
        <p:nvSpPr>
          <p:cNvPr id="1699681308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EPRO 입찰 중인 자재에 대해 ERP 삭제의 경의 구매담당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메일 통보( System 보완 )* 결재 완료된 PR 삭제시 구매담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당자에게 메일 통보 </a:t>
            </a:r>
          </a:p>
        </p:txBody>
      </p:sp>
      <p:sp>
        <p:nvSpPr>
          <p:cNvPr id="1971300115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2740918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825357339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EPRO 입찰 중인 자재에 대해 ERP 삭제의 경의 구매담당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메일 통보( System 보완 )* 결재 완료된 PR 삭제시 구매담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당자에게 메일 통보 </a:t>
            </a:r>
          </a:p>
        </p:txBody>
      </p:sp>
      <p:sp>
        <p:nvSpPr>
          <p:cNvPr id="742648277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</a:p>
        </p:txBody>
      </p:sp>
      <p:sp>
        <p:nvSpPr>
          <p:cNvPr id="613188721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</a:p>
        </p:txBody>
      </p:sp>
      <p:sp>
        <p:nvSpPr>
          <p:cNvPr id="1503083789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br/>
          </a:p>
        </p:txBody>
      </p:sp>
      <p:sp>
        <p:nvSpPr>
          <p:cNvPr id="1740151560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9735531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0839446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962302035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463156510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수시분 신청수량 한도 조정 요청</a:t>
            </a:r>
          </a:p>
        </p:txBody>
      </p:sp>
      <p:sp>
        <p:nvSpPr>
          <p:cNvPr id="889891600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81043957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43078177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수시분 신청수량 한도 조정 요청</a:t>
            </a:r>
          </a:p>
        </p:txBody>
      </p:sp>
      <p:sp>
        <p:nvSpPr>
          <p:cNvPr id="1417658041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885906701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442261083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705029440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5289403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